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5" r:id="rId5"/>
    <p:sldId id="262" r:id="rId6"/>
    <p:sldId id="259" r:id="rId7"/>
    <p:sldId id="263" r:id="rId8"/>
    <p:sldId id="264" r:id="rId9"/>
  </p:sldIdLst>
  <p:sldSz cx="12192000" cy="6858000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EF3F6B-67D3-4135-B00A-1740DE9BA152}" type="doc">
      <dgm:prSet loTypeId="urn:microsoft.com/office/officeart/2005/8/layout/funnel1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s-NI"/>
        </a:p>
      </dgm:t>
    </dgm:pt>
    <dgm:pt modelId="{6D39A813-BC31-45CA-B381-44E42E4BEAA1}">
      <dgm:prSet phldrT="[Texto]" custT="1"/>
      <dgm:spPr>
        <a:solidFill>
          <a:srgbClr val="FFC000">
            <a:lumMod val="20000"/>
            <a:lumOff val="80000"/>
          </a:srgbClr>
        </a:solidFill>
        <a:ln w="25400" cap="flat" cmpd="sng" algn="ctr">
          <a:solidFill>
            <a:srgbClr val="FFC000"/>
          </a:solidFill>
          <a:prstDash val="solid"/>
          <a:miter lim="800000"/>
        </a:ln>
        <a:effectLst/>
      </dgm:spPr>
      <dgm:t>
        <a:bodyPr spcFirstLastPara="0" vert="horz" wrap="square" lIns="17780" tIns="17780" rIns="17780" bIns="1778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NI" sz="1400" b="1" kern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FACTORES CONTEXTUALES</a:t>
          </a:r>
        </a:p>
      </dgm:t>
    </dgm:pt>
    <dgm:pt modelId="{9D0FDA8B-3B2B-4AA3-BD21-1366F94A400C}" type="parTrans" cxnId="{99D84ED3-3AA0-426C-A1C3-5949CBF92D16}">
      <dgm:prSet/>
      <dgm:spPr/>
      <dgm:t>
        <a:bodyPr/>
        <a:lstStyle/>
        <a:p>
          <a:endParaRPr lang="es-NI">
            <a:solidFill>
              <a:schemeClr val="accent6">
                <a:lumMod val="50000"/>
              </a:schemeClr>
            </a:solidFill>
          </a:endParaRPr>
        </a:p>
      </dgm:t>
    </dgm:pt>
    <dgm:pt modelId="{1BF88172-5309-4FF8-8FD4-9CAE7FD017E8}" type="sibTrans" cxnId="{99D84ED3-3AA0-426C-A1C3-5949CBF92D16}">
      <dgm:prSet/>
      <dgm:spPr/>
      <dgm:t>
        <a:bodyPr/>
        <a:lstStyle/>
        <a:p>
          <a:endParaRPr lang="es-NI">
            <a:solidFill>
              <a:schemeClr val="accent6">
                <a:lumMod val="50000"/>
              </a:schemeClr>
            </a:solidFill>
          </a:endParaRPr>
        </a:p>
      </dgm:t>
    </dgm:pt>
    <dgm:pt modelId="{5159606E-688A-435E-A93C-8FECBFBA28A4}">
      <dgm:prSet phldrT="[Texto]"/>
      <dgm:spPr>
        <a:solidFill>
          <a:schemeClr val="accent4">
            <a:lumMod val="20000"/>
            <a:lumOff val="80000"/>
          </a:schemeClr>
        </a:solidFill>
        <a:ln w="25400">
          <a:solidFill>
            <a:srgbClr val="FFC000"/>
          </a:solidFill>
        </a:ln>
      </dgm:spPr>
      <dgm:t>
        <a:bodyPr/>
        <a:lstStyle/>
        <a:p>
          <a:r>
            <a:rPr lang="es-NI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FACTORES PERSONALES</a:t>
          </a:r>
        </a:p>
      </dgm:t>
    </dgm:pt>
    <dgm:pt modelId="{A1F6C54D-7230-40AE-BB6E-A2F847F4E515}" type="parTrans" cxnId="{4B780E4D-B1E8-4BCC-8A35-2CE2F8C50321}">
      <dgm:prSet/>
      <dgm:spPr/>
      <dgm:t>
        <a:bodyPr/>
        <a:lstStyle/>
        <a:p>
          <a:endParaRPr lang="es-NI">
            <a:solidFill>
              <a:schemeClr val="accent6">
                <a:lumMod val="50000"/>
              </a:schemeClr>
            </a:solidFill>
          </a:endParaRPr>
        </a:p>
      </dgm:t>
    </dgm:pt>
    <dgm:pt modelId="{7091FD77-764E-4EE0-BA49-830B5E729939}" type="sibTrans" cxnId="{4B780E4D-B1E8-4BCC-8A35-2CE2F8C50321}">
      <dgm:prSet/>
      <dgm:spPr/>
      <dgm:t>
        <a:bodyPr/>
        <a:lstStyle/>
        <a:p>
          <a:endParaRPr lang="es-NI">
            <a:solidFill>
              <a:schemeClr val="accent6">
                <a:lumMod val="50000"/>
              </a:schemeClr>
            </a:solidFill>
          </a:endParaRPr>
        </a:p>
      </dgm:t>
    </dgm:pt>
    <dgm:pt modelId="{85AB2DC3-FE62-491F-89AD-8C49C88DE20A}">
      <dgm:prSet phldrT="[Texto]"/>
      <dgm:spPr>
        <a:solidFill>
          <a:schemeClr val="accent4">
            <a:lumMod val="20000"/>
            <a:lumOff val="80000"/>
          </a:schemeClr>
        </a:solidFill>
        <a:ln w="25400">
          <a:solidFill>
            <a:schemeClr val="accent2"/>
          </a:solidFill>
        </a:ln>
      </dgm:spPr>
      <dgm:t>
        <a:bodyPr/>
        <a:lstStyle/>
        <a:p>
          <a:r>
            <a:rPr lang="es-MX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FACTORES DE ADAPTACION </a:t>
          </a:r>
          <a:endParaRPr lang="es-NI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A9F4BB-56AA-42D6-B0BE-C6D251330ED8}" type="parTrans" cxnId="{2CA65269-78B1-4017-9DA5-33BF2FB78345}">
      <dgm:prSet/>
      <dgm:spPr/>
      <dgm:t>
        <a:bodyPr/>
        <a:lstStyle/>
        <a:p>
          <a:endParaRPr lang="es-NI">
            <a:solidFill>
              <a:schemeClr val="accent6">
                <a:lumMod val="50000"/>
              </a:schemeClr>
            </a:solidFill>
          </a:endParaRPr>
        </a:p>
      </dgm:t>
    </dgm:pt>
    <dgm:pt modelId="{20ECB0E3-C72B-468D-9DBE-09DC946DDAB4}" type="sibTrans" cxnId="{2CA65269-78B1-4017-9DA5-33BF2FB78345}">
      <dgm:prSet/>
      <dgm:spPr/>
      <dgm:t>
        <a:bodyPr/>
        <a:lstStyle/>
        <a:p>
          <a:endParaRPr lang="es-NI">
            <a:solidFill>
              <a:schemeClr val="accent6">
                <a:lumMod val="50000"/>
              </a:schemeClr>
            </a:solidFill>
          </a:endParaRPr>
        </a:p>
      </dgm:t>
    </dgm:pt>
    <dgm:pt modelId="{EB95E8DF-F0AD-48D4-B5AE-CD7DA816E9C2}">
      <dgm:prSet phldrT="[Texto]"/>
      <dgm:spPr/>
      <dgm:t>
        <a:bodyPr/>
        <a:lstStyle/>
        <a:p>
          <a:r>
            <a: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MOTIVACION </a:t>
          </a:r>
          <a:endParaRPr lang="es-NI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3A2522-DA79-492A-B850-BC03DDFF2B10}" type="parTrans" cxnId="{FAF1BCFA-1379-4F5A-92DB-EFDC337048B0}">
      <dgm:prSet/>
      <dgm:spPr/>
      <dgm:t>
        <a:bodyPr/>
        <a:lstStyle/>
        <a:p>
          <a:endParaRPr lang="es-NI">
            <a:solidFill>
              <a:schemeClr val="accent6">
                <a:lumMod val="50000"/>
              </a:schemeClr>
            </a:solidFill>
          </a:endParaRPr>
        </a:p>
      </dgm:t>
    </dgm:pt>
    <dgm:pt modelId="{3B29C954-A689-4FF6-90FD-B7B443CE9342}" type="sibTrans" cxnId="{FAF1BCFA-1379-4F5A-92DB-EFDC337048B0}">
      <dgm:prSet/>
      <dgm:spPr/>
      <dgm:t>
        <a:bodyPr/>
        <a:lstStyle/>
        <a:p>
          <a:endParaRPr lang="es-NI">
            <a:solidFill>
              <a:schemeClr val="accent6">
                <a:lumMod val="50000"/>
              </a:schemeClr>
            </a:solidFill>
          </a:endParaRPr>
        </a:p>
      </dgm:t>
    </dgm:pt>
    <dgm:pt modelId="{3099BB98-8754-4B96-AE9D-EE15218852E0}" type="pres">
      <dgm:prSet presAssocID="{4CEF3F6B-67D3-4135-B00A-1740DE9BA152}" presName="Name0" presStyleCnt="0">
        <dgm:presLayoutVars>
          <dgm:chMax val="4"/>
          <dgm:resizeHandles val="exact"/>
        </dgm:presLayoutVars>
      </dgm:prSet>
      <dgm:spPr/>
    </dgm:pt>
    <dgm:pt modelId="{F27574E9-DF0D-48CE-96E3-01C6AB895320}" type="pres">
      <dgm:prSet presAssocID="{4CEF3F6B-67D3-4135-B00A-1740DE9BA152}" presName="ellipse" presStyleLbl="trBgShp" presStyleIdx="0" presStyleCnt="1"/>
      <dgm:spPr/>
    </dgm:pt>
    <dgm:pt modelId="{EE0284B9-5CBD-4EEC-A039-8006945E858C}" type="pres">
      <dgm:prSet presAssocID="{4CEF3F6B-67D3-4135-B00A-1740DE9BA152}" presName="arrow1" presStyleLbl="fgShp" presStyleIdx="0" presStyleCnt="1" custAng="10800000"/>
      <dgm:spPr/>
    </dgm:pt>
    <dgm:pt modelId="{36C5765C-1A04-418A-A684-4519118801ED}" type="pres">
      <dgm:prSet presAssocID="{4CEF3F6B-67D3-4135-B00A-1740DE9BA152}" presName="rectangle" presStyleLbl="revTx" presStyleIdx="0" presStyleCnt="1">
        <dgm:presLayoutVars>
          <dgm:bulletEnabled val="1"/>
        </dgm:presLayoutVars>
      </dgm:prSet>
      <dgm:spPr/>
    </dgm:pt>
    <dgm:pt modelId="{B08A23F9-C599-48F7-8F16-D084CA507673}" type="pres">
      <dgm:prSet presAssocID="{5159606E-688A-435E-A93C-8FECBFBA28A4}" presName="item1" presStyleLbl="node1" presStyleIdx="0" presStyleCnt="3">
        <dgm:presLayoutVars>
          <dgm:bulletEnabled val="1"/>
        </dgm:presLayoutVars>
      </dgm:prSet>
      <dgm:spPr/>
    </dgm:pt>
    <dgm:pt modelId="{696AA7C9-927B-42A1-AD37-3ED6C2634E87}" type="pres">
      <dgm:prSet presAssocID="{85AB2DC3-FE62-491F-89AD-8C49C88DE20A}" presName="item2" presStyleLbl="node1" presStyleIdx="1" presStyleCnt="3">
        <dgm:presLayoutVars>
          <dgm:bulletEnabled val="1"/>
        </dgm:presLayoutVars>
      </dgm:prSet>
      <dgm:spPr/>
    </dgm:pt>
    <dgm:pt modelId="{52C66235-C86F-4C82-A832-C16DC02CBE93}" type="pres">
      <dgm:prSet presAssocID="{EB95E8DF-F0AD-48D4-B5AE-CD7DA816E9C2}" presName="item3" presStyleLbl="node1" presStyleIdx="2" presStyleCnt="3">
        <dgm:presLayoutVars>
          <dgm:bulletEnabled val="1"/>
        </dgm:presLayoutVars>
      </dgm:prSet>
      <dgm:spPr>
        <a:xfrm>
          <a:off x="5248281" y="692792"/>
          <a:ext cx="1699590" cy="1699590"/>
        </a:xfrm>
        <a:prstGeom prst="ellipse">
          <a:avLst/>
        </a:prstGeom>
      </dgm:spPr>
    </dgm:pt>
    <dgm:pt modelId="{2E4C0B54-0E50-4A9A-B161-26F0AAA6A5FF}" type="pres">
      <dgm:prSet presAssocID="{4CEF3F6B-67D3-4135-B00A-1740DE9BA152}" presName="funnel" presStyleLbl="trAlignAcc1" presStyleIdx="0" presStyleCnt="1" custScaleX="148976" custScaleY="129368" custLinFactNeighborX="-712" custLinFactNeighborY="6449"/>
      <dgm:spPr/>
    </dgm:pt>
  </dgm:ptLst>
  <dgm:cxnLst>
    <dgm:cxn modelId="{2CA65269-78B1-4017-9DA5-33BF2FB78345}" srcId="{4CEF3F6B-67D3-4135-B00A-1740DE9BA152}" destId="{85AB2DC3-FE62-491F-89AD-8C49C88DE20A}" srcOrd="2" destOrd="0" parTransId="{FFA9F4BB-56AA-42D6-B0BE-C6D251330ED8}" sibTransId="{20ECB0E3-C72B-468D-9DBE-09DC946DDAB4}"/>
    <dgm:cxn modelId="{4B780E4D-B1E8-4BCC-8A35-2CE2F8C50321}" srcId="{4CEF3F6B-67D3-4135-B00A-1740DE9BA152}" destId="{5159606E-688A-435E-A93C-8FECBFBA28A4}" srcOrd="1" destOrd="0" parTransId="{A1F6C54D-7230-40AE-BB6E-A2F847F4E515}" sibTransId="{7091FD77-764E-4EE0-BA49-830B5E729939}"/>
    <dgm:cxn modelId="{48A2884F-8864-48CF-9EDD-89D7A606A5B0}" type="presOf" srcId="{85AB2DC3-FE62-491F-89AD-8C49C88DE20A}" destId="{B08A23F9-C599-48F7-8F16-D084CA507673}" srcOrd="0" destOrd="0" presId="urn:microsoft.com/office/officeart/2005/8/layout/funnel1"/>
    <dgm:cxn modelId="{E5EBC197-30B7-4A9B-8A85-F3CC14381921}" type="presOf" srcId="{EB95E8DF-F0AD-48D4-B5AE-CD7DA816E9C2}" destId="{36C5765C-1A04-418A-A684-4519118801ED}" srcOrd="0" destOrd="0" presId="urn:microsoft.com/office/officeart/2005/8/layout/funnel1"/>
    <dgm:cxn modelId="{9D0D04A7-2958-4F49-9D83-910101A82885}" type="presOf" srcId="{6D39A813-BC31-45CA-B381-44E42E4BEAA1}" destId="{52C66235-C86F-4C82-A832-C16DC02CBE93}" srcOrd="0" destOrd="0" presId="urn:microsoft.com/office/officeart/2005/8/layout/funnel1"/>
    <dgm:cxn modelId="{A3A4BBD1-6B3B-47C5-82AA-42CA7F2924AF}" type="presOf" srcId="{4CEF3F6B-67D3-4135-B00A-1740DE9BA152}" destId="{3099BB98-8754-4B96-AE9D-EE15218852E0}" srcOrd="0" destOrd="0" presId="urn:microsoft.com/office/officeart/2005/8/layout/funnel1"/>
    <dgm:cxn modelId="{99D84ED3-3AA0-426C-A1C3-5949CBF92D16}" srcId="{4CEF3F6B-67D3-4135-B00A-1740DE9BA152}" destId="{6D39A813-BC31-45CA-B381-44E42E4BEAA1}" srcOrd="0" destOrd="0" parTransId="{9D0FDA8B-3B2B-4AA3-BD21-1366F94A400C}" sibTransId="{1BF88172-5309-4FF8-8FD4-9CAE7FD017E8}"/>
    <dgm:cxn modelId="{9468C0ED-A9B2-40A4-A604-2912D63B7BF7}" type="presOf" srcId="{5159606E-688A-435E-A93C-8FECBFBA28A4}" destId="{696AA7C9-927B-42A1-AD37-3ED6C2634E87}" srcOrd="0" destOrd="0" presId="urn:microsoft.com/office/officeart/2005/8/layout/funnel1"/>
    <dgm:cxn modelId="{FAF1BCFA-1379-4F5A-92DB-EFDC337048B0}" srcId="{4CEF3F6B-67D3-4135-B00A-1740DE9BA152}" destId="{EB95E8DF-F0AD-48D4-B5AE-CD7DA816E9C2}" srcOrd="3" destOrd="0" parTransId="{DE3A2522-DA79-492A-B850-BC03DDFF2B10}" sibTransId="{3B29C954-A689-4FF6-90FD-B7B443CE9342}"/>
    <dgm:cxn modelId="{30366E86-047E-470F-8C79-AC1E39F1A38D}" type="presParOf" srcId="{3099BB98-8754-4B96-AE9D-EE15218852E0}" destId="{F27574E9-DF0D-48CE-96E3-01C6AB895320}" srcOrd="0" destOrd="0" presId="urn:microsoft.com/office/officeart/2005/8/layout/funnel1"/>
    <dgm:cxn modelId="{6AD5CAA1-AC34-4091-9505-3D4236371924}" type="presParOf" srcId="{3099BB98-8754-4B96-AE9D-EE15218852E0}" destId="{EE0284B9-5CBD-4EEC-A039-8006945E858C}" srcOrd="1" destOrd="0" presId="urn:microsoft.com/office/officeart/2005/8/layout/funnel1"/>
    <dgm:cxn modelId="{105E7B71-EC61-486E-B43B-348D4BCEFB5D}" type="presParOf" srcId="{3099BB98-8754-4B96-AE9D-EE15218852E0}" destId="{36C5765C-1A04-418A-A684-4519118801ED}" srcOrd="2" destOrd="0" presId="urn:microsoft.com/office/officeart/2005/8/layout/funnel1"/>
    <dgm:cxn modelId="{F14DC999-225B-4822-816A-E44B97EDA9F4}" type="presParOf" srcId="{3099BB98-8754-4B96-AE9D-EE15218852E0}" destId="{B08A23F9-C599-48F7-8F16-D084CA507673}" srcOrd="3" destOrd="0" presId="urn:microsoft.com/office/officeart/2005/8/layout/funnel1"/>
    <dgm:cxn modelId="{98623166-7B81-473A-9377-7AA5768E4CC2}" type="presParOf" srcId="{3099BB98-8754-4B96-AE9D-EE15218852E0}" destId="{696AA7C9-927B-42A1-AD37-3ED6C2634E87}" srcOrd="4" destOrd="0" presId="urn:microsoft.com/office/officeart/2005/8/layout/funnel1"/>
    <dgm:cxn modelId="{1A8E4E38-4C6B-495A-AD8B-92183590CDC9}" type="presParOf" srcId="{3099BB98-8754-4B96-AE9D-EE15218852E0}" destId="{52C66235-C86F-4C82-A832-C16DC02CBE93}" srcOrd="5" destOrd="0" presId="urn:microsoft.com/office/officeart/2005/8/layout/funnel1"/>
    <dgm:cxn modelId="{90ABCED4-09A1-4A3D-A3E3-F781845699CE}" type="presParOf" srcId="{3099BB98-8754-4B96-AE9D-EE15218852E0}" destId="{2E4C0B54-0E50-4A9A-B161-26F0AAA6A5F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7574E9-DF0D-48CE-96E3-01C6AB895320}">
      <dsp:nvSpPr>
        <dsp:cNvPr id="0" name=""/>
        <dsp:cNvSpPr/>
      </dsp:nvSpPr>
      <dsp:spPr>
        <a:xfrm>
          <a:off x="2955722" y="556069"/>
          <a:ext cx="4872160" cy="1692037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0284B9-5CBD-4EEC-A039-8006945E858C}">
      <dsp:nvSpPr>
        <dsp:cNvPr id="0" name=""/>
        <dsp:cNvSpPr/>
      </dsp:nvSpPr>
      <dsp:spPr>
        <a:xfrm rot="10800000">
          <a:off x="4927247" y="4699294"/>
          <a:ext cx="944217" cy="604299"/>
        </a:xfrm>
        <a:prstGeom prst="downArrow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C5765C-1A04-418A-A684-4519118801ED}">
      <dsp:nvSpPr>
        <dsp:cNvPr id="0" name=""/>
        <dsp:cNvSpPr/>
      </dsp:nvSpPr>
      <dsp:spPr>
        <a:xfrm>
          <a:off x="3133235" y="5182734"/>
          <a:ext cx="4532242" cy="1133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MOTIVACION </a:t>
          </a:r>
          <a:endParaRPr lang="es-NI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33235" y="5182734"/>
        <a:ext cx="4532242" cy="1133060"/>
      </dsp:txXfrm>
    </dsp:sp>
    <dsp:sp modelId="{B08A23F9-C599-48F7-8F16-D084CA507673}">
      <dsp:nvSpPr>
        <dsp:cNvPr id="0" name=""/>
        <dsp:cNvSpPr/>
      </dsp:nvSpPr>
      <dsp:spPr>
        <a:xfrm>
          <a:off x="4727073" y="2378786"/>
          <a:ext cx="1699590" cy="1699590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FACTORES DE ADAPTACION </a:t>
          </a:r>
          <a:endParaRPr lang="es-NI" sz="16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75972" y="2627685"/>
        <a:ext cx="1201792" cy="1201792"/>
      </dsp:txXfrm>
    </dsp:sp>
    <dsp:sp modelId="{696AA7C9-927B-42A1-AD37-3ED6C2634E87}">
      <dsp:nvSpPr>
        <dsp:cNvPr id="0" name=""/>
        <dsp:cNvSpPr/>
      </dsp:nvSpPr>
      <dsp:spPr>
        <a:xfrm>
          <a:off x="3510922" y="1103715"/>
          <a:ext cx="1699590" cy="1699590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NI" sz="16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FACTORES PERSONALES</a:t>
          </a:r>
        </a:p>
      </dsp:txBody>
      <dsp:txXfrm>
        <a:off x="3759821" y="1352614"/>
        <a:ext cx="1201792" cy="1201792"/>
      </dsp:txXfrm>
    </dsp:sp>
    <dsp:sp modelId="{52C66235-C86F-4C82-A832-C16DC02CBE93}">
      <dsp:nvSpPr>
        <dsp:cNvPr id="0" name=""/>
        <dsp:cNvSpPr/>
      </dsp:nvSpPr>
      <dsp:spPr>
        <a:xfrm>
          <a:off x="5248281" y="692792"/>
          <a:ext cx="1699590" cy="1699590"/>
        </a:xfrm>
        <a:prstGeom prst="ellipse">
          <a:avLst/>
        </a:prstGeom>
        <a:solidFill>
          <a:srgbClr val="FFC000">
            <a:lumMod val="20000"/>
            <a:lumOff val="80000"/>
          </a:srgbClr>
        </a:solidFill>
        <a:ln w="254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NI" sz="1400" b="1" kern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FACTORES CONTEXTUALES</a:t>
          </a:r>
        </a:p>
      </dsp:txBody>
      <dsp:txXfrm>
        <a:off x="5497180" y="941691"/>
        <a:ext cx="1201792" cy="1201792"/>
      </dsp:txXfrm>
    </dsp:sp>
    <dsp:sp modelId="{2E4C0B54-0E50-4A9A-B161-26F0AAA6A5FF}">
      <dsp:nvSpPr>
        <dsp:cNvPr id="0" name=""/>
        <dsp:cNvSpPr/>
      </dsp:nvSpPr>
      <dsp:spPr>
        <a:xfrm>
          <a:off x="1423069" y="-6"/>
          <a:ext cx="7877279" cy="547238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F68519-EA91-4E52-8B84-C80A64D76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C767E3-C84E-4CF1-B10E-C2AD507397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34779C-403C-4C30-9777-5A332758E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24/08/2021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C3553B-08EC-48FE-8F4F-6DC16C62B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135F88-649D-4A58-B975-04622659E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61888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4FCF66-9616-4D60-BF0B-4A23D63A7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0AA590-27A9-442F-87FF-86147E421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5AA140-853A-4BAB-B0B1-A3F4E5439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24/08/2021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99B16A-9C7E-4677-B7C1-D49BFDD56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1DE012-2A25-4BBC-98A3-B8CC20109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18307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9FFB33A-FF16-4F10-AA2C-3D2E996C2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62E860-170E-4B85-A0E4-9CFC48C38A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59316A-1D03-458A-8BB2-161A32E70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24/08/2021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71AFAC-5288-4B04-8AF9-3FDC68277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A882E4-A828-4D35-9A86-1524A961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80475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62326-FA22-4EBF-9DAB-B7C84CE89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718A2F-86DF-4440-869E-3962A7B92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43866-CF6D-449B-95B4-6A41D517D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24/08/2021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F0EE9D-A83B-49DC-917C-C2CCECF0D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F23E58-40E7-4E40-AE59-EB861AA30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84831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0D438D-9F68-4BE0-A0A9-D6A656E5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A979E5-BBBF-4501-AF4A-F9E9736AB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DEA0D1-D705-4D39-8E0B-8484A653D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24/08/2021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98E0DF-9196-4DBE-AD9C-BA19DE34C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601CE9-67FA-4646-84AC-288040E25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565027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9B25B4-2847-49EE-BD34-34F0D516F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82CE0A-D4EB-4A00-9A3D-57F8CBBCE5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F092E0-5A2D-4AA3-82C9-C94A7E2D8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FBF369-16AF-4F3F-9272-67E69F825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24/08/2021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AD92D7-7364-4A2E-BC53-8E645B3BC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3DF8EF-65B5-4C5C-9FBA-25FAAA1B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515777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9A7D3F-C586-40EE-BDCD-94D795EC6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F9451E-58E1-482B-910C-C6FC1FFC4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A95928-7731-460D-9B8F-B8A14DAE1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CCE0712-21D7-4D3D-BBB6-B23C4FD318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31F05B-465C-4CD7-8474-9409EF96E3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1C4D7D-2E85-46B2-BA30-8148F73BE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24/08/2021</a:t>
            </a:fld>
            <a:endParaRPr lang="es-NI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1F16DA0-A1F1-4ED5-A1D6-9B5530A42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B4ECEEF-BAEE-447A-A2A9-6535F61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83741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5B8C9E-44A2-4F8D-9909-38BBB5775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629A74-0D22-4C43-A0B6-549EB4F8A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24/08/2021</a:t>
            </a:fld>
            <a:endParaRPr lang="es-NI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C918456-4CA1-460F-A2AD-3514B0ABC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0AC92FB-F774-4749-A1F9-1269A0A9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13133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45E621F-F72C-4483-B58E-A4EBD9465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24/08/2021</a:t>
            </a:fld>
            <a:endParaRPr lang="es-NI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5FF8113-EC77-4384-AAFF-9D26A56EC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F2CB4D-0F30-4B23-A96A-C544EF1F2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62043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E383E5-EBAF-4E64-B576-83A120266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D8E746-B076-4DE9-8CE3-30C27D281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F977DD-AB6E-43D8-8B7A-91B8242DF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6531B1-73B5-46D2-BB88-41F7A6A4B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24/08/2021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7F4F4F-9E74-45A9-B14A-F5042C7DD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E88A76-30FD-42AD-9B30-0FAB4DF75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87326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6E94C0-054B-4E66-BAE8-B379A97CD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AE5F331-7DCD-4FD6-8EA3-7FBC87D78D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I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6076B6-B561-4DE4-B438-37CF43A10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42C382-5971-4C19-8827-18B68F4BB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24/08/2021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E3210E-BA3D-47AA-A34B-E98F63910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B63775-61B1-4523-942A-A8E5E19AA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54060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EB31A31-8420-4EB5-BAD3-4EEBF384E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660C61-E2E6-422A-A52C-9239BE535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4B5CF3-65D8-46CA-AE82-60681C9F32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0C5A-BC5A-404B-8DFF-B83674FC0100}" type="datetimeFigureOut">
              <a:rPr lang="es-NI" smtClean="0"/>
              <a:t>24/08/2021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BD0300-E34B-49E4-9911-144827A783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8E7B80-3E4D-4DE2-9995-7BDFEB271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89601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5" name="Imagen 14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775FB4E8-61FF-478F-894D-E0C63D41AE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97"/>
            <a:ext cx="12190476" cy="686039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9633F54B-25E5-44B3-BDBC-988948F2F0CC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7" b="22059"/>
          <a:stretch/>
        </p:blipFill>
        <p:spPr bwMode="auto">
          <a:xfrm>
            <a:off x="410817" y="652186"/>
            <a:ext cx="1876425" cy="1577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77505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1AA56B1-169B-4703-82DB-B7FD076BBA10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7" b="22059"/>
          <a:stretch/>
        </p:blipFill>
        <p:spPr bwMode="auto">
          <a:xfrm>
            <a:off x="0" y="532916"/>
            <a:ext cx="1876425" cy="1577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4B62966-06DB-4591-AA11-767FA7358775}"/>
              </a:ext>
            </a:extLst>
          </p:cNvPr>
          <p:cNvSpPr/>
          <p:nvPr/>
        </p:nvSpPr>
        <p:spPr>
          <a:xfrm>
            <a:off x="3028429" y="1538559"/>
            <a:ext cx="6135141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0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LA MOTIVACION </a:t>
            </a:r>
          </a:p>
          <a:p>
            <a:pPr algn="ctr"/>
            <a:r>
              <a:rPr lang="es-ES" sz="6600" b="1" cap="none" spc="0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EN LA </a:t>
            </a:r>
          </a:p>
          <a:p>
            <a:pPr algn="ctr"/>
            <a:r>
              <a:rPr lang="es-ES" sz="6600" b="1" cap="none" spc="0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VIRTUALIDAD</a:t>
            </a:r>
          </a:p>
        </p:txBody>
      </p:sp>
    </p:spTree>
    <p:extLst>
      <p:ext uri="{BB962C8B-B14F-4D97-AF65-F5344CB8AC3E}">
        <p14:creationId xmlns:p14="http://schemas.microsoft.com/office/powerpoint/2010/main" val="2415429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1AA56B1-169B-4703-82DB-B7FD076BBA10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7" b="22059"/>
          <a:stretch/>
        </p:blipFill>
        <p:spPr bwMode="auto">
          <a:xfrm>
            <a:off x="0" y="532916"/>
            <a:ext cx="1876425" cy="1577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9A86577C-4D13-4BDF-A048-51A2DBD5F9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0504" y="1321903"/>
            <a:ext cx="8825948" cy="449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732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60"/>
            <a:ext cx="12267344" cy="6860680"/>
          </a:xfr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1AA56B1-169B-4703-82DB-B7FD076BBA10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7" b="22059"/>
          <a:stretch/>
        </p:blipFill>
        <p:spPr bwMode="auto">
          <a:xfrm>
            <a:off x="0" y="532916"/>
            <a:ext cx="1876425" cy="1577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D762D2C3-4862-401B-9570-71A0F63D5118}"/>
              </a:ext>
            </a:extLst>
          </p:cNvPr>
          <p:cNvSpPr/>
          <p:nvPr/>
        </p:nvSpPr>
        <p:spPr>
          <a:xfrm>
            <a:off x="2478487" y="648205"/>
            <a:ext cx="68109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s-E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es la motivación? 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1AAE18E-1EA1-47E8-B38F-17D4AD370B7A}"/>
              </a:ext>
            </a:extLst>
          </p:cNvPr>
          <p:cNvSpPr/>
          <p:nvPr/>
        </p:nvSpPr>
        <p:spPr>
          <a:xfrm>
            <a:off x="964729" y="1879390"/>
            <a:ext cx="1026254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just"/>
            <a:r>
              <a:rPr lang="es-ES" sz="36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un estado interno que implica impulsos y nos dirigen a actuar de cierta manera.</a:t>
            </a:r>
          </a:p>
        </p:txBody>
      </p:sp>
      <p:sp>
        <p:nvSpPr>
          <p:cNvPr id="7" name="Triángulo isósceles 6">
            <a:extLst>
              <a:ext uri="{FF2B5EF4-FFF2-40B4-BE49-F238E27FC236}">
                <a16:creationId xmlns:a16="http://schemas.microsoft.com/office/drawing/2014/main" id="{D6D371C0-0FBA-42CD-924E-DED470115432}"/>
              </a:ext>
            </a:extLst>
          </p:cNvPr>
          <p:cNvSpPr/>
          <p:nvPr/>
        </p:nvSpPr>
        <p:spPr>
          <a:xfrm>
            <a:off x="1876424" y="3036072"/>
            <a:ext cx="3101943" cy="1942657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Intrínseca</a:t>
            </a:r>
          </a:p>
          <a:p>
            <a:pPr algn="ctr"/>
            <a:endParaRPr lang="es-NI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NI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952EB15-D421-4A2F-9274-CCA38D59D233}"/>
              </a:ext>
            </a:extLst>
          </p:cNvPr>
          <p:cNvSpPr txBox="1"/>
          <p:nvPr/>
        </p:nvSpPr>
        <p:spPr>
          <a:xfrm>
            <a:off x="1535531" y="3541159"/>
            <a:ext cx="1723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Placer</a:t>
            </a:r>
            <a:r>
              <a:rPr lang="es-NI" dirty="0"/>
              <a:t>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5F51644-4921-4C8D-B7C9-CBDEFA9796EF}"/>
              </a:ext>
            </a:extLst>
          </p:cNvPr>
          <p:cNvSpPr txBox="1"/>
          <p:nvPr/>
        </p:nvSpPr>
        <p:spPr>
          <a:xfrm>
            <a:off x="1835458" y="4942049"/>
            <a:ext cx="3800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NI"/>
            </a:defPPr>
            <a:lvl1pPr>
              <a:defRPr sz="20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NI" dirty="0"/>
              <a:t>Sin recibir ningún incentivo </a:t>
            </a:r>
          </a:p>
        </p:txBody>
      </p:sp>
      <p:sp>
        <p:nvSpPr>
          <p:cNvPr id="13" name="Triángulo isósceles 12">
            <a:extLst>
              <a:ext uri="{FF2B5EF4-FFF2-40B4-BE49-F238E27FC236}">
                <a16:creationId xmlns:a16="http://schemas.microsoft.com/office/drawing/2014/main" id="{6E63BA43-7B55-4B46-8860-74DB428B12CE}"/>
              </a:ext>
            </a:extLst>
          </p:cNvPr>
          <p:cNvSpPr/>
          <p:nvPr/>
        </p:nvSpPr>
        <p:spPr>
          <a:xfrm>
            <a:off x="5552535" y="3010199"/>
            <a:ext cx="3038903" cy="1942657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Extrínseca</a:t>
            </a:r>
          </a:p>
          <a:p>
            <a:pPr algn="ctr"/>
            <a:endParaRPr lang="es-NI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NI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2F239FC-338E-45D8-9CC9-2B433D1885BE}"/>
              </a:ext>
            </a:extLst>
          </p:cNvPr>
          <p:cNvSpPr txBox="1"/>
          <p:nvPr/>
        </p:nvSpPr>
        <p:spPr>
          <a:xfrm>
            <a:off x="5719764" y="4956833"/>
            <a:ext cx="3800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NI"/>
            </a:defPPr>
            <a:lvl1pPr>
              <a:defRPr sz="20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NI" dirty="0"/>
              <a:t>Se recibe algún incentivo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E7857FB-A0F3-40E1-A59D-4556C34C08CB}"/>
              </a:ext>
            </a:extLst>
          </p:cNvPr>
          <p:cNvSpPr txBox="1"/>
          <p:nvPr/>
        </p:nvSpPr>
        <p:spPr>
          <a:xfrm>
            <a:off x="7885757" y="3541159"/>
            <a:ext cx="1823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NI"/>
            </a:defPPr>
            <a:lvl1pPr>
              <a:defRPr sz="20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NI" dirty="0"/>
              <a:t>Recompensa </a:t>
            </a:r>
          </a:p>
        </p:txBody>
      </p:sp>
    </p:spTree>
    <p:extLst>
      <p:ext uri="{BB962C8B-B14F-4D97-AF65-F5344CB8AC3E}">
        <p14:creationId xmlns:p14="http://schemas.microsoft.com/office/powerpoint/2010/main" val="157786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3" grpId="0" animBg="1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1AA56B1-169B-4703-82DB-B7FD076BBA10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7" b="22059"/>
          <a:stretch/>
        </p:blipFill>
        <p:spPr bwMode="auto">
          <a:xfrm>
            <a:off x="0" y="532916"/>
            <a:ext cx="1876425" cy="1577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4B33B9F7-B1A1-49AE-9824-1198C879DB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9923105"/>
              </p:ext>
            </p:extLst>
          </p:nvPr>
        </p:nvGraphicFramePr>
        <p:xfrm>
          <a:off x="734315" y="532916"/>
          <a:ext cx="10798713" cy="6042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Bocadillo: ovalado 7">
            <a:extLst>
              <a:ext uri="{FF2B5EF4-FFF2-40B4-BE49-F238E27FC236}">
                <a16:creationId xmlns:a16="http://schemas.microsoft.com/office/drawing/2014/main" id="{A4EA5D53-FA4C-4E65-98E4-4BB83955B3BF}"/>
              </a:ext>
            </a:extLst>
          </p:cNvPr>
          <p:cNvSpPr/>
          <p:nvPr/>
        </p:nvSpPr>
        <p:spPr>
          <a:xfrm rot="20536572">
            <a:off x="833819" y="2885236"/>
            <a:ext cx="2758698" cy="1578819"/>
          </a:xfrm>
          <a:prstGeom prst="wedgeEllipseCallout">
            <a:avLst>
              <a:gd name="adj1" fmla="val 79729"/>
              <a:gd name="adj2" fmla="val -10049"/>
            </a:avLst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MX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Querer Aprender</a:t>
            </a:r>
          </a:p>
          <a:p>
            <a:pPr algn="ctr"/>
            <a:endParaRPr lang="es-NI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Bocadillo: ovalado 8">
            <a:extLst>
              <a:ext uri="{FF2B5EF4-FFF2-40B4-BE49-F238E27FC236}">
                <a16:creationId xmlns:a16="http://schemas.microsoft.com/office/drawing/2014/main" id="{84BE55FC-A5C2-4BAA-9B79-02107788B4C3}"/>
              </a:ext>
            </a:extLst>
          </p:cNvPr>
          <p:cNvSpPr/>
          <p:nvPr/>
        </p:nvSpPr>
        <p:spPr>
          <a:xfrm>
            <a:off x="8424636" y="1321481"/>
            <a:ext cx="2014779" cy="1578819"/>
          </a:xfrm>
          <a:prstGeom prst="wedgeEllipseCallout">
            <a:avLst>
              <a:gd name="adj1" fmla="val -86048"/>
              <a:gd name="adj2" fmla="val 8183"/>
            </a:avLst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es vista la virtualidad </a:t>
            </a:r>
            <a:endParaRPr lang="es-NI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Bocadillo: ovalado 9">
            <a:extLst>
              <a:ext uri="{FF2B5EF4-FFF2-40B4-BE49-F238E27FC236}">
                <a16:creationId xmlns:a16="http://schemas.microsoft.com/office/drawing/2014/main" id="{4A0FABD0-4D08-424C-A72C-A6142E21070D}"/>
              </a:ext>
            </a:extLst>
          </p:cNvPr>
          <p:cNvSpPr/>
          <p:nvPr/>
        </p:nvSpPr>
        <p:spPr>
          <a:xfrm>
            <a:off x="7990682" y="3159283"/>
            <a:ext cx="2882685" cy="1578819"/>
          </a:xfrm>
          <a:prstGeom prst="wedgeEllipseCallout">
            <a:avLst>
              <a:gd name="adj1" fmla="val -85568"/>
              <a:gd name="adj2" fmla="val 23089"/>
            </a:avLst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fluye la virtualidad  en cada sujeto y bajo que  circunstancias </a:t>
            </a:r>
            <a:endParaRPr lang="es-NI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355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id="{02600C6C-93AD-49CB-B3BF-DCF154F9E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672" y="0"/>
            <a:ext cx="12267344" cy="68606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7" name="Bocadillo: ovalado 6">
            <a:extLst>
              <a:ext uri="{FF2B5EF4-FFF2-40B4-BE49-F238E27FC236}">
                <a16:creationId xmlns:a16="http://schemas.microsoft.com/office/drawing/2014/main" id="{7CF463DC-DCBB-44C1-B012-F58B69C6392B}"/>
              </a:ext>
            </a:extLst>
          </p:cNvPr>
          <p:cNvSpPr/>
          <p:nvPr/>
        </p:nvSpPr>
        <p:spPr>
          <a:xfrm>
            <a:off x="4968716" y="235571"/>
            <a:ext cx="5005952" cy="2169763"/>
          </a:xfrm>
          <a:prstGeom prst="wedgeEllipseCallout">
            <a:avLst>
              <a:gd name="adj1" fmla="val 9287"/>
              <a:gd name="adj2" fmla="val 83114"/>
            </a:avLst>
          </a:prstGeom>
          <a:noFill/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400" b="0" i="0" u="none" strike="noStrike" baseline="0" dirty="0">
                <a:solidFill>
                  <a:srgbClr val="000000"/>
                </a:solidFill>
                <a:latin typeface="Roboto Condensed" panose="02000000000000000000" pitchFamily="2" charset="0"/>
              </a:rPr>
              <a:t>“El aprendizaje se caracteriza por ser un proceso cognitivo y </a:t>
            </a:r>
            <a:r>
              <a:rPr lang="es-MX" sz="3200" b="1" i="0" u="none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anose="02000000000000000000" pitchFamily="2" charset="0"/>
              </a:rPr>
              <a:t>motivacional</a:t>
            </a:r>
            <a:r>
              <a:rPr lang="es-MX" sz="2400" b="0" i="0" u="none" strike="noStrike" baseline="0" dirty="0">
                <a:solidFill>
                  <a:srgbClr val="000000"/>
                </a:solidFill>
                <a:latin typeface="Roboto Condensed" panose="02000000000000000000" pitchFamily="2" charset="0"/>
              </a:rPr>
              <a:t> a la vez” </a:t>
            </a:r>
          </a:p>
        </p:txBody>
      </p:sp>
      <p:sp>
        <p:nvSpPr>
          <p:cNvPr id="8" name="Bocadillo: ovalado 7">
            <a:extLst>
              <a:ext uri="{FF2B5EF4-FFF2-40B4-BE49-F238E27FC236}">
                <a16:creationId xmlns:a16="http://schemas.microsoft.com/office/drawing/2014/main" id="{2FA9D1FE-89A4-4248-83CF-6C70D0486B62}"/>
              </a:ext>
            </a:extLst>
          </p:cNvPr>
          <p:cNvSpPr/>
          <p:nvPr/>
        </p:nvSpPr>
        <p:spPr>
          <a:xfrm>
            <a:off x="666427" y="1392122"/>
            <a:ext cx="4463512" cy="1301858"/>
          </a:xfrm>
          <a:prstGeom prst="wedgeEllipseCallout">
            <a:avLst>
              <a:gd name="adj1" fmla="val 28449"/>
              <a:gd name="adj2" fmla="val 95893"/>
            </a:avLst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800" b="0" i="0" u="none" strike="noStrike" baseline="0" dirty="0">
                <a:solidFill>
                  <a:srgbClr val="000000"/>
                </a:solidFill>
                <a:latin typeface="Roboto Condensed" panose="02000000000000000000" pitchFamily="2" charset="0"/>
              </a:rPr>
              <a:t>para aprender son imprescindibles dos aspectos, “</a:t>
            </a:r>
            <a:r>
              <a:rPr lang="es-MX" sz="2400" b="1" i="0" u="none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anose="02000000000000000000" pitchFamily="2" charset="0"/>
              </a:rPr>
              <a:t>poder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Roboto Condensed" panose="02000000000000000000" pitchFamily="2" charset="0"/>
              </a:rPr>
              <a:t>” hacerlo y “</a:t>
            </a:r>
            <a:r>
              <a:rPr lang="es-MX" sz="2400" b="1" i="0" u="none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anose="02000000000000000000" pitchFamily="2" charset="0"/>
              </a:rPr>
              <a:t>querer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Roboto Condensed" panose="02000000000000000000" pitchFamily="2" charset="0"/>
              </a:rPr>
              <a:t>” hacerlo</a:t>
            </a:r>
            <a:endParaRPr lang="es-NI" dirty="0"/>
          </a:p>
        </p:txBody>
      </p:sp>
      <p:sp>
        <p:nvSpPr>
          <p:cNvPr id="9" name="Explosión: 8 puntos 8">
            <a:extLst>
              <a:ext uri="{FF2B5EF4-FFF2-40B4-BE49-F238E27FC236}">
                <a16:creationId xmlns:a16="http://schemas.microsoft.com/office/drawing/2014/main" id="{15E32FD4-29F2-4997-AB53-03D126A43C21}"/>
              </a:ext>
            </a:extLst>
          </p:cNvPr>
          <p:cNvSpPr/>
          <p:nvPr/>
        </p:nvSpPr>
        <p:spPr>
          <a:xfrm>
            <a:off x="511444" y="3040765"/>
            <a:ext cx="3301139" cy="2309248"/>
          </a:xfrm>
          <a:prstGeom prst="irregularSeal1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CALIDAD DE CONTENIDOS</a:t>
            </a:r>
            <a:endParaRPr lang="es-NI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Explosión: 8 puntos 9">
            <a:extLst>
              <a:ext uri="{FF2B5EF4-FFF2-40B4-BE49-F238E27FC236}">
                <a16:creationId xmlns:a16="http://schemas.microsoft.com/office/drawing/2014/main" id="{6193DB8D-06A1-49E4-83BC-2025E6615D73}"/>
              </a:ext>
            </a:extLst>
          </p:cNvPr>
          <p:cNvSpPr/>
          <p:nvPr/>
        </p:nvSpPr>
        <p:spPr>
          <a:xfrm>
            <a:off x="4807378" y="3326150"/>
            <a:ext cx="3301139" cy="2309248"/>
          </a:xfrm>
          <a:prstGeom prst="irregularSeal1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ACTUALIDAD TECNOLOGICA</a:t>
            </a:r>
            <a:endParaRPr lang="es-NI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xplosión: 8 puntos 10">
            <a:extLst>
              <a:ext uri="{FF2B5EF4-FFF2-40B4-BE49-F238E27FC236}">
                <a16:creationId xmlns:a16="http://schemas.microsoft.com/office/drawing/2014/main" id="{E4F7A144-AB51-4B92-9525-9E9498C81C9C}"/>
              </a:ext>
            </a:extLst>
          </p:cNvPr>
          <p:cNvSpPr/>
          <p:nvPr/>
        </p:nvSpPr>
        <p:spPr>
          <a:xfrm>
            <a:off x="8738979" y="3040765"/>
            <a:ext cx="3301139" cy="2309248"/>
          </a:xfrm>
          <a:prstGeom prst="irregularSeal1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CANTIDAD DE INFORMACION</a:t>
            </a:r>
            <a:endParaRPr lang="es-NI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90B9352-FE57-47AB-95C6-72D60D6700AB}"/>
              </a:ext>
            </a:extLst>
          </p:cNvPr>
          <p:cNvSpPr txBox="1"/>
          <p:nvPr/>
        </p:nvSpPr>
        <p:spPr>
          <a:xfrm>
            <a:off x="1400013" y="5638659"/>
            <a:ext cx="9391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APROPIADA MEDIACION PEDAGOGICA </a:t>
            </a:r>
            <a:endParaRPr lang="es-NI" sz="36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25CAB4C7-666E-45F6-A90F-92CDE37D6A25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7" b="22059"/>
          <a:stretch/>
        </p:blipFill>
        <p:spPr bwMode="auto">
          <a:xfrm>
            <a:off x="-93926" y="24859"/>
            <a:ext cx="1876425" cy="1577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1503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id="{02600C6C-93AD-49CB-B3BF-DCF154F9E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85"/>
            <a:ext cx="12267344" cy="6860680"/>
          </a:xfrm>
          <a:prstGeom prst="rect">
            <a:avLst/>
          </a:prstGeom>
        </p:spPr>
      </p:pic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1EAAF39A-6C98-4CAF-B396-C2795B0F2C42}"/>
              </a:ext>
            </a:extLst>
          </p:cNvPr>
          <p:cNvSpPr/>
          <p:nvPr/>
        </p:nvSpPr>
        <p:spPr>
          <a:xfrm>
            <a:off x="2204375" y="376368"/>
            <a:ext cx="3851249" cy="1239864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MOTIVACION DEL ESTUDIANTE</a:t>
            </a:r>
            <a:endParaRPr lang="es-NI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Flecha: hacia la izquierda 5">
            <a:extLst>
              <a:ext uri="{FF2B5EF4-FFF2-40B4-BE49-F238E27FC236}">
                <a16:creationId xmlns:a16="http://schemas.microsoft.com/office/drawing/2014/main" id="{0E43EBE1-616B-4D5D-ACB2-A3F558C02E78}"/>
              </a:ext>
            </a:extLst>
          </p:cNvPr>
          <p:cNvSpPr/>
          <p:nvPr/>
        </p:nvSpPr>
        <p:spPr>
          <a:xfrm>
            <a:off x="6083751" y="355796"/>
            <a:ext cx="3851249" cy="1239864"/>
          </a:xfrm>
          <a:prstGeom prst="leftArrow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MOTIVACION DEL DOCENTE</a:t>
            </a:r>
            <a:endParaRPr lang="es-NI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957583F4-C514-4993-8202-4A255744EA93}"/>
              </a:ext>
            </a:extLst>
          </p:cNvPr>
          <p:cNvSpPr/>
          <p:nvPr/>
        </p:nvSpPr>
        <p:spPr>
          <a:xfrm>
            <a:off x="132401" y="3374913"/>
            <a:ext cx="2975675" cy="573437"/>
          </a:xfrm>
          <a:prstGeom prst="roundRect">
            <a:avLst/>
          </a:prstGeom>
          <a:solidFill>
            <a:schemeClr val="accent5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Orientaciones  claras  y precisas a  las asignaciones</a:t>
            </a:r>
            <a:endParaRPr lang="es-NI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F141F1FA-8097-45F3-96BC-BA0CB33E9356}"/>
              </a:ext>
            </a:extLst>
          </p:cNvPr>
          <p:cNvSpPr/>
          <p:nvPr/>
        </p:nvSpPr>
        <p:spPr>
          <a:xfrm>
            <a:off x="3079949" y="2626754"/>
            <a:ext cx="2975675" cy="573437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 de tecnologías alternativas</a:t>
            </a:r>
            <a:endParaRPr lang="es-NI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536BE286-8B82-41BA-A98C-27C4E5227B0C}"/>
              </a:ext>
            </a:extLst>
          </p:cNvPr>
          <p:cNvSpPr/>
          <p:nvPr/>
        </p:nvSpPr>
        <p:spPr>
          <a:xfrm>
            <a:off x="1441547" y="1671776"/>
            <a:ext cx="2975675" cy="573437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  apropiados a los temas a desarrollar</a:t>
            </a:r>
            <a:endParaRPr lang="es-NI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79329648-DBF2-4133-BD6A-CDF09F599833}"/>
              </a:ext>
            </a:extLst>
          </p:cNvPr>
          <p:cNvSpPr/>
          <p:nvPr/>
        </p:nvSpPr>
        <p:spPr>
          <a:xfrm>
            <a:off x="2204375" y="4375972"/>
            <a:ext cx="2975675" cy="57343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Oportuna retroalimentación</a:t>
            </a:r>
            <a:endParaRPr lang="es-NI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1298D3F6-AFDF-439C-AC04-5219ACA09FBA}"/>
              </a:ext>
            </a:extLst>
          </p:cNvPr>
          <p:cNvSpPr/>
          <p:nvPr/>
        </p:nvSpPr>
        <p:spPr>
          <a:xfrm>
            <a:off x="2831293" y="5731802"/>
            <a:ext cx="2975675" cy="573437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Acompañamiento Continuo</a:t>
            </a:r>
            <a:endParaRPr lang="es-NI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CD634CE4-0544-4BE2-A07A-7C4103251FD8}"/>
              </a:ext>
            </a:extLst>
          </p:cNvPr>
          <p:cNvSpPr/>
          <p:nvPr/>
        </p:nvSpPr>
        <p:spPr>
          <a:xfrm>
            <a:off x="6133672" y="1878747"/>
            <a:ext cx="2975675" cy="57343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Comunicación asertiva</a:t>
            </a:r>
            <a:endParaRPr lang="es-NI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CC8776AB-4743-4858-B43C-19E8EDB07F51}"/>
              </a:ext>
            </a:extLst>
          </p:cNvPr>
          <p:cNvSpPr/>
          <p:nvPr/>
        </p:nvSpPr>
        <p:spPr>
          <a:xfrm>
            <a:off x="8638262" y="2639634"/>
            <a:ext cx="2975675" cy="57343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trabajo colaborativo</a:t>
            </a:r>
            <a:endParaRPr lang="es-NI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12C0CBA8-5284-43A0-9F64-29D8C5132818}"/>
              </a:ext>
            </a:extLst>
          </p:cNvPr>
          <p:cNvSpPr/>
          <p:nvPr/>
        </p:nvSpPr>
        <p:spPr>
          <a:xfrm>
            <a:off x="7320941" y="3616851"/>
            <a:ext cx="2975675" cy="57343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Operar de forma flexible los tiempos </a:t>
            </a:r>
            <a:endParaRPr lang="es-NI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3B7E36C3-59C0-4BDF-8888-5ED2DDCFA77C}"/>
              </a:ext>
            </a:extLst>
          </p:cNvPr>
          <p:cNvSpPr/>
          <p:nvPr/>
        </p:nvSpPr>
        <p:spPr>
          <a:xfrm>
            <a:off x="5327915" y="4594069"/>
            <a:ext cx="2975675" cy="57343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Disposición </a:t>
            </a:r>
            <a:endParaRPr lang="es-NI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1807EB85-2ADC-49F8-BCBC-CDEFAE16673E}"/>
              </a:ext>
            </a:extLst>
          </p:cNvPr>
          <p:cNvSpPr/>
          <p:nvPr/>
        </p:nvSpPr>
        <p:spPr>
          <a:xfrm>
            <a:off x="8638261" y="5167506"/>
            <a:ext cx="2975675" cy="573437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Orientaciones  claras  y precisas</a:t>
            </a:r>
            <a:endParaRPr lang="es-NI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4F3239FA-D7FA-47BC-A7E5-6B87B074664B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7" b="22059"/>
          <a:stretch/>
        </p:blipFill>
        <p:spPr bwMode="auto">
          <a:xfrm>
            <a:off x="-93926" y="24859"/>
            <a:ext cx="1876425" cy="1577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0862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Diagrama&#10;&#10;Descripción generada automáticamente">
            <a:extLst>
              <a:ext uri="{FF2B5EF4-FFF2-40B4-BE49-F238E27FC236}">
                <a16:creationId xmlns:a16="http://schemas.microsoft.com/office/drawing/2014/main" id="{5A4F40F6-7E5B-454D-A4A2-79DE0292F8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7513"/>
          </a:xfrm>
        </p:spPr>
      </p:pic>
      <p:pic>
        <p:nvPicPr>
          <p:cNvPr id="2052" name="Picture 4" descr="Postal Nº 35501-Frases Celebres - Imagenes RomanticasImagenes Romanticas">
            <a:extLst>
              <a:ext uri="{FF2B5EF4-FFF2-40B4-BE49-F238E27FC236}">
                <a16:creationId xmlns:a16="http://schemas.microsoft.com/office/drawing/2014/main" id="{8BAD250A-B045-4A62-BCAC-53E0E2DFA7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244" y="4210039"/>
            <a:ext cx="3269456" cy="22181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FAB06DE5-0437-4C7B-AC3D-F2ECC1B547F0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7" b="22059"/>
          <a:stretch/>
        </p:blipFill>
        <p:spPr bwMode="auto">
          <a:xfrm>
            <a:off x="-93926" y="24859"/>
            <a:ext cx="1876425" cy="1577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35326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7A1352E6FC5641A77F53D1892FD453" ma:contentTypeVersion="13" ma:contentTypeDescription="Crear nuevo documento." ma:contentTypeScope="" ma:versionID="91e66668413238cf3abcf32697e0092a">
  <xsd:schema xmlns:xsd="http://www.w3.org/2001/XMLSchema" xmlns:xs="http://www.w3.org/2001/XMLSchema" xmlns:p="http://schemas.microsoft.com/office/2006/metadata/properties" xmlns:ns2="309d00ff-01a2-4a8e-a8d7-1015cd4eb33b" xmlns:ns3="29cf2beb-2a90-4b61-8d27-952eb8af79dd" targetNamespace="http://schemas.microsoft.com/office/2006/metadata/properties" ma:root="true" ma:fieldsID="8c5b63787b234c4987cb29793aaa5784" ns2:_="" ns3:_="">
    <xsd:import namespace="309d00ff-01a2-4a8e-a8d7-1015cd4eb33b"/>
    <xsd:import namespace="29cf2beb-2a90-4b61-8d27-952eb8af79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9d00ff-01a2-4a8e-a8d7-1015cd4eb3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n" ma:readOnly="false" ma:fieldId="{5cf76f15-5ced-4ddc-b409-7134ff3c332f}" ma:taxonomyMulti="true" ma:sspId="bbd16b73-22a5-4c2b-a29d-62afeadb1b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cf2beb-2a90-4b61-8d27-952eb8af79d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a424a01-9fbf-4f51-9e14-41e864dd37c3}" ma:internalName="TaxCatchAll" ma:showField="CatchAllData" ma:web="29cf2beb-2a90-4b61-8d27-952eb8af79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9cf2beb-2a90-4b61-8d27-952eb8af79dd" xsi:nil="true"/>
    <lcf76f155ced4ddcb4097134ff3c332f xmlns="309d00ff-01a2-4a8e-a8d7-1015cd4eb33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960AB04-5430-40B7-8876-F6C35F2E2011}"/>
</file>

<file path=customXml/itemProps2.xml><?xml version="1.0" encoding="utf-8"?>
<ds:datastoreItem xmlns:ds="http://schemas.openxmlformats.org/officeDocument/2006/customXml" ds:itemID="{A7D997EC-7029-4A19-BAB2-6927596171BA}"/>
</file>

<file path=customXml/itemProps3.xml><?xml version="1.0" encoding="utf-8"?>
<ds:datastoreItem xmlns:ds="http://schemas.openxmlformats.org/officeDocument/2006/customXml" ds:itemID="{215EC943-F753-4F1E-BEE0-1E6B0AF1A15E}"/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155</Words>
  <Application>Microsoft Office PowerPoint</Application>
  <PresentationFormat>Panorámica</PresentationFormat>
  <Paragraphs>41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 Condensed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Universidad Abierta en Línea de Nicaragua</dc:creator>
  <cp:lastModifiedBy>AGRARIA</cp:lastModifiedBy>
  <cp:revision>7</cp:revision>
  <dcterms:created xsi:type="dcterms:W3CDTF">2021-08-16T20:13:00Z</dcterms:created>
  <dcterms:modified xsi:type="dcterms:W3CDTF">2021-08-24T20:47:06Z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0x010100947A1352E6FC5641A77F53D1892FD453</vt:lpwstr>
  </property>
</Properties>
</file>