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style9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hart2.xml" ContentType="application/vnd.openxmlformats-officedocument.drawingml.chart+xml"/>
  <Override PartName="/ppt/charts/style4.xml" ContentType="application/vnd.ms-office.chartstyle+xml"/>
  <Override PartName="/ppt/charts/chart5.xml" ContentType="application/vnd.openxmlformats-officedocument.drawingml.char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charts/colors8.xml" ContentType="application/vnd.ms-office.chartcolorstyle+xml"/>
  <Override PartName="/ppt/charts/style8.xml" ContentType="application/vnd.ms-office.chart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olors4.xml" ContentType="application/vnd.ms-office.chartcolorstyl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charts/colors9.xml" ContentType="application/vnd.ms-office.chartcolorstyle+xml"/>
  <Override PartName="/ppt/charts/colors19.xml" ContentType="application/vnd.ms-office.chartcolorstyle+xml"/>
  <Override PartName="/ppt/charts/style19.xml" ContentType="application/vnd.ms-office.chartstyle+xml"/>
  <Override PartName="/ppt/charts/chart19.xml" ContentType="application/vnd.openxmlformats-officedocument.drawingml.chart+xml"/>
  <Override PartName="/ppt/charts/colors18.xml" ContentType="application/vnd.ms-office.chartcolorstyle+xml"/>
  <Override PartName="/ppt/charts/style18.xml" ContentType="application/vnd.ms-office.chartstyle+xml"/>
  <Override PartName="/ppt/charts/chart18.xml" ContentType="application/vnd.openxmlformats-officedocument.drawingml.chart+xml"/>
  <Override PartName="/ppt/charts/colors17.xml" ContentType="application/vnd.ms-office.chartcolorstyle+xml"/>
  <Override PartName="/ppt/charts/style17.xml" ContentType="application/vnd.ms-office.chart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style23.xml" ContentType="application/vnd.ms-office.chartstyle+xml"/>
  <Override PartName="/ppt/charts/chart23.xml" ContentType="application/vnd.openxmlformats-officedocument.drawingml.chart+xml"/>
  <Override PartName="/ppt/charts/colors22.xml" ContentType="application/vnd.ms-office.chartcolorstyle+xml"/>
  <Override PartName="/ppt/charts/style22.xml" ContentType="application/vnd.ms-office.chartstyle+xml"/>
  <Override PartName="/ppt/charts/chart22.xml" ContentType="application/vnd.openxmlformats-officedocument.drawingml.chart+xml"/>
  <Override PartName="/ppt/charts/colors21.xml" ContentType="application/vnd.ms-office.chartcolorstyle+xml"/>
  <Override PartName="/ppt/charts/style21.xml" ContentType="application/vnd.ms-office.chartstyle+xml"/>
  <Override PartName="/ppt/charts/chart21.xml" ContentType="application/vnd.openxmlformats-officedocument.drawingml.chart+xml"/>
  <Override PartName="/ppt/charts/chart17.xml" ContentType="application/vnd.openxmlformats-officedocument.drawingml.chart+xml"/>
  <Override PartName="/ppt/charts/colors16.xml" ContentType="application/vnd.ms-office.chartcolorstyle+xml"/>
  <Override PartName="/ppt/charts/style16.xml" ContentType="application/vnd.ms-office.chartstyle+xml"/>
  <Override PartName="/ppt/charts/style12.xml" ContentType="application/vnd.ms-office.chartstyle+xml"/>
  <Override PartName="/ppt/charts/chart12.xml" ContentType="application/vnd.openxmlformats-officedocument.drawingml.chart+xml"/>
  <Override PartName="/ppt/charts/colors11.xml" ContentType="application/vnd.ms-office.chartcolorstyle+xml"/>
  <Override PartName="/ppt/charts/style11.xml" ContentType="application/vnd.ms-office.chartstyle+xml"/>
  <Override PartName="/ppt/charts/chart11.xml" ContentType="application/vnd.openxmlformats-officedocument.drawingml.chart+xml"/>
  <Override PartName="/ppt/charts/colors10.xml" ContentType="application/vnd.ms-office.chartcolorstyle+xml"/>
  <Override PartName="/ppt/charts/style10.xml" ContentType="application/vnd.ms-office.chartstyle+xml"/>
  <Override PartName="/ppt/charts/chart10.xml" ContentType="application/vnd.openxmlformats-officedocument.drawingml.chart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hart16.xml" ContentType="application/vnd.openxmlformats-officedocument.drawingml.chart+xml"/>
  <Override PartName="/ppt/charts/colors15.xml" ContentType="application/vnd.ms-office.chartcolorstyle+xml"/>
  <Override PartName="/ppt/charts/style15.xml" ContentType="application/vnd.ms-office.chartstyle+xml"/>
  <Override PartName="/ppt/charts/chart15.xml" ContentType="application/vnd.openxmlformats-officedocument.drawingml.chart+xml"/>
  <Override PartName="/ppt/charts/colors14.xml" ContentType="application/vnd.ms-office.chartcolorstyle+xml"/>
  <Override PartName="/ppt/charts/style14.xml" ContentType="application/vnd.ms-office.chartstyle+xml"/>
  <Override PartName="/ppt/charts/chart14.xml" ContentType="application/vnd.openxmlformats-officedocument.drawingml.chart+xml"/>
  <Override PartName="/ppt/charts/colors13.xml" ContentType="application/vnd.ms-office.chartcolor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style33.xml" ContentType="application/vnd.ms-office.chartstyle+xml"/>
  <Override PartName="/ppt/charts/chart33.xml" ContentType="application/vnd.openxmlformats-officedocument.drawingml.chart+xml"/>
  <Override PartName="/ppt/charts/colors32.xml" ContentType="application/vnd.ms-office.chartcolorstyle+xml"/>
  <Override PartName="/ppt/charts/style32.xml" ContentType="application/vnd.ms-office.chartstyle+xml"/>
  <Override PartName="/ppt/charts/chart32.xml" ContentType="application/vnd.openxmlformats-officedocument.drawingml.chart+xml"/>
  <Override PartName="/ppt/charts/colors31.xml" ContentType="application/vnd.ms-office.chartcolorstyle+xml"/>
  <Override PartName="/ppt/diagrams/layout1.xml" ContentType="application/vnd.openxmlformats-officedocument.drawingml.diagramLayout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6.xml" ContentType="application/vnd.ms-office.chartcolorstyle+xml"/>
  <Override PartName="/ppt/charts/style36.xml" ContentType="application/vnd.ms-office.chartstyle+xml"/>
  <Override PartName="/ppt/charts/chart36.xml" ContentType="application/vnd.openxmlformats-officedocument.drawingml.chart+xml"/>
  <Override PartName="/ppt/charts/colors35.xml" ContentType="application/vnd.ms-office.chartcolorstyle+xml"/>
  <Override PartName="/ppt/charts/style35.xml" ContentType="application/vnd.ms-office.chartstyle+xml"/>
  <Override PartName="/ppt/charts/chart35.xml" ContentType="application/vnd.openxmlformats-officedocument.drawingml.chart+xml"/>
  <Override PartName="/ppt/charts/colors34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style30.xml" ContentType="application/vnd.ms-office.chartstyle+xml"/>
  <Override PartName="/ppt/charts/chart27.xml" ContentType="application/vnd.openxmlformats-officedocument.drawingml.chart+xml"/>
  <Override PartName="/ppt/charts/colors26.xml" ContentType="application/vnd.ms-office.chartcolorstyle+xml"/>
  <Override PartName="/ppt/charts/style26.xml" ContentType="application/vnd.ms-office.chartstyle+xml"/>
  <Override PartName="/ppt/charts/chart26.xml" ContentType="application/vnd.openxmlformats-officedocument.drawingml.chart+xml"/>
  <Override PartName="/ppt/charts/colors25.xml" ContentType="application/vnd.ms-office.chartcolorstyle+xml"/>
  <Override PartName="/ppt/charts/style25.xml" ContentType="application/vnd.ms-office.chartstyle+xml"/>
  <Override PartName="/ppt/charts/chart25.xml" ContentType="application/vnd.openxmlformats-officedocument.drawingml.chart+xml"/>
  <Override PartName="/ppt/charts/colors24.xml" ContentType="application/vnd.ms-office.chartcolorstyle+xml"/>
  <Override PartName="/ppt/charts/style27.xml" ContentType="application/vnd.ms-office.chartstyle+xml"/>
  <Override PartName="/ppt/charts/colors30.xml" ContentType="application/vnd.ms-office.chartcolorstyle+xml"/>
  <Override PartName="/ppt/charts/chart29.xml" ContentType="application/vnd.openxmlformats-officedocument.drawingml.chart+xml"/>
  <Override PartName="/ppt/charts/colors28.xml" ContentType="application/vnd.ms-office.chartcolorstyle+xml"/>
  <Override PartName="/ppt/charts/style28.xml" ContentType="application/vnd.ms-office.chartstyle+xml"/>
  <Override PartName="/ppt/charts/style29.xml" ContentType="application/vnd.ms-office.chartstyle+xml"/>
  <Override PartName="/ppt/charts/chart28.xml" ContentType="application/vnd.openxmlformats-officedocument.drawingml.chart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colors27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10" r:id="rId5"/>
    <p:sldId id="267" r:id="rId6"/>
    <p:sldId id="258" r:id="rId7"/>
    <p:sldId id="268" r:id="rId8"/>
    <p:sldId id="277" r:id="rId9"/>
    <p:sldId id="271" r:id="rId10"/>
    <p:sldId id="276" r:id="rId11"/>
    <p:sldId id="278" r:id="rId12"/>
    <p:sldId id="275" r:id="rId13"/>
    <p:sldId id="274" r:id="rId14"/>
    <p:sldId id="284" r:id="rId15"/>
    <p:sldId id="283" r:id="rId16"/>
    <p:sldId id="281" r:id="rId17"/>
    <p:sldId id="299" r:id="rId18"/>
    <p:sldId id="298" r:id="rId19"/>
    <p:sldId id="296" r:id="rId20"/>
    <p:sldId id="305" r:id="rId21"/>
    <p:sldId id="303" r:id="rId22"/>
    <p:sldId id="304" r:id="rId23"/>
    <p:sldId id="307" r:id="rId24"/>
    <p:sldId id="306" r:id="rId25"/>
    <p:sldId id="259" r:id="rId26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>
        <p:scale>
          <a:sx n="65" d="100"/>
          <a:sy n="65" d="100"/>
        </p:scale>
        <p:origin x="-1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audrojas\Desktop\Datos%20Encuestas%20\lic%20Ingles%20.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ud%20Rojas\Desktop\Datos%20Encuestas&#61480;\carpeta%20sin%20t&#237;tulo\Ejempl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Relevancia 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Hoja1!$L$3</c:f>
              <c:strCache>
                <c:ptCount val="1"/>
                <c:pt idx="0">
                  <c:v>Sin Respuesta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Hoja1!$M$3:$P$3</c:f>
              <c:numCache>
                <c:formatCode>0</c:formatCode>
                <c:ptCount val="4"/>
                <c:pt idx="0" formatCode="General">
                  <c:v>0</c:v>
                </c:pt>
                <c:pt idx="1">
                  <c:v>3.8461538461538463</c:v>
                </c:pt>
                <c:pt idx="2">
                  <c:v>3.8461538461538463</c:v>
                </c:pt>
                <c:pt idx="3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34-364F-B110-C936B901C2C0}"/>
            </c:ext>
          </c:extLst>
        </c:ser>
        <c:ser>
          <c:idx val="1"/>
          <c:order val="1"/>
          <c:tx>
            <c:strRef>
              <c:f>Hoja1!$L$4</c:f>
              <c:strCache>
                <c:ptCount val="1"/>
                <c:pt idx="0">
                  <c:v>Casi Nunca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Hoja1!$M$4:$P$4</c:f>
              <c:numCache>
                <c:formatCode>0</c:formatCode>
                <c:ptCount val="4"/>
                <c:pt idx="0">
                  <c:v>3.8461538461538463</c:v>
                </c:pt>
                <c:pt idx="1">
                  <c:v>3.8461538461538463</c:v>
                </c:pt>
                <c:pt idx="2">
                  <c:v>3.8461538461538463</c:v>
                </c:pt>
                <c:pt idx="3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34-364F-B110-C936B901C2C0}"/>
            </c:ext>
          </c:extLst>
        </c:ser>
        <c:ser>
          <c:idx val="2"/>
          <c:order val="2"/>
          <c:tx>
            <c:strRef>
              <c:f>Hoja1!$L$5</c:f>
              <c:strCache>
                <c:ptCount val="1"/>
                <c:pt idx="0">
                  <c:v>Rara Vez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Hoja1!$M$5:$P$5</c:f>
              <c:numCache>
                <c:formatCode>0</c:formatCode>
                <c:ptCount val="4"/>
                <c:pt idx="0">
                  <c:v>19.23076923076923</c:v>
                </c:pt>
                <c:pt idx="1">
                  <c:v>23.076923076923077</c:v>
                </c:pt>
                <c:pt idx="2">
                  <c:v>19.23076923076923</c:v>
                </c:pt>
                <c:pt idx="3">
                  <c:v>19.23076923076923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134-364F-B110-C936B901C2C0}"/>
            </c:ext>
          </c:extLst>
        </c:ser>
        <c:ser>
          <c:idx val="3"/>
          <c:order val="3"/>
          <c:tx>
            <c:strRef>
              <c:f>Hoja1!$L$6</c:f>
              <c:strCache>
                <c:ptCount val="1"/>
                <c:pt idx="0">
                  <c:v>Alguna Vez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Hoja1!$M$6:$P$6</c:f>
              <c:numCache>
                <c:formatCode>0</c:formatCode>
                <c:ptCount val="4"/>
                <c:pt idx="0">
                  <c:v>19.23076923076923</c:v>
                </c:pt>
                <c:pt idx="1">
                  <c:v>11.538461538461538</c:v>
                </c:pt>
                <c:pt idx="2">
                  <c:v>15.384615384615385</c:v>
                </c:pt>
                <c:pt idx="3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134-364F-B110-C936B901C2C0}"/>
            </c:ext>
          </c:extLst>
        </c:ser>
        <c:ser>
          <c:idx val="4"/>
          <c:order val="4"/>
          <c:tx>
            <c:strRef>
              <c:f>Hoja1!$L$7</c:f>
              <c:strCache>
                <c:ptCount val="1"/>
                <c:pt idx="0">
                  <c:v>A menudo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Hoja1!$M$7:$P$7</c:f>
              <c:numCache>
                <c:formatCode>0</c:formatCode>
                <c:ptCount val="4"/>
                <c:pt idx="0">
                  <c:v>57.692307692307693</c:v>
                </c:pt>
                <c:pt idx="1">
                  <c:v>57.692307692307693</c:v>
                </c:pt>
                <c:pt idx="2">
                  <c:v>57.692307692307693</c:v>
                </c:pt>
                <c:pt idx="3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134-364F-B110-C936B901C2C0}"/>
            </c:ext>
          </c:extLst>
        </c:ser>
        <c:ser>
          <c:idx val="5"/>
          <c:order val="5"/>
          <c:tx>
            <c:strRef>
              <c:f>Hoja1!$L$8</c:f>
              <c:strCache>
                <c:ptCount val="1"/>
                <c:pt idx="0">
                  <c:v>Casi siempre 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Hoja1!$M$2:$P$2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Hoja1!$M$8:$P$8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134-364F-B110-C936B901C2C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1197592352"/>
        <c:axId val="-1197591264"/>
      </c:barChart>
      <c:catAx>
        <c:axId val="-119759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97591264"/>
        <c:crosses val="autoZero"/>
        <c:auto val="1"/>
        <c:lblAlgn val="ctr"/>
        <c:lblOffset val="100"/>
        <c:noMultiLvlLbl val="0"/>
      </c:catAx>
      <c:valAx>
        <c:axId val="-119759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9759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dirty="0"/>
              <a:t>Interactividad</a:t>
            </a:r>
            <a:endParaRPr lang="es-N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9234191825266168E-2"/>
          <c:y val="0.21376094676092727"/>
          <c:w val="0.94153161634946769"/>
          <c:h val="0.57942171240124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'Desarrollo WEd'!$P$15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WEd'!$O$16:$O$19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'Desarrollo WEd'!$P$16:$P$19</c:f>
              <c:numCache>
                <c:formatCode>0</c:formatCode>
                <c:ptCount val="4"/>
                <c:pt idx="0">
                  <c:v>50</c:v>
                </c:pt>
                <c:pt idx="1">
                  <c:v>33.333333333333336</c:v>
                </c:pt>
                <c:pt idx="2">
                  <c:v>50</c:v>
                </c:pt>
                <c:pt idx="3">
                  <c:v>66.666666666666671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DA-4A99-975C-7806DBC20B3E}"/>
            </c:ext>
          </c:extLst>
        </c:ser>
        <c:ser>
          <c:idx val="1"/>
          <c:order val="1"/>
          <c:tx>
            <c:strRef>
              <c:f>'Desarrollo WEd'!$Q$15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WEd'!$O$16:$O$19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'Desarrollo WEd'!$Q$16:$Q$19</c:f>
              <c:numCache>
                <c:formatCode>0</c:formatCode>
                <c:ptCount val="4"/>
                <c:pt idx="0">
                  <c:v>33.333333333333336</c:v>
                </c:pt>
                <c:pt idx="1">
                  <c:v>50</c:v>
                </c:pt>
                <c:pt idx="2">
                  <c:v>0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DA-4A99-975C-7806DBC20B3E}"/>
            </c:ext>
          </c:extLst>
        </c:ser>
        <c:ser>
          <c:idx val="2"/>
          <c:order val="2"/>
          <c:tx>
            <c:strRef>
              <c:f>'Desarrollo WEd'!$R$15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WEd'!$O$16:$O$19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'Desarrollo WEd'!$R$16:$R$19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33.333333333333336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3DA-4A99-975C-7806DBC20B3E}"/>
            </c:ext>
          </c:extLst>
        </c:ser>
        <c:ser>
          <c:idx val="3"/>
          <c:order val="3"/>
          <c:tx>
            <c:strRef>
              <c:f>'Desarrollo WEd'!$S$15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WEd'!$O$16:$O$19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'Desarrollo WEd'!$S$16:$S$19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3DA-4A99-975C-7806DBC20B3E}"/>
            </c:ext>
          </c:extLst>
        </c:ser>
        <c:ser>
          <c:idx val="4"/>
          <c:order val="4"/>
          <c:tx>
            <c:strRef>
              <c:f>'Desarrollo WEd'!$T$15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WEd'!$O$16:$O$19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'Desarrollo WEd'!$T$16:$T$19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DA-4A99-975C-7806DBC20B3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2306672"/>
        <c:axId val="-1102313200"/>
      </c:barChart>
      <c:catAx>
        <c:axId val="-110230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2313200"/>
        <c:crosses val="autoZero"/>
        <c:auto val="1"/>
        <c:lblAlgn val="ctr"/>
        <c:lblOffset val="100"/>
        <c:noMultiLvlLbl val="0"/>
      </c:catAx>
      <c:valAx>
        <c:axId val="-11023132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230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Apoyo de Compañeros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'Desarrollo WEd'!$P$29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WEd'!$O$30:$O$33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'Desarrollo WEd'!$P$30:$P$33</c:f>
              <c:numCache>
                <c:formatCode>0</c:formatCode>
                <c:ptCount val="4"/>
                <c:pt idx="0">
                  <c:v>33.333333333333336</c:v>
                </c:pt>
                <c:pt idx="1">
                  <c:v>50</c:v>
                </c:pt>
                <c:pt idx="2">
                  <c:v>50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C0-49DF-97A9-40BF8F47D755}"/>
            </c:ext>
          </c:extLst>
        </c:ser>
        <c:ser>
          <c:idx val="1"/>
          <c:order val="1"/>
          <c:tx>
            <c:strRef>
              <c:f>'Desarrollo WEd'!$Q$29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WEd'!$O$30:$O$33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'Desarrollo WEd'!$Q$30:$Q$33</c:f>
              <c:numCache>
                <c:formatCode>0</c:formatCode>
                <c:ptCount val="4"/>
                <c:pt idx="0">
                  <c:v>50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C0-49DF-97A9-40BF8F47D755}"/>
            </c:ext>
          </c:extLst>
        </c:ser>
        <c:ser>
          <c:idx val="2"/>
          <c:order val="2"/>
          <c:tx>
            <c:strRef>
              <c:f>'Desarrollo WEd'!$R$29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WEd'!$O$30:$O$33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'Desarrollo WEd'!$R$30:$R$33</c:f>
              <c:numCache>
                <c:formatCode>0</c:formatCode>
                <c:ptCount val="4"/>
                <c:pt idx="0">
                  <c:v>0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C0-49DF-97A9-40BF8F47D755}"/>
            </c:ext>
          </c:extLst>
        </c:ser>
        <c:ser>
          <c:idx val="3"/>
          <c:order val="3"/>
          <c:tx>
            <c:strRef>
              <c:f>'Desarrollo WEd'!$S$29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WEd'!$O$30:$O$33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'Desarrollo WEd'!$S$30:$S$33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4C0-49DF-97A9-40BF8F47D755}"/>
            </c:ext>
          </c:extLst>
        </c:ser>
        <c:ser>
          <c:idx val="4"/>
          <c:order val="4"/>
          <c:tx>
            <c:strRef>
              <c:f>'Desarrollo WEd'!$T$29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WEd'!$O$30:$O$33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'Desarrollo WEd'!$T$30:$T$33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4C0-49DF-97A9-40BF8F47D75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2308848"/>
        <c:axId val="-1102306128"/>
      </c:barChart>
      <c:catAx>
        <c:axId val="-110230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2306128"/>
        <c:crosses val="autoZero"/>
        <c:auto val="1"/>
        <c:lblAlgn val="ctr"/>
        <c:lblOffset val="100"/>
        <c:noMultiLvlLbl val="0"/>
      </c:catAx>
      <c:valAx>
        <c:axId val="-11023061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230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Interpretación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'Desarrollo WEd'!$P$35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WEd'!$O$36:$O$39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'Desarrollo WEd'!$P$36:$P$39</c:f>
              <c:numCache>
                <c:formatCode>0</c:formatCode>
                <c:ptCount val="4"/>
                <c:pt idx="0">
                  <c:v>33.333333333333336</c:v>
                </c:pt>
                <c:pt idx="1">
                  <c:v>33.333333333333336</c:v>
                </c:pt>
                <c:pt idx="2">
                  <c:v>16.666666666666668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7E-4258-A6A4-D7F33395C51C}"/>
            </c:ext>
          </c:extLst>
        </c:ser>
        <c:ser>
          <c:idx val="1"/>
          <c:order val="1"/>
          <c:tx>
            <c:strRef>
              <c:f>'Desarrollo WEd'!$Q$35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WEd'!$O$36:$O$39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'Desarrollo WEd'!$Q$36:$Q$39</c:f>
              <c:numCache>
                <c:formatCode>0</c:formatCode>
                <c:ptCount val="4"/>
                <c:pt idx="0">
                  <c:v>33.333333333333336</c:v>
                </c:pt>
                <c:pt idx="1">
                  <c:v>33.333333333333336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67E-4258-A6A4-D7F33395C51C}"/>
            </c:ext>
          </c:extLst>
        </c:ser>
        <c:ser>
          <c:idx val="2"/>
          <c:order val="2"/>
          <c:tx>
            <c:strRef>
              <c:f>'Desarrollo WEd'!$R$35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WEd'!$O$36:$O$39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'Desarrollo WEd'!$R$36:$R$39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33.333333333333336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67E-4258-A6A4-D7F33395C51C}"/>
            </c:ext>
          </c:extLst>
        </c:ser>
        <c:ser>
          <c:idx val="3"/>
          <c:order val="3"/>
          <c:tx>
            <c:strRef>
              <c:f>'Desarrollo WEd'!$S$35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WEd'!$O$36:$O$39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'Desarrollo WEd'!$S$36:$S$39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67E-4258-A6A4-D7F33395C51C}"/>
            </c:ext>
          </c:extLst>
        </c:ser>
        <c:ser>
          <c:idx val="4"/>
          <c:order val="4"/>
          <c:tx>
            <c:strRef>
              <c:f>'Desarrollo WEd'!$T$35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WEd'!$O$36:$O$39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'Desarrollo WEd'!$T$36:$T$39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67E-4258-A6A4-D7F33395C51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78128"/>
        <c:axId val="-1101170512"/>
      </c:barChart>
      <c:catAx>
        <c:axId val="-110117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70512"/>
        <c:crosses val="autoZero"/>
        <c:auto val="1"/>
        <c:lblAlgn val="ctr"/>
        <c:lblOffset val="100"/>
        <c:noMultiLvlLbl val="0"/>
      </c:catAx>
      <c:valAx>
        <c:axId val="-11011705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7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Relevancia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salud'!$B$1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'Estadistica en salud'!$B$2:$B$5</c:f>
              <c:numCache>
                <c:formatCode>0</c:formatCode>
                <c:ptCount val="4"/>
                <c:pt idx="0">
                  <c:v>7</c:v>
                </c:pt>
                <c:pt idx="1">
                  <c:v>12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EF-4E1B-96D3-432D6150E681}"/>
            </c:ext>
          </c:extLst>
        </c:ser>
        <c:ser>
          <c:idx val="1"/>
          <c:order val="1"/>
          <c:tx>
            <c:strRef>
              <c:f>'Estadistica en salud'!$C$1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'Estadistica en salud'!$C$2:$C$5</c:f>
              <c:numCache>
                <c:formatCode>0</c:formatCode>
                <c:ptCount val="4"/>
                <c:pt idx="0">
                  <c:v>13</c:v>
                </c:pt>
                <c:pt idx="1">
                  <c:v>25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EF-4E1B-96D3-432D6150E681}"/>
            </c:ext>
          </c:extLst>
        </c:ser>
        <c:ser>
          <c:idx val="2"/>
          <c:order val="2"/>
          <c:tx>
            <c:strRef>
              <c:f>'Estadistica en salud'!$D$1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'Estadistica en salud'!$D$2:$D$5</c:f>
              <c:numCache>
                <c:formatCode>0</c:formatCode>
                <c:ptCount val="4"/>
                <c:pt idx="0">
                  <c:v>15</c:v>
                </c:pt>
                <c:pt idx="1">
                  <c:v>0</c:v>
                </c:pt>
                <c:pt idx="2">
                  <c:v>23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5EF-4E1B-96D3-432D6150E681}"/>
            </c:ext>
          </c:extLst>
        </c:ser>
        <c:ser>
          <c:idx val="3"/>
          <c:order val="3"/>
          <c:tx>
            <c:strRef>
              <c:f>'Estadistica en salud'!$E$1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'Estadistica en salud'!$E$2:$E$5</c:f>
              <c:numCache>
                <c:formatCode>0</c:formatCode>
                <c:ptCount val="4"/>
                <c:pt idx="0">
                  <c:v>35</c:v>
                </c:pt>
                <c:pt idx="1">
                  <c:v>33</c:v>
                </c:pt>
                <c:pt idx="2">
                  <c:v>11</c:v>
                </c:pt>
                <c:pt idx="3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5EF-4E1B-96D3-432D6150E681}"/>
            </c:ext>
          </c:extLst>
        </c:ser>
        <c:ser>
          <c:idx val="4"/>
          <c:order val="4"/>
          <c:tx>
            <c:strRef>
              <c:f>'Estadistica en salud'!$F$1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'Estadistica en salud'!$F$2:$F$5</c:f>
              <c:numCache>
                <c:formatCode>0</c:formatCode>
                <c:ptCount val="4"/>
                <c:pt idx="0">
                  <c:v>40</c:v>
                </c:pt>
                <c:pt idx="1">
                  <c:v>30</c:v>
                </c:pt>
                <c:pt idx="2">
                  <c:v>29</c:v>
                </c:pt>
                <c:pt idx="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5EF-4E1B-96D3-432D6150E68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71056"/>
        <c:axId val="-1101175408"/>
      </c:barChart>
      <c:catAx>
        <c:axId val="-110117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75408"/>
        <c:crosses val="autoZero"/>
        <c:auto val="1"/>
        <c:lblAlgn val="ctr"/>
        <c:lblOffset val="100"/>
        <c:noMultiLvlLbl val="0"/>
      </c:catAx>
      <c:valAx>
        <c:axId val="-11011754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7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Pensamiento Reflexivo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salud'!$B$8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'Estadistica en salud'!$B$9:$B$12</c:f>
              <c:numCache>
                <c:formatCode>0</c:formatCode>
                <c:ptCount val="4"/>
                <c:pt idx="1">
                  <c:v>10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E4-4C3F-BD2E-12406A4A89BC}"/>
            </c:ext>
          </c:extLst>
        </c:ser>
        <c:ser>
          <c:idx val="1"/>
          <c:order val="1"/>
          <c:tx>
            <c:strRef>
              <c:f>'Estadistica en salud'!$C$8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'Estadistica en salud'!$C$9:$C$12</c:f>
              <c:numCache>
                <c:formatCode>0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E4-4C3F-BD2E-12406A4A89BC}"/>
            </c:ext>
          </c:extLst>
        </c:ser>
        <c:ser>
          <c:idx val="2"/>
          <c:order val="2"/>
          <c:tx>
            <c:strRef>
              <c:f>'Estadistica en salud'!$D$8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'Estadistica en salud'!$D$9:$D$12</c:f>
              <c:numCache>
                <c:formatCode>0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6E4-4C3F-BD2E-12406A4A89BC}"/>
            </c:ext>
          </c:extLst>
        </c:ser>
        <c:ser>
          <c:idx val="3"/>
          <c:order val="3"/>
          <c:tx>
            <c:strRef>
              <c:f>'Estadistica en salud'!$E$8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'Estadistica en salud'!$E$9:$E$12</c:f>
              <c:numCache>
                <c:formatCode>0</c:formatCode>
                <c:ptCount val="4"/>
                <c:pt idx="0">
                  <c:v>30</c:v>
                </c:pt>
                <c:pt idx="1">
                  <c:v>70</c:v>
                </c:pt>
                <c:pt idx="2">
                  <c:v>60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6E4-4C3F-BD2E-12406A4A89BC}"/>
            </c:ext>
          </c:extLst>
        </c:ser>
        <c:ser>
          <c:idx val="4"/>
          <c:order val="4"/>
          <c:tx>
            <c:strRef>
              <c:f>'Estadistica en salud'!$F$8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'Estadistica en salud'!$F$9:$F$12</c:f>
              <c:numCache>
                <c:formatCode>0</c:formatCode>
                <c:ptCount val="4"/>
                <c:pt idx="0">
                  <c:v>30</c:v>
                </c:pt>
                <c:pt idx="1">
                  <c:v>0</c:v>
                </c:pt>
                <c:pt idx="2">
                  <c:v>20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6E4-4C3F-BD2E-12406A4A89B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78672"/>
        <c:axId val="-1101165616"/>
      </c:barChart>
      <c:catAx>
        <c:axId val="-110117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65616"/>
        <c:crosses val="autoZero"/>
        <c:auto val="1"/>
        <c:lblAlgn val="ctr"/>
        <c:lblOffset val="100"/>
        <c:noMultiLvlLbl val="0"/>
      </c:catAx>
      <c:valAx>
        <c:axId val="-11011656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7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dirty="0"/>
              <a:t>Interactividad</a:t>
            </a:r>
            <a:endParaRPr lang="es-N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salud'!$B$15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'Estadistica en salud'!$B$16:$B$19</c:f>
              <c:numCache>
                <c:formatCode>0</c:formatCode>
                <c:ptCount val="4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F3-447D-9EA0-7AFF2CA94662}"/>
            </c:ext>
          </c:extLst>
        </c:ser>
        <c:ser>
          <c:idx val="1"/>
          <c:order val="1"/>
          <c:tx>
            <c:strRef>
              <c:f>'Estadistica en salud'!$C$15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'Estadistica en salud'!$C$16:$C$19</c:f>
              <c:numCache>
                <c:formatCode>0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F3-447D-9EA0-7AFF2CA94662}"/>
            </c:ext>
          </c:extLst>
        </c:ser>
        <c:ser>
          <c:idx val="2"/>
          <c:order val="2"/>
          <c:tx>
            <c:strRef>
              <c:f>'Estadistica en salud'!$D$15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'Estadistica en salud'!$D$16:$D$19</c:f>
              <c:numCache>
                <c:formatCode>0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10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F3-447D-9EA0-7AFF2CA94662}"/>
            </c:ext>
          </c:extLst>
        </c:ser>
        <c:ser>
          <c:idx val="3"/>
          <c:order val="3"/>
          <c:tx>
            <c:strRef>
              <c:f>'Estadistica en salud'!$E$15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'Estadistica en salud'!$E$16:$E$19</c:f>
              <c:numCache>
                <c:formatCode>0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7F3-447D-9EA0-7AFF2CA94662}"/>
            </c:ext>
          </c:extLst>
        </c:ser>
        <c:ser>
          <c:idx val="4"/>
          <c:order val="4"/>
          <c:tx>
            <c:strRef>
              <c:f>'Estadistica en salud'!$F$15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'Estadistica en salud'!$F$16:$F$19</c:f>
              <c:numCache>
                <c:formatCode>0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25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7F3-447D-9EA0-7AFF2CA9466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68880"/>
        <c:axId val="-1101168336"/>
      </c:barChart>
      <c:catAx>
        <c:axId val="-110116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68336"/>
        <c:crosses val="autoZero"/>
        <c:auto val="1"/>
        <c:lblAlgn val="ctr"/>
        <c:lblOffset val="100"/>
        <c:noMultiLvlLbl val="0"/>
      </c:catAx>
      <c:valAx>
        <c:axId val="-11011683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6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cap="all" baseline="0" dirty="0">
                <a:effectLst/>
              </a:rPr>
              <a:t>Apoyo del Tutor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salud'!$B$22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'Estadistica en salud'!$A$23:$A$25</c:f>
              <c:strCache>
                <c:ptCount val="3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</c:strCache>
            </c:strRef>
          </c:cat>
          <c:val>
            <c:numRef>
              <c:f>'Estadistica en salud'!$B$23:$B$25</c:f>
              <c:numCache>
                <c:formatCode>0</c:formatCode>
                <c:ptCount val="3"/>
                <c:pt idx="0">
                  <c:v>10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DB-4FE4-BA1D-9400A86EB1C6}"/>
            </c:ext>
          </c:extLst>
        </c:ser>
        <c:ser>
          <c:idx val="1"/>
          <c:order val="1"/>
          <c:tx>
            <c:strRef>
              <c:f>'Estadistica en salud'!$C$22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'Estadistica en salud'!$A$23:$A$25</c:f>
              <c:strCache>
                <c:ptCount val="3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</c:strCache>
            </c:strRef>
          </c:cat>
          <c:val>
            <c:numRef>
              <c:f>'Estadistica en salud'!$C$23:$C$25</c:f>
              <c:numCache>
                <c:formatCode>0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DB-4FE4-BA1D-9400A86EB1C6}"/>
            </c:ext>
          </c:extLst>
        </c:ser>
        <c:ser>
          <c:idx val="2"/>
          <c:order val="2"/>
          <c:tx>
            <c:strRef>
              <c:f>'Estadistica en salud'!$D$22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'Estadistica en salud'!$A$23:$A$25</c:f>
              <c:strCache>
                <c:ptCount val="3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</c:strCache>
            </c:strRef>
          </c:cat>
          <c:val>
            <c:numRef>
              <c:f>'Estadistica en salud'!$D$23:$D$25</c:f>
              <c:numCache>
                <c:formatCode>0</c:formatCode>
                <c:ptCount val="3"/>
                <c:pt idx="0">
                  <c:v>70</c:v>
                </c:pt>
                <c:pt idx="1">
                  <c:v>60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3DB-4FE4-BA1D-9400A86EB1C6}"/>
            </c:ext>
          </c:extLst>
        </c:ser>
        <c:ser>
          <c:idx val="3"/>
          <c:order val="3"/>
          <c:tx>
            <c:strRef>
              <c:f>'Estadistica en salud'!$E$22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'Estadistica en salud'!$A$23:$A$25</c:f>
              <c:strCache>
                <c:ptCount val="3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</c:strCache>
            </c:strRef>
          </c:cat>
          <c:val>
            <c:numRef>
              <c:f>'Estadistica en salud'!$E$23:$E$25</c:f>
              <c:numCache>
                <c:formatCode>0</c:formatCode>
                <c:ptCount val="3"/>
                <c:pt idx="0">
                  <c:v>9</c:v>
                </c:pt>
                <c:pt idx="1">
                  <c:v>8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3DB-4FE4-BA1D-9400A86EB1C6}"/>
            </c:ext>
          </c:extLst>
        </c:ser>
        <c:ser>
          <c:idx val="4"/>
          <c:order val="4"/>
          <c:tx>
            <c:strRef>
              <c:f>'Estadistica en salud'!$F$22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'Estadistica en salud'!$A$23:$A$25</c:f>
              <c:strCache>
                <c:ptCount val="3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</c:strCache>
            </c:strRef>
          </c:cat>
          <c:val>
            <c:numRef>
              <c:f>'Estadistica en salud'!$F$23:$F$25</c:f>
              <c:numCache>
                <c:formatCode>0</c:formatCode>
                <c:ptCount val="3"/>
                <c:pt idx="0">
                  <c:v>7</c:v>
                </c:pt>
                <c:pt idx="1">
                  <c:v>18</c:v>
                </c:pt>
                <c:pt idx="2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DB-4FE4-BA1D-9400A86EB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01167248"/>
        <c:axId val="-1101175952"/>
      </c:barChart>
      <c:catAx>
        <c:axId val="-110116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75952"/>
        <c:crosses val="autoZero"/>
        <c:auto val="1"/>
        <c:lblAlgn val="ctr"/>
        <c:lblOffset val="100"/>
        <c:noMultiLvlLbl val="0"/>
      </c:catAx>
      <c:valAx>
        <c:axId val="-110117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6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Apoyo de Compañeros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salud'!$B$29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'Estadistica en salud'!$B$30:$B$33</c:f>
              <c:numCache>
                <c:formatCode>0</c:formatCode>
                <c:ptCount val="4"/>
                <c:pt idx="1">
                  <c:v>44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97-43E7-B225-BFFD0C4A7185}"/>
            </c:ext>
          </c:extLst>
        </c:ser>
        <c:ser>
          <c:idx val="1"/>
          <c:order val="1"/>
          <c:tx>
            <c:strRef>
              <c:f>'Estadistica en salud'!$C$29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'Estadistica en salud'!$C$30:$C$33</c:f>
              <c:numCache>
                <c:formatCode>0</c:formatCode>
                <c:ptCount val="4"/>
                <c:pt idx="0">
                  <c:v>16</c:v>
                </c:pt>
                <c:pt idx="1">
                  <c:v>12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97-43E7-B225-BFFD0C4A7185}"/>
            </c:ext>
          </c:extLst>
        </c:ser>
        <c:ser>
          <c:idx val="2"/>
          <c:order val="2"/>
          <c:tx>
            <c:strRef>
              <c:f>'Estadistica en salud'!$D$29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'Estadistica en salud'!$D$30:$D$33</c:f>
              <c:numCache>
                <c:formatCode>0</c:formatCode>
                <c:ptCount val="4"/>
                <c:pt idx="0">
                  <c:v>35</c:v>
                </c:pt>
                <c:pt idx="1">
                  <c:v>8</c:v>
                </c:pt>
                <c:pt idx="2">
                  <c:v>70</c:v>
                </c:pt>
                <c:pt idx="3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97-43E7-B225-BFFD0C4A7185}"/>
            </c:ext>
          </c:extLst>
        </c:ser>
        <c:ser>
          <c:idx val="3"/>
          <c:order val="3"/>
          <c:tx>
            <c:strRef>
              <c:f>'Estadistica en salud'!$E$29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'Estadistica en salud'!$E$30:$E$33</c:f>
              <c:numCache>
                <c:formatCode>0</c:formatCode>
                <c:ptCount val="4"/>
                <c:pt idx="0">
                  <c:v>25</c:v>
                </c:pt>
                <c:pt idx="1">
                  <c:v>20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97-43E7-B225-BFFD0C4A7185}"/>
            </c:ext>
          </c:extLst>
        </c:ser>
        <c:ser>
          <c:idx val="4"/>
          <c:order val="4"/>
          <c:tx>
            <c:strRef>
              <c:f>'Estadistica en salud'!$F$29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'Estadistica en salud'!$F$30:$F$33</c:f>
              <c:numCache>
                <c:formatCode>0</c:formatCode>
                <c:ptCount val="4"/>
                <c:pt idx="0">
                  <c:v>24</c:v>
                </c:pt>
                <c:pt idx="1">
                  <c:v>16</c:v>
                </c:pt>
                <c:pt idx="2">
                  <c:v>7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97-43E7-B225-BFFD0C4A71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74864"/>
        <c:axId val="-1101164528"/>
      </c:barChart>
      <c:catAx>
        <c:axId val="-110117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64528"/>
        <c:crosses val="autoZero"/>
        <c:auto val="1"/>
        <c:lblAlgn val="ctr"/>
        <c:lblOffset val="100"/>
        <c:noMultiLvlLbl val="0"/>
      </c:catAx>
      <c:valAx>
        <c:axId val="-1101164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7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Interpretación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 en salud'!$A$36</c:f>
              <c:strCache>
                <c:ptCount val="1"/>
                <c:pt idx="0">
                  <c:v>P21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salud'!$B$35:$F$35</c:f>
              <c:strCache>
                <c:ptCount val="5"/>
                <c:pt idx="0">
                  <c:v>Casi Nunca</c:v>
                </c:pt>
                <c:pt idx="1">
                  <c:v>Rara Vez</c:v>
                </c:pt>
                <c:pt idx="2">
                  <c:v>Alguna Ves</c:v>
                </c:pt>
                <c:pt idx="3">
                  <c:v>A menudo</c:v>
                </c:pt>
                <c:pt idx="4">
                  <c:v>Casi Siempre</c:v>
                </c:pt>
              </c:strCache>
            </c:strRef>
          </c:cat>
          <c:val>
            <c:numRef>
              <c:f>'Estadistica en salud'!$B$36:$F$36</c:f>
              <c:numCache>
                <c:formatCode>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34</c:v>
                </c:pt>
                <c:pt idx="3">
                  <c:v>10</c:v>
                </c:pt>
                <c:pt idx="4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D6-4E89-9F67-BA33E11F2D17}"/>
            </c:ext>
          </c:extLst>
        </c:ser>
        <c:ser>
          <c:idx val="1"/>
          <c:order val="1"/>
          <c:tx>
            <c:strRef>
              <c:f>'Estadistica en salud'!$A$37</c:f>
              <c:strCache>
                <c:ptCount val="1"/>
                <c:pt idx="0">
                  <c:v>P22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salud'!$B$35:$F$35</c:f>
              <c:strCache>
                <c:ptCount val="5"/>
                <c:pt idx="0">
                  <c:v>Casi Nunca</c:v>
                </c:pt>
                <c:pt idx="1">
                  <c:v>Rara Vez</c:v>
                </c:pt>
                <c:pt idx="2">
                  <c:v>Alguna Ves</c:v>
                </c:pt>
                <c:pt idx="3">
                  <c:v>A menudo</c:v>
                </c:pt>
                <c:pt idx="4">
                  <c:v>Casi Siempre</c:v>
                </c:pt>
              </c:strCache>
            </c:strRef>
          </c:cat>
          <c:val>
            <c:numRef>
              <c:f>'Estadistica en salud'!$B$37:$F$37</c:f>
              <c:numCache>
                <c:formatCode>0</c:formatCode>
                <c:ptCount val="5"/>
                <c:pt idx="0">
                  <c:v>15</c:v>
                </c:pt>
                <c:pt idx="1">
                  <c:v>20</c:v>
                </c:pt>
                <c:pt idx="2">
                  <c:v>22</c:v>
                </c:pt>
                <c:pt idx="3">
                  <c:v>15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D6-4E89-9F67-BA33E11F2D17}"/>
            </c:ext>
          </c:extLst>
        </c:ser>
        <c:ser>
          <c:idx val="2"/>
          <c:order val="2"/>
          <c:tx>
            <c:strRef>
              <c:f>'Estadistica en salud'!$A$38</c:f>
              <c:strCache>
                <c:ptCount val="1"/>
                <c:pt idx="0">
                  <c:v>P23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salud'!$B$35:$F$35</c:f>
              <c:strCache>
                <c:ptCount val="5"/>
                <c:pt idx="0">
                  <c:v>Casi Nunca</c:v>
                </c:pt>
                <c:pt idx="1">
                  <c:v>Rara Vez</c:v>
                </c:pt>
                <c:pt idx="2">
                  <c:v>Alguna Ves</c:v>
                </c:pt>
                <c:pt idx="3">
                  <c:v>A menudo</c:v>
                </c:pt>
                <c:pt idx="4">
                  <c:v>Casi Siempre</c:v>
                </c:pt>
              </c:strCache>
            </c:strRef>
          </c:cat>
          <c:val>
            <c:numRef>
              <c:f>'Estadistica en salud'!$B$38:$F$38</c:f>
              <c:numCache>
                <c:formatCode>0</c:formatCode>
                <c:ptCount val="5"/>
                <c:pt idx="0">
                  <c:v>13</c:v>
                </c:pt>
                <c:pt idx="1">
                  <c:v>10</c:v>
                </c:pt>
                <c:pt idx="2">
                  <c:v>25</c:v>
                </c:pt>
                <c:pt idx="3">
                  <c:v>12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2D6-4E89-9F67-BA33E11F2D17}"/>
            </c:ext>
          </c:extLst>
        </c:ser>
        <c:ser>
          <c:idx val="3"/>
          <c:order val="3"/>
          <c:tx>
            <c:strRef>
              <c:f>'Estadistica en salud'!$A$39</c:f>
              <c:strCache>
                <c:ptCount val="1"/>
                <c:pt idx="0">
                  <c:v>P24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'Estadistica en salud'!$B$35:$F$35</c:f>
              <c:strCache>
                <c:ptCount val="5"/>
                <c:pt idx="0">
                  <c:v>Casi Nunca</c:v>
                </c:pt>
                <c:pt idx="1">
                  <c:v>Rara Vez</c:v>
                </c:pt>
                <c:pt idx="2">
                  <c:v>Alguna Ves</c:v>
                </c:pt>
                <c:pt idx="3">
                  <c:v>A menudo</c:v>
                </c:pt>
                <c:pt idx="4">
                  <c:v>Casi Siempre</c:v>
                </c:pt>
              </c:strCache>
            </c:strRef>
          </c:cat>
          <c:val>
            <c:numRef>
              <c:f>'Estadistica en salud'!$B$39:$F$39</c:f>
              <c:numCache>
                <c:formatCode>0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30</c:v>
                </c:pt>
                <c:pt idx="3">
                  <c:v>15</c:v>
                </c:pt>
                <c:pt idx="4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2D6-4E89-9F67-BA33E11F2D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1174320"/>
        <c:axId val="-1101173232"/>
      </c:barChart>
      <c:catAx>
        <c:axId val="-110117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1173232"/>
        <c:crosses val="autoZero"/>
        <c:auto val="1"/>
        <c:lblAlgn val="ctr"/>
        <c:lblOffset val="100"/>
        <c:noMultiLvlLbl val="0"/>
      </c:catAx>
      <c:valAx>
        <c:axId val="-11011732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117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Relevancia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Administración!$P$2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Administración!$O$3:$O$6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Administración!$P$3:$P$6</c:f>
              <c:numCache>
                <c:formatCode>0</c:formatCode>
                <c:ptCount val="4"/>
                <c:pt idx="0">
                  <c:v>5.5555555555555554</c:v>
                </c:pt>
                <c:pt idx="1">
                  <c:v>5.5555555555555554</c:v>
                </c:pt>
                <c:pt idx="2">
                  <c:v>5.5555555555555554</c:v>
                </c:pt>
                <c:pt idx="3">
                  <c:v>5.5555555555555554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84-4A65-9D91-BDD6992B1517}"/>
            </c:ext>
          </c:extLst>
        </c:ser>
        <c:ser>
          <c:idx val="1"/>
          <c:order val="1"/>
          <c:tx>
            <c:strRef>
              <c:f>Administración!$Q$2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Administración!$O$3:$O$6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Administración!$Q$3:$Q$6</c:f>
              <c:numCache>
                <c:formatCode>0</c:formatCode>
                <c:ptCount val="4"/>
                <c:pt idx="0">
                  <c:v>0</c:v>
                </c:pt>
                <c:pt idx="1">
                  <c:v>5.5555555555555554</c:v>
                </c:pt>
                <c:pt idx="2">
                  <c:v>5.5555555555555554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84-4A65-9D91-BDD6992B1517}"/>
            </c:ext>
          </c:extLst>
        </c:ser>
        <c:ser>
          <c:idx val="2"/>
          <c:order val="2"/>
          <c:tx>
            <c:strRef>
              <c:f>Administración!$R$2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Administración!$O$3:$O$6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Administración!$R$3:$R$6</c:f>
              <c:numCache>
                <c:formatCode>0</c:formatCode>
                <c:ptCount val="4"/>
                <c:pt idx="0">
                  <c:v>22.222222222222221</c:v>
                </c:pt>
                <c:pt idx="1">
                  <c:v>22.222222222222221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84-4A65-9D91-BDD6992B1517}"/>
            </c:ext>
          </c:extLst>
        </c:ser>
        <c:ser>
          <c:idx val="3"/>
          <c:order val="3"/>
          <c:tx>
            <c:strRef>
              <c:f>Administración!$S$2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Administración!$O$3:$O$6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Administración!$S$3:$S$6</c:f>
              <c:numCache>
                <c:formatCode>0</c:formatCode>
                <c:ptCount val="4"/>
                <c:pt idx="0">
                  <c:v>44.444444444444443</c:v>
                </c:pt>
                <c:pt idx="1">
                  <c:v>27.777777777777779</c:v>
                </c:pt>
                <c:pt idx="2">
                  <c:v>50</c:v>
                </c:pt>
                <c:pt idx="3">
                  <c:v>27.777777777777779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884-4A65-9D91-BDD6992B1517}"/>
            </c:ext>
          </c:extLst>
        </c:ser>
        <c:ser>
          <c:idx val="4"/>
          <c:order val="4"/>
          <c:tx>
            <c:strRef>
              <c:f>Administración!$T$2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Administración!$O$3:$O$6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Administración!$T$3:$T$6</c:f>
              <c:numCache>
                <c:formatCode>0</c:formatCode>
                <c:ptCount val="4"/>
                <c:pt idx="0">
                  <c:v>27.777777777777779</c:v>
                </c:pt>
                <c:pt idx="1">
                  <c:v>38.888888888888886</c:v>
                </c:pt>
                <c:pt idx="2">
                  <c:v>22.222222222222221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84-4A65-9D91-BDD6992B15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8671168"/>
        <c:axId val="-1158662464"/>
      </c:barChart>
      <c:catAx>
        <c:axId val="-115867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8662464"/>
        <c:crosses val="autoZero"/>
        <c:auto val="1"/>
        <c:lblAlgn val="ctr"/>
        <c:lblOffset val="100"/>
        <c:noMultiLvlLbl val="0"/>
      </c:catAx>
      <c:valAx>
        <c:axId val="-11586624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867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Pensamiento Reflexivo</a:t>
            </a:r>
            <a:endParaRPr lang="es-NI" dirty="0">
              <a:effectLst/>
            </a:endParaRPr>
          </a:p>
        </c:rich>
      </c:tx>
      <c:layout>
        <c:manualLayout>
          <c:xMode val="edge"/>
          <c:yMode val="edge"/>
          <c:x val="0.309944115837195"/>
          <c:y val="6.9112174375332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Hoja1!$L$12</c:f>
              <c:strCache>
                <c:ptCount val="1"/>
                <c:pt idx="0">
                  <c:v>Sin Respuesta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Hoja1!$M$12:$P$12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EE-0C45-BA72-E039EEB43C48}"/>
            </c:ext>
          </c:extLst>
        </c:ser>
        <c:ser>
          <c:idx val="1"/>
          <c:order val="1"/>
          <c:tx>
            <c:strRef>
              <c:f>Hoja1!$L$13</c:f>
              <c:strCache>
                <c:ptCount val="1"/>
                <c:pt idx="0">
                  <c:v>Casi Nunca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Hoja1!$M$13:$P$13</c:f>
              <c:numCache>
                <c:formatCode>0</c:formatCode>
                <c:ptCount val="4"/>
                <c:pt idx="0">
                  <c:v>0</c:v>
                </c:pt>
                <c:pt idx="1">
                  <c:v>3.8461538461538463</c:v>
                </c:pt>
                <c:pt idx="2">
                  <c:v>11.538461538461538</c:v>
                </c:pt>
                <c:pt idx="3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EE-0C45-BA72-E039EEB43C48}"/>
            </c:ext>
          </c:extLst>
        </c:ser>
        <c:ser>
          <c:idx val="2"/>
          <c:order val="2"/>
          <c:tx>
            <c:strRef>
              <c:f>Hoja1!$L$14</c:f>
              <c:strCache>
                <c:ptCount val="1"/>
                <c:pt idx="0">
                  <c:v>Rara Vez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Hoja1!$M$14:$P$14</c:f>
              <c:numCache>
                <c:formatCode>0</c:formatCode>
                <c:ptCount val="4"/>
                <c:pt idx="0">
                  <c:v>19.23076923076923</c:v>
                </c:pt>
                <c:pt idx="1">
                  <c:v>19.23076923076923</c:v>
                </c:pt>
                <c:pt idx="2">
                  <c:v>42.307692307692307</c:v>
                </c:pt>
                <c:pt idx="3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FEE-0C45-BA72-E039EEB43C48}"/>
            </c:ext>
          </c:extLst>
        </c:ser>
        <c:ser>
          <c:idx val="3"/>
          <c:order val="3"/>
          <c:tx>
            <c:strRef>
              <c:f>Hoja1!$L$15</c:f>
              <c:strCache>
                <c:ptCount val="1"/>
                <c:pt idx="0">
                  <c:v>Alguna Vez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Hoja1!$M$15:$P$15</c:f>
              <c:numCache>
                <c:formatCode>0</c:formatCode>
                <c:ptCount val="4"/>
                <c:pt idx="0">
                  <c:v>26.923076923076923</c:v>
                </c:pt>
                <c:pt idx="1">
                  <c:v>34.615384615384613</c:v>
                </c:pt>
                <c:pt idx="2">
                  <c:v>23.076923076923077</c:v>
                </c:pt>
                <c:pt idx="3">
                  <c:v>26.923076923076923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FEE-0C45-BA72-E039EEB43C48}"/>
            </c:ext>
          </c:extLst>
        </c:ser>
        <c:ser>
          <c:idx val="4"/>
          <c:order val="4"/>
          <c:tx>
            <c:strRef>
              <c:f>Hoja1!$L$16</c:f>
              <c:strCache>
                <c:ptCount val="1"/>
                <c:pt idx="0">
                  <c:v>A menudo 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Hoja1!$M$16:$P$16</c:f>
              <c:numCache>
                <c:formatCode>0</c:formatCode>
                <c:ptCount val="4"/>
                <c:pt idx="0">
                  <c:v>53.846153846153847</c:v>
                </c:pt>
                <c:pt idx="1">
                  <c:v>42.307692307692307</c:v>
                </c:pt>
                <c:pt idx="2">
                  <c:v>23.076923076923077</c:v>
                </c:pt>
                <c:pt idx="3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EE-0C45-BA72-E039EEB43C48}"/>
            </c:ext>
          </c:extLst>
        </c:ser>
        <c:ser>
          <c:idx val="5"/>
          <c:order val="5"/>
          <c:tx>
            <c:strRef>
              <c:f>Hoja1!$L$17</c:f>
              <c:strCache>
                <c:ptCount val="1"/>
                <c:pt idx="0">
                  <c:v>Casi siempre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Hoja1!$M$11:$P$11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Hoja1!$M$17:$P$17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FEE-0C45-BA72-E039EEB43C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97587456"/>
        <c:axId val="-1159754912"/>
      </c:barChart>
      <c:catAx>
        <c:axId val="-119758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9754912"/>
        <c:crosses val="autoZero"/>
        <c:auto val="1"/>
        <c:lblAlgn val="ctr"/>
        <c:lblOffset val="100"/>
        <c:noMultiLvlLbl val="0"/>
      </c:catAx>
      <c:valAx>
        <c:axId val="-11597549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9758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Pensamiento Reflexivo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390460894036139E-2"/>
          <c:y val="0.1474288109558973"/>
          <c:w val="0.94740986033120489"/>
          <c:h val="0.71137602512146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Administración!$P$9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Administración!$O$10:$O$13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Administración!$P$10:$P$13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11.111111111111111</c:v>
                </c:pt>
                <c:pt idx="3">
                  <c:v>5.5555555555555554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42-4D87-ABBB-F259F8605369}"/>
            </c:ext>
          </c:extLst>
        </c:ser>
        <c:ser>
          <c:idx val="1"/>
          <c:order val="1"/>
          <c:tx>
            <c:strRef>
              <c:f>Administración!$Q$9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Administración!$O$10:$O$13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Administración!$Q$10:$Q$13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22.222222222222221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42-4D87-ABBB-F259F8605369}"/>
            </c:ext>
          </c:extLst>
        </c:ser>
        <c:ser>
          <c:idx val="2"/>
          <c:order val="2"/>
          <c:tx>
            <c:strRef>
              <c:f>Administración!$R$9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Administración!$O$10:$O$13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Administración!$R$10:$R$13</c:f>
              <c:numCache>
                <c:formatCode>0</c:formatCode>
                <c:ptCount val="4"/>
                <c:pt idx="0">
                  <c:v>38.888888888888886</c:v>
                </c:pt>
                <c:pt idx="1">
                  <c:v>27.777777777777779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642-4D87-ABBB-F259F8605369}"/>
            </c:ext>
          </c:extLst>
        </c:ser>
        <c:ser>
          <c:idx val="3"/>
          <c:order val="3"/>
          <c:tx>
            <c:strRef>
              <c:f>Administración!$S$9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Administración!$O$10:$O$13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Administración!$S$10:$S$13</c:f>
              <c:numCache>
                <c:formatCode>0</c:formatCode>
                <c:ptCount val="4"/>
                <c:pt idx="0">
                  <c:v>22.222222222222221</c:v>
                </c:pt>
                <c:pt idx="1">
                  <c:v>33.333333333333336</c:v>
                </c:pt>
                <c:pt idx="2">
                  <c:v>27.777777777777779</c:v>
                </c:pt>
                <c:pt idx="3">
                  <c:v>44.444444444444443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642-4D87-ABBB-F259F8605369}"/>
            </c:ext>
          </c:extLst>
        </c:ser>
        <c:ser>
          <c:idx val="4"/>
          <c:order val="4"/>
          <c:tx>
            <c:strRef>
              <c:f>Administración!$T$9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Administración!$O$10:$O$13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Administración!$T$10:$T$13</c:f>
              <c:numCache>
                <c:formatCode>0</c:formatCode>
                <c:ptCount val="4"/>
                <c:pt idx="0">
                  <c:v>38.888888888888886</c:v>
                </c:pt>
                <c:pt idx="1">
                  <c:v>38.888888888888886</c:v>
                </c:pt>
                <c:pt idx="2">
                  <c:v>22.222222222222221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642-4D87-ABBB-F259F860536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8661920"/>
        <c:axId val="-1158660832"/>
      </c:barChart>
      <c:catAx>
        <c:axId val="-115866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8660832"/>
        <c:crosses val="autoZero"/>
        <c:auto val="1"/>
        <c:lblAlgn val="ctr"/>
        <c:lblOffset val="100"/>
        <c:noMultiLvlLbl val="0"/>
      </c:catAx>
      <c:valAx>
        <c:axId val="-11586608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866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Interactividad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Administración!$P$17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Administración!$O$18:$O$21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Administración!$P$18:$P$21</c:f>
              <c:numCache>
                <c:formatCode>0</c:formatCode>
                <c:ptCount val="4"/>
                <c:pt idx="0">
                  <c:v>22.222222222222221</c:v>
                </c:pt>
                <c:pt idx="1">
                  <c:v>16.666666666666668</c:v>
                </c:pt>
                <c:pt idx="2">
                  <c:v>22.222222222222221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78-439D-AA0F-3BAC5B20F6CC}"/>
            </c:ext>
          </c:extLst>
        </c:ser>
        <c:ser>
          <c:idx val="1"/>
          <c:order val="1"/>
          <c:tx>
            <c:strRef>
              <c:f>Administración!$Q$17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Administración!$O$18:$O$21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Administración!$Q$18:$Q$21</c:f>
              <c:numCache>
                <c:formatCode>0</c:formatCode>
                <c:ptCount val="4"/>
                <c:pt idx="0">
                  <c:v>16.666666666666668</c:v>
                </c:pt>
                <c:pt idx="1">
                  <c:v>27.777777777777779</c:v>
                </c:pt>
                <c:pt idx="2">
                  <c:v>22.222222222222221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78-439D-AA0F-3BAC5B20F6CC}"/>
            </c:ext>
          </c:extLst>
        </c:ser>
        <c:ser>
          <c:idx val="2"/>
          <c:order val="2"/>
          <c:tx>
            <c:strRef>
              <c:f>Administración!$R$17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Administración!$O$18:$O$21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Administración!$R$18:$R$21</c:f>
              <c:numCache>
                <c:formatCode>0</c:formatCode>
                <c:ptCount val="4"/>
                <c:pt idx="0">
                  <c:v>27.777777777777779</c:v>
                </c:pt>
                <c:pt idx="1">
                  <c:v>33.333333333333336</c:v>
                </c:pt>
                <c:pt idx="2">
                  <c:v>27.777777777777779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78-439D-AA0F-3BAC5B20F6CC}"/>
            </c:ext>
          </c:extLst>
        </c:ser>
        <c:ser>
          <c:idx val="3"/>
          <c:order val="3"/>
          <c:tx>
            <c:strRef>
              <c:f>Administración!$S$17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Administración!$O$18:$O$21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Administración!$S$18:$S$21</c:f>
              <c:numCache>
                <c:formatCode>0</c:formatCode>
                <c:ptCount val="4"/>
                <c:pt idx="0">
                  <c:v>16.666666666666668</c:v>
                </c:pt>
                <c:pt idx="1">
                  <c:v>11.111111111111111</c:v>
                </c:pt>
                <c:pt idx="2">
                  <c:v>5.5555555555555554</c:v>
                </c:pt>
                <c:pt idx="3">
                  <c:v>27.777777777777779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C78-439D-AA0F-3BAC5B20F6CC}"/>
            </c:ext>
          </c:extLst>
        </c:ser>
        <c:ser>
          <c:idx val="4"/>
          <c:order val="4"/>
          <c:tx>
            <c:strRef>
              <c:f>Administración!$T$17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Administración!$O$18:$O$21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Administración!$T$18:$T$21</c:f>
              <c:numCache>
                <c:formatCode>0</c:formatCode>
                <c:ptCount val="4"/>
                <c:pt idx="0">
                  <c:v>16.666666666666668</c:v>
                </c:pt>
                <c:pt idx="1">
                  <c:v>11.111111111111111</c:v>
                </c:pt>
                <c:pt idx="2">
                  <c:v>22.222222222222221</c:v>
                </c:pt>
                <c:pt idx="3">
                  <c:v>5.5555555555555554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C78-439D-AA0F-3BAC5B20F6C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8647888"/>
        <c:axId val="-1098645712"/>
      </c:barChart>
      <c:catAx>
        <c:axId val="-109864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8645712"/>
        <c:crosses val="autoZero"/>
        <c:auto val="1"/>
        <c:lblAlgn val="ctr"/>
        <c:lblOffset val="100"/>
        <c:noMultiLvlLbl val="0"/>
      </c:catAx>
      <c:valAx>
        <c:axId val="-10986457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864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Apoyo del Tutor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Administración!$P$24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Administración!$O$25:$O$28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Administración!$P$25:$P$28</c:f>
              <c:numCache>
                <c:formatCode>0</c:formatCode>
                <c:ptCount val="4"/>
                <c:pt idx="0">
                  <c:v>11.111111111111111</c:v>
                </c:pt>
                <c:pt idx="1">
                  <c:v>16.666666666666668</c:v>
                </c:pt>
                <c:pt idx="2">
                  <c:v>22.222222222222221</c:v>
                </c:pt>
                <c:pt idx="3">
                  <c:v>27.777777777777779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C6-412E-B717-A52C1217DFCC}"/>
            </c:ext>
          </c:extLst>
        </c:ser>
        <c:ser>
          <c:idx val="1"/>
          <c:order val="1"/>
          <c:tx>
            <c:strRef>
              <c:f>Administración!$Q$24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Administración!$O$25:$O$28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Administración!$Q$25:$Q$28</c:f>
              <c:numCache>
                <c:formatCode>0</c:formatCode>
                <c:ptCount val="4"/>
                <c:pt idx="0">
                  <c:v>5.5555555555555554</c:v>
                </c:pt>
                <c:pt idx="1">
                  <c:v>0</c:v>
                </c:pt>
                <c:pt idx="2">
                  <c:v>5.5555555555555554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C6-412E-B717-A52C1217DFCC}"/>
            </c:ext>
          </c:extLst>
        </c:ser>
        <c:ser>
          <c:idx val="2"/>
          <c:order val="2"/>
          <c:tx>
            <c:strRef>
              <c:f>Administración!$R$24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Administración!$O$25:$O$28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Administración!$R$25:$R$28</c:f>
              <c:numCache>
                <c:formatCode>0</c:formatCode>
                <c:ptCount val="4"/>
                <c:pt idx="0">
                  <c:v>27.777777777777779</c:v>
                </c:pt>
                <c:pt idx="1">
                  <c:v>22.222222222222221</c:v>
                </c:pt>
                <c:pt idx="2">
                  <c:v>16.666666666666668</c:v>
                </c:pt>
                <c:pt idx="3">
                  <c:v>22.222222222222221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C6-412E-B717-A52C1217DFCC}"/>
            </c:ext>
          </c:extLst>
        </c:ser>
        <c:ser>
          <c:idx val="3"/>
          <c:order val="3"/>
          <c:tx>
            <c:strRef>
              <c:f>Administración!$S$24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Administración!$O$25:$O$28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Administración!$S$25:$S$28</c:f>
              <c:numCache>
                <c:formatCode>0</c:formatCode>
                <c:ptCount val="4"/>
                <c:pt idx="0">
                  <c:v>22.222222222222221</c:v>
                </c:pt>
                <c:pt idx="1">
                  <c:v>22.222222222222221</c:v>
                </c:pt>
                <c:pt idx="2">
                  <c:v>33.333333333333336</c:v>
                </c:pt>
                <c:pt idx="3">
                  <c:v>27.777777777777779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4C6-412E-B717-A52C1217DFCC}"/>
            </c:ext>
          </c:extLst>
        </c:ser>
        <c:ser>
          <c:idx val="4"/>
          <c:order val="4"/>
          <c:tx>
            <c:strRef>
              <c:f>Administración!$T$24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Administración!$O$25:$O$28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Administración!$T$25:$T$28</c:f>
              <c:numCache>
                <c:formatCode>0</c:formatCode>
                <c:ptCount val="4"/>
                <c:pt idx="0">
                  <c:v>33.333333333333336</c:v>
                </c:pt>
                <c:pt idx="1">
                  <c:v>38.888888888888886</c:v>
                </c:pt>
                <c:pt idx="2">
                  <c:v>22.222222222222221</c:v>
                </c:pt>
                <c:pt idx="3">
                  <c:v>22.222222222222221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C6-412E-B717-A52C1217DFC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8644624"/>
        <c:axId val="-1098644080"/>
      </c:barChart>
      <c:catAx>
        <c:axId val="-109864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8644080"/>
        <c:crosses val="autoZero"/>
        <c:auto val="1"/>
        <c:lblAlgn val="ctr"/>
        <c:lblOffset val="100"/>
        <c:noMultiLvlLbl val="0"/>
      </c:catAx>
      <c:valAx>
        <c:axId val="-10986440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864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Apoyo de Compañeros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Administración!$P$31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Administración!$O$32:$O$35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Administración!$P$32:$P$35</c:f>
              <c:numCache>
                <c:formatCode>0</c:formatCode>
                <c:ptCount val="4"/>
                <c:pt idx="0">
                  <c:v>33.333333333333336</c:v>
                </c:pt>
                <c:pt idx="1">
                  <c:v>22.222222222222221</c:v>
                </c:pt>
                <c:pt idx="2">
                  <c:v>22.222222222222221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91-4BEB-8DD9-E217C4B593A5}"/>
            </c:ext>
          </c:extLst>
        </c:ser>
        <c:ser>
          <c:idx val="1"/>
          <c:order val="1"/>
          <c:tx>
            <c:strRef>
              <c:f>Administración!$Q$31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Administración!$O$32:$O$35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Administración!$Q$32:$Q$35</c:f>
              <c:numCache>
                <c:formatCode>0</c:formatCode>
                <c:ptCount val="4"/>
                <c:pt idx="0">
                  <c:v>11.111111111111111</c:v>
                </c:pt>
                <c:pt idx="1">
                  <c:v>16.666666666666668</c:v>
                </c:pt>
                <c:pt idx="2">
                  <c:v>11.111111111111111</c:v>
                </c:pt>
                <c:pt idx="3">
                  <c:v>11.111111111111111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91-4BEB-8DD9-E217C4B593A5}"/>
            </c:ext>
          </c:extLst>
        </c:ser>
        <c:ser>
          <c:idx val="2"/>
          <c:order val="2"/>
          <c:tx>
            <c:strRef>
              <c:f>Administración!$R$31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Administración!$O$32:$O$35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Administración!$R$32:$R$35</c:f>
              <c:numCache>
                <c:formatCode>0</c:formatCode>
                <c:ptCount val="4"/>
                <c:pt idx="0">
                  <c:v>27.777777777777779</c:v>
                </c:pt>
                <c:pt idx="1">
                  <c:v>38.888888888888886</c:v>
                </c:pt>
                <c:pt idx="2">
                  <c:v>33.333333333333336</c:v>
                </c:pt>
                <c:pt idx="3">
                  <c:v>27.777777777777779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91-4BEB-8DD9-E217C4B593A5}"/>
            </c:ext>
          </c:extLst>
        </c:ser>
        <c:ser>
          <c:idx val="3"/>
          <c:order val="3"/>
          <c:tx>
            <c:strRef>
              <c:f>Administración!$S$31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Administración!$O$32:$O$35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Administración!$S$32:$S$35</c:f>
              <c:numCache>
                <c:formatCode>0</c:formatCode>
                <c:ptCount val="4"/>
                <c:pt idx="0">
                  <c:v>11.111111111111111</c:v>
                </c:pt>
                <c:pt idx="1">
                  <c:v>0</c:v>
                </c:pt>
                <c:pt idx="2">
                  <c:v>11.111111111111111</c:v>
                </c:pt>
                <c:pt idx="3">
                  <c:v>5.5555555555555554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A91-4BEB-8DD9-E217C4B593A5}"/>
            </c:ext>
          </c:extLst>
        </c:ser>
        <c:ser>
          <c:idx val="4"/>
          <c:order val="4"/>
          <c:tx>
            <c:strRef>
              <c:f>Administración!$T$31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Administración!$O$32:$O$35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Administración!$T$32:$T$35</c:f>
              <c:numCache>
                <c:formatCode>0</c:formatCode>
                <c:ptCount val="4"/>
                <c:pt idx="0">
                  <c:v>16.666666666666668</c:v>
                </c:pt>
                <c:pt idx="1">
                  <c:v>22.222222222222221</c:v>
                </c:pt>
                <c:pt idx="2">
                  <c:v>22.222222222222221</c:v>
                </c:pt>
                <c:pt idx="3">
                  <c:v>22.222222222222221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A91-4BEB-8DD9-E217C4B593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8652784"/>
        <c:axId val="-1098652240"/>
      </c:barChart>
      <c:catAx>
        <c:axId val="-109865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8652240"/>
        <c:crosses val="autoZero"/>
        <c:auto val="1"/>
        <c:lblAlgn val="ctr"/>
        <c:lblOffset val="100"/>
        <c:noMultiLvlLbl val="0"/>
      </c:catAx>
      <c:valAx>
        <c:axId val="-10986522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865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Interpretación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Administración!$P$38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Administración!$O$39:$O$42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Administración!$P$39:$P$42</c:f>
              <c:numCache>
                <c:formatCode>0</c:formatCode>
                <c:ptCount val="4"/>
                <c:pt idx="0">
                  <c:v>5.5555555555555554</c:v>
                </c:pt>
                <c:pt idx="1">
                  <c:v>11.111111111111111</c:v>
                </c:pt>
                <c:pt idx="2">
                  <c:v>5.5555555555555554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C1-4BDA-AF5A-F00003CD0566}"/>
            </c:ext>
          </c:extLst>
        </c:ser>
        <c:ser>
          <c:idx val="1"/>
          <c:order val="1"/>
          <c:tx>
            <c:strRef>
              <c:f>Administración!$Q$38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Administración!$O$39:$O$42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Administración!$Q$39:$Q$42</c:f>
              <c:numCache>
                <c:formatCode>0</c:formatCode>
                <c:ptCount val="4"/>
                <c:pt idx="0">
                  <c:v>11.111111111111111</c:v>
                </c:pt>
                <c:pt idx="1">
                  <c:v>5.5555555555555554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C1-4BDA-AF5A-F00003CD0566}"/>
            </c:ext>
          </c:extLst>
        </c:ser>
        <c:ser>
          <c:idx val="2"/>
          <c:order val="2"/>
          <c:tx>
            <c:strRef>
              <c:f>Administración!$R$38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Administración!$O$39:$O$42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Administración!$R$39:$R$42</c:f>
              <c:numCache>
                <c:formatCode>0</c:formatCode>
                <c:ptCount val="4"/>
                <c:pt idx="0">
                  <c:v>22.222222222222221</c:v>
                </c:pt>
                <c:pt idx="1">
                  <c:v>22.222222222222221</c:v>
                </c:pt>
                <c:pt idx="2">
                  <c:v>5.5555555555555554</c:v>
                </c:pt>
                <c:pt idx="3">
                  <c:v>11.111111111111111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C1-4BDA-AF5A-F00003CD0566}"/>
            </c:ext>
          </c:extLst>
        </c:ser>
        <c:ser>
          <c:idx val="3"/>
          <c:order val="3"/>
          <c:tx>
            <c:strRef>
              <c:f>Administración!$S$38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Administración!$O$39:$O$42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Administración!$S$39:$S$42</c:f>
              <c:numCache>
                <c:formatCode>0</c:formatCode>
                <c:ptCount val="4"/>
                <c:pt idx="0">
                  <c:v>38.888888888888886</c:v>
                </c:pt>
                <c:pt idx="1">
                  <c:v>33.333333333333336</c:v>
                </c:pt>
                <c:pt idx="2">
                  <c:v>33.333333333333336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8C1-4BDA-AF5A-F00003CD0566}"/>
            </c:ext>
          </c:extLst>
        </c:ser>
        <c:ser>
          <c:idx val="4"/>
          <c:order val="4"/>
          <c:tx>
            <c:strRef>
              <c:f>Administración!$T$38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Administración!$O$39:$O$42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Administración!$T$39:$T$42</c:f>
              <c:numCache>
                <c:formatCode>0</c:formatCode>
                <c:ptCount val="4"/>
                <c:pt idx="0">
                  <c:v>22.222222222222221</c:v>
                </c:pt>
                <c:pt idx="1">
                  <c:v>27.777777777777779</c:v>
                </c:pt>
                <c:pt idx="2">
                  <c:v>38.888888888888886</c:v>
                </c:pt>
                <c:pt idx="3">
                  <c:v>38.888888888888886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8C1-4BDA-AF5A-F00003CD05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8642992"/>
        <c:axId val="-1098648976"/>
      </c:barChart>
      <c:catAx>
        <c:axId val="-10986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8648976"/>
        <c:crosses val="autoZero"/>
        <c:auto val="1"/>
        <c:lblAlgn val="ctr"/>
        <c:lblOffset val="100"/>
        <c:noMultiLvlLbl val="0"/>
      </c:catAx>
      <c:valAx>
        <c:axId val="-10986489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864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Relevancia</a:t>
            </a:r>
          </a:p>
        </c:rich>
      </c:tx>
      <c:layout>
        <c:manualLayout>
          <c:xMode val="edge"/>
          <c:yMode val="edge"/>
          <c:x val="0.33418578437049323"/>
          <c:y val="5.784527709254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Finazas'!$B$2:$B$5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B5-465B-8094-0FBABA8DD1E6}"/>
            </c:ext>
          </c:extLst>
        </c:ser>
        <c:ser>
          <c:idx val="1"/>
          <c:order val="1"/>
          <c:tx>
            <c:strRef>
              <c:f>'TS Finazas'!$C$1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Finazas'!$C$2:$C$5</c:f>
              <c:numCache>
                <c:formatCode>0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B5-465B-8094-0FBABA8DD1E6}"/>
            </c:ext>
          </c:extLst>
        </c:ser>
        <c:ser>
          <c:idx val="2"/>
          <c:order val="2"/>
          <c:tx>
            <c:strRef>
              <c:f>'TS Finazas'!$D$1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Finazas'!$D$2:$D$5</c:f>
              <c:numCache>
                <c:formatCode>General</c:formatCode>
                <c:ptCount val="4"/>
                <c:pt idx="0" formatCode="0">
                  <c:v>10</c:v>
                </c:pt>
                <c:pt idx="3" formatCode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B5-465B-8094-0FBABA8DD1E6}"/>
            </c:ext>
          </c:extLst>
        </c:ser>
        <c:ser>
          <c:idx val="3"/>
          <c:order val="3"/>
          <c:tx>
            <c:strRef>
              <c:f>'TS Finazas'!$E$1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Finazas'!$E$2:$E$5</c:f>
              <c:numCache>
                <c:formatCode>0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9B5-465B-8094-0FBABA8DD1E6}"/>
            </c:ext>
          </c:extLst>
        </c:ser>
        <c:ser>
          <c:idx val="4"/>
          <c:order val="4"/>
          <c:tx>
            <c:strRef>
              <c:f>'TS Finazas'!$F$1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Finazas'!$F$2:$F$5</c:f>
              <c:numCache>
                <c:formatCode>0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B5-465B-8094-0FBABA8DD1E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5490704"/>
        <c:axId val="-1095488528"/>
      </c:barChart>
      <c:catAx>
        <c:axId val="-109549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5488528"/>
        <c:crosses val="autoZero"/>
        <c:auto val="1"/>
        <c:lblAlgn val="ctr"/>
        <c:lblOffset val="100"/>
        <c:noMultiLvlLbl val="0"/>
      </c:catAx>
      <c:valAx>
        <c:axId val="-1095488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549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Pensamiento Reflexivo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Finazas'!$B$9:$B$12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BC-4CF6-BFB4-09DC16B6C7BF}"/>
            </c:ext>
          </c:extLst>
        </c:ser>
        <c:ser>
          <c:idx val="1"/>
          <c:order val="1"/>
          <c:tx>
            <c:strRef>
              <c:f>'TS Finazas'!$C$8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Finazas'!$C$9:$C$12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BC-4CF6-BFB4-09DC16B6C7BF}"/>
            </c:ext>
          </c:extLst>
        </c:ser>
        <c:ser>
          <c:idx val="2"/>
          <c:order val="2"/>
          <c:tx>
            <c:strRef>
              <c:f>'TS Finazas'!$D$8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Finazas'!$D$9:$D$12</c:f>
              <c:numCache>
                <c:formatCode>0</c:formatCode>
                <c:ptCount val="4"/>
                <c:pt idx="0">
                  <c:v>30</c:v>
                </c:pt>
                <c:pt idx="1">
                  <c:v>20</c:v>
                </c:pt>
                <c:pt idx="2">
                  <c:v>50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BC-4CF6-BFB4-09DC16B6C7BF}"/>
            </c:ext>
          </c:extLst>
        </c:ser>
        <c:ser>
          <c:idx val="3"/>
          <c:order val="3"/>
          <c:tx>
            <c:strRef>
              <c:f>'TS Finazas'!$E$8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Finazas'!$E$9:$E$12</c:f>
              <c:numCache>
                <c:formatCode>0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BC-4CF6-BFB4-09DC16B6C7BF}"/>
            </c:ext>
          </c:extLst>
        </c:ser>
        <c:ser>
          <c:idx val="4"/>
          <c:order val="4"/>
          <c:tx>
            <c:strRef>
              <c:f>'TS Finazas'!$F$8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Finazas'!$F$9:$F$12</c:f>
              <c:numCache>
                <c:formatCode>0</c:formatCode>
                <c:ptCount val="4"/>
                <c:pt idx="0">
                  <c:v>10</c:v>
                </c:pt>
                <c:pt idx="1">
                  <c:v>50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7BC-4CF6-BFB4-09DC16B6C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092746064"/>
        <c:axId val="-1092729744"/>
      </c:barChart>
      <c:catAx>
        <c:axId val="-109274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29744"/>
        <c:crosses val="autoZero"/>
        <c:auto val="1"/>
        <c:lblAlgn val="ctr"/>
        <c:lblOffset val="100"/>
        <c:noMultiLvlLbl val="0"/>
      </c:catAx>
      <c:valAx>
        <c:axId val="-109272974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4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Interactividad</a:t>
            </a:r>
          </a:p>
        </c:rich>
      </c:tx>
      <c:layout>
        <c:manualLayout>
          <c:xMode val="edge"/>
          <c:yMode val="edge"/>
          <c:x val="0.33418578437049323"/>
          <c:y val="5.784527709254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Finazas'!$B$2:$B$5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05-4EF2-A1B0-CB31214DD0D0}"/>
            </c:ext>
          </c:extLst>
        </c:ser>
        <c:ser>
          <c:idx val="1"/>
          <c:order val="1"/>
          <c:tx>
            <c:strRef>
              <c:f>'TS Finazas'!$C$1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Finazas'!$C$2:$C$5</c:f>
              <c:numCache>
                <c:formatCode>0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05-4EF2-A1B0-CB31214DD0D0}"/>
            </c:ext>
          </c:extLst>
        </c:ser>
        <c:ser>
          <c:idx val="2"/>
          <c:order val="2"/>
          <c:tx>
            <c:strRef>
              <c:f>'TS Finazas'!$D$1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Finazas'!$D$2:$D$5</c:f>
              <c:numCache>
                <c:formatCode>General</c:formatCode>
                <c:ptCount val="4"/>
                <c:pt idx="0" formatCode="0">
                  <c:v>10</c:v>
                </c:pt>
                <c:pt idx="3" formatCode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05-4EF2-A1B0-CB31214DD0D0}"/>
            </c:ext>
          </c:extLst>
        </c:ser>
        <c:ser>
          <c:idx val="3"/>
          <c:order val="3"/>
          <c:tx>
            <c:strRef>
              <c:f>'TS Finazas'!$E$1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Finazas'!$E$2:$E$5</c:f>
              <c:numCache>
                <c:formatCode>0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405-4EF2-A1B0-CB31214DD0D0}"/>
            </c:ext>
          </c:extLst>
        </c:ser>
        <c:ser>
          <c:idx val="4"/>
          <c:order val="4"/>
          <c:tx>
            <c:strRef>
              <c:f>'TS Finazas'!$F$1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'TS Finazas'!$F$2:$F$5</c:f>
              <c:numCache>
                <c:formatCode>0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05-4EF2-A1B0-CB31214DD0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33552"/>
        <c:axId val="-1092740624"/>
      </c:barChart>
      <c:catAx>
        <c:axId val="-109273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40624"/>
        <c:crosses val="autoZero"/>
        <c:auto val="1"/>
        <c:lblAlgn val="ctr"/>
        <c:lblOffset val="100"/>
        <c:noMultiLvlLbl val="0"/>
      </c:catAx>
      <c:valAx>
        <c:axId val="-10927406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273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Apoyo del Tutor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Finazas'!$B$9:$B$12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CC-41CE-BE89-E0324E3FC30D}"/>
            </c:ext>
          </c:extLst>
        </c:ser>
        <c:ser>
          <c:idx val="1"/>
          <c:order val="1"/>
          <c:tx>
            <c:strRef>
              <c:f>'TS Finazas'!$C$8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Finazas'!$C$9:$C$12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CC-41CE-BE89-E0324E3FC30D}"/>
            </c:ext>
          </c:extLst>
        </c:ser>
        <c:ser>
          <c:idx val="2"/>
          <c:order val="2"/>
          <c:tx>
            <c:strRef>
              <c:f>'TS Finazas'!$D$8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Finazas'!$D$9:$D$12</c:f>
              <c:numCache>
                <c:formatCode>0</c:formatCode>
                <c:ptCount val="4"/>
                <c:pt idx="0">
                  <c:v>30</c:v>
                </c:pt>
                <c:pt idx="1">
                  <c:v>20</c:v>
                </c:pt>
                <c:pt idx="2">
                  <c:v>50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7CC-41CE-BE89-E0324E3FC30D}"/>
            </c:ext>
          </c:extLst>
        </c:ser>
        <c:ser>
          <c:idx val="3"/>
          <c:order val="3"/>
          <c:tx>
            <c:strRef>
              <c:f>'TS Finazas'!$E$8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Finazas'!$E$9:$E$12</c:f>
              <c:numCache>
                <c:formatCode>0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7CC-41CE-BE89-E0324E3FC30D}"/>
            </c:ext>
          </c:extLst>
        </c:ser>
        <c:ser>
          <c:idx val="4"/>
          <c:order val="4"/>
          <c:tx>
            <c:strRef>
              <c:f>'TS Finazas'!$F$8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'TS Finazas'!$F$9:$F$12</c:f>
              <c:numCache>
                <c:formatCode>0</c:formatCode>
                <c:ptCount val="4"/>
                <c:pt idx="0">
                  <c:v>10</c:v>
                </c:pt>
                <c:pt idx="1">
                  <c:v>50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7CC-41CE-BE89-E0324E3FC30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18864"/>
        <c:axId val="-1092742256"/>
      </c:barChart>
      <c:catAx>
        <c:axId val="-109271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42256"/>
        <c:crosses val="autoZero"/>
        <c:auto val="1"/>
        <c:lblAlgn val="ctr"/>
        <c:lblOffset val="100"/>
        <c:noMultiLvlLbl val="0"/>
      </c:catAx>
      <c:valAx>
        <c:axId val="-10927422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271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Apoyo de Compañeros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Finazas'!$B$29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'TS Finazas'!$B$30:$B$33</c:f>
              <c:numCache>
                <c:formatCode>0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40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7D-48D5-8C15-0F99D4CB504B}"/>
            </c:ext>
          </c:extLst>
        </c:ser>
        <c:ser>
          <c:idx val="1"/>
          <c:order val="1"/>
          <c:tx>
            <c:strRef>
              <c:f>'TS Finazas'!$C$29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'TS Finazas'!$C$30:$C$33</c:f>
              <c:numCache>
                <c:formatCode>0</c:formatCode>
                <c:ptCount val="4"/>
                <c:pt idx="0">
                  <c:v>20</c:v>
                </c:pt>
                <c:pt idx="1">
                  <c:v>50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7D-48D5-8C15-0F99D4CB504B}"/>
            </c:ext>
          </c:extLst>
        </c:ser>
        <c:ser>
          <c:idx val="2"/>
          <c:order val="2"/>
          <c:tx>
            <c:strRef>
              <c:f>'TS Finazas'!$D$29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'TS Finazas'!$D$30:$D$33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7D-48D5-8C15-0F99D4CB504B}"/>
            </c:ext>
          </c:extLst>
        </c:ser>
        <c:ser>
          <c:idx val="3"/>
          <c:order val="3"/>
          <c:tx>
            <c:strRef>
              <c:f>'TS Finazas'!$E$29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'TS Finazas'!$E$30:$E$33</c:f>
              <c:numCache>
                <c:formatCode>0</c:formatCode>
                <c:ptCount val="4"/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47D-48D5-8C15-0F99D4CB504B}"/>
            </c:ext>
          </c:extLst>
        </c:ser>
        <c:ser>
          <c:idx val="4"/>
          <c:order val="4"/>
          <c:tx>
            <c:strRef>
              <c:f>'TS Finazas'!$F$29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'TS Finazas'!$F$30:$F$33</c:f>
              <c:numCache>
                <c:formatCode>0</c:formatCode>
                <c:ptCount val="4"/>
                <c:pt idx="0">
                  <c:v>30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7D-48D5-8C15-0F99D4CB504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35184"/>
        <c:axId val="-1092735728"/>
      </c:barChart>
      <c:catAx>
        <c:axId val="-109273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35728"/>
        <c:crosses val="autoZero"/>
        <c:auto val="1"/>
        <c:lblAlgn val="ctr"/>
        <c:lblOffset val="100"/>
        <c:noMultiLvlLbl val="0"/>
      </c:catAx>
      <c:valAx>
        <c:axId val="-10927357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273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u="none" strike="noStrike" baseline="0" dirty="0">
                <a:effectLst/>
              </a:rPr>
              <a:t>Interactividad</a:t>
            </a:r>
            <a:r>
              <a:rPr lang="es-ES_tradnl" sz="1800" b="1" i="0" u="none" strike="noStrike" baseline="0" dirty="0"/>
              <a:t> </a:t>
            </a:r>
            <a:endParaRPr lang="es-N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Hoja1!$L$21</c:f>
              <c:strCache>
                <c:ptCount val="1"/>
                <c:pt idx="0">
                  <c:v>Sin Respuesta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Hoja1!$M$21:$P$21</c:f>
              <c:numCache>
                <c:formatCode>0</c:formatCode>
                <c:ptCount val="4"/>
                <c:pt idx="0">
                  <c:v>7.6923076923076925</c:v>
                </c:pt>
                <c:pt idx="1">
                  <c:v>15.384615384615385</c:v>
                </c:pt>
                <c:pt idx="2">
                  <c:v>19.23076923076923</c:v>
                </c:pt>
                <c:pt idx="3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A4-044F-999C-EF0326B03B32}"/>
            </c:ext>
          </c:extLst>
        </c:ser>
        <c:ser>
          <c:idx val="1"/>
          <c:order val="1"/>
          <c:tx>
            <c:strRef>
              <c:f>Hoja1!$L$22</c:f>
              <c:strCache>
                <c:ptCount val="1"/>
                <c:pt idx="0">
                  <c:v>Casi Nunca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Hoja1!$M$22:$P$22</c:f>
              <c:numCache>
                <c:formatCode>0</c:formatCode>
                <c:ptCount val="4"/>
                <c:pt idx="0">
                  <c:v>11.538461538461538</c:v>
                </c:pt>
                <c:pt idx="1">
                  <c:v>19.23076923076923</c:v>
                </c:pt>
                <c:pt idx="2">
                  <c:v>26.923076923076923</c:v>
                </c:pt>
                <c:pt idx="3">
                  <c:v>38.46153846153846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A4-044F-999C-EF0326B03B32}"/>
            </c:ext>
          </c:extLst>
        </c:ser>
        <c:ser>
          <c:idx val="2"/>
          <c:order val="2"/>
          <c:tx>
            <c:strRef>
              <c:f>Hoja1!$L$23</c:f>
              <c:strCache>
                <c:ptCount val="1"/>
                <c:pt idx="0">
                  <c:v>Rara Vez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Hoja1!$M$23:$P$23</c:f>
              <c:numCache>
                <c:formatCode>0</c:formatCode>
                <c:ptCount val="4"/>
                <c:pt idx="0">
                  <c:v>46.153846153846153</c:v>
                </c:pt>
                <c:pt idx="1">
                  <c:v>34.615384615384613</c:v>
                </c:pt>
                <c:pt idx="2">
                  <c:v>34.615384615384613</c:v>
                </c:pt>
                <c:pt idx="3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A4-044F-999C-EF0326B03B32}"/>
            </c:ext>
          </c:extLst>
        </c:ser>
        <c:ser>
          <c:idx val="3"/>
          <c:order val="3"/>
          <c:tx>
            <c:strRef>
              <c:f>Hoja1!$L$24</c:f>
              <c:strCache>
                <c:ptCount val="1"/>
                <c:pt idx="0">
                  <c:v>Alguna Vez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Hoja1!$M$24:$P$24</c:f>
              <c:numCache>
                <c:formatCode>0</c:formatCode>
                <c:ptCount val="4"/>
                <c:pt idx="0">
                  <c:v>15.384615384615385</c:v>
                </c:pt>
                <c:pt idx="1">
                  <c:v>11.538461538461538</c:v>
                </c:pt>
                <c:pt idx="2">
                  <c:v>7.6923076923076925</c:v>
                </c:pt>
                <c:pt idx="3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A4-044F-999C-EF0326B03B32}"/>
            </c:ext>
          </c:extLst>
        </c:ser>
        <c:ser>
          <c:idx val="4"/>
          <c:order val="4"/>
          <c:tx>
            <c:strRef>
              <c:f>Hoja1!$L$25</c:f>
              <c:strCache>
                <c:ptCount val="1"/>
                <c:pt idx="0">
                  <c:v>A menudo 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Hoja1!$M$25:$P$25</c:f>
              <c:numCache>
                <c:formatCode>0</c:formatCode>
                <c:ptCount val="4"/>
                <c:pt idx="0">
                  <c:v>19.23076923076923</c:v>
                </c:pt>
                <c:pt idx="1">
                  <c:v>19.23076923076923</c:v>
                </c:pt>
                <c:pt idx="2">
                  <c:v>11.538461538461538</c:v>
                </c:pt>
                <c:pt idx="3">
                  <c:v>19.23076923076923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2A4-044F-999C-EF0326B03B32}"/>
            </c:ext>
          </c:extLst>
        </c:ser>
        <c:ser>
          <c:idx val="5"/>
          <c:order val="5"/>
          <c:tx>
            <c:strRef>
              <c:f>Hoja1!$L$26</c:f>
              <c:strCache>
                <c:ptCount val="1"/>
                <c:pt idx="0">
                  <c:v>Casi siempre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Hoja1!$M$20:$P$20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Hoja1!$M$26:$P$26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2A4-044F-999C-EF0326B03B3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9759264"/>
        <c:axId val="-1159753824"/>
      </c:barChart>
      <c:catAx>
        <c:axId val="-115975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9753824"/>
        <c:crosses val="autoZero"/>
        <c:auto val="1"/>
        <c:lblAlgn val="ctr"/>
        <c:lblOffset val="100"/>
        <c:noMultiLvlLbl val="0"/>
      </c:catAx>
      <c:valAx>
        <c:axId val="-11597538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975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Interpretación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'TS Finazas'!$B$36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'TS Finazas'!$B$37:$B$40</c:f>
              <c:numCache>
                <c:formatCode>0</c:formatCode>
                <c:ptCount val="4"/>
                <c:pt idx="0">
                  <c:v>30</c:v>
                </c:pt>
                <c:pt idx="1">
                  <c:v>10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B0-4CB8-9A38-20E916C3DBDB}"/>
            </c:ext>
          </c:extLst>
        </c:ser>
        <c:ser>
          <c:idx val="1"/>
          <c:order val="1"/>
          <c:tx>
            <c:strRef>
              <c:f>'TS Finazas'!$C$36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'TS Finazas'!$C$37:$C$40</c:f>
              <c:numCache>
                <c:formatCode>0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10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B0-4CB8-9A38-20E916C3DBDB}"/>
            </c:ext>
          </c:extLst>
        </c:ser>
        <c:ser>
          <c:idx val="2"/>
          <c:order val="2"/>
          <c:tx>
            <c:strRef>
              <c:f>'TS Finazas'!$D$36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'TS Finazas'!$D$37:$D$40</c:f>
              <c:numCache>
                <c:formatCode>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6B0-4CB8-9A38-20E916C3DBDB}"/>
            </c:ext>
          </c:extLst>
        </c:ser>
        <c:ser>
          <c:idx val="3"/>
          <c:order val="3"/>
          <c:tx>
            <c:strRef>
              <c:f>'TS Finazas'!$E$36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'TS Finazas'!$E$37:$E$40</c:f>
              <c:numCache>
                <c:formatCode>0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6B0-4CB8-9A38-20E916C3DBDB}"/>
            </c:ext>
          </c:extLst>
        </c:ser>
        <c:ser>
          <c:idx val="4"/>
          <c:order val="4"/>
          <c:tx>
            <c:strRef>
              <c:f>'TS Finazas'!$F$36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'TS Finazas'!$A$37:$A$40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'TS Finazas'!$F$37:$F$40</c:f>
              <c:numCache>
                <c:formatCode>0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6B0-4CB8-9A38-20E916C3DBD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38992"/>
        <c:axId val="-1092744976"/>
      </c:barChart>
      <c:catAx>
        <c:axId val="-10927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44976"/>
        <c:crosses val="autoZero"/>
        <c:auto val="1"/>
        <c:lblAlgn val="ctr"/>
        <c:lblOffset val="100"/>
        <c:noMultiLvlLbl val="0"/>
      </c:catAx>
      <c:valAx>
        <c:axId val="-10927449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27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Relevancia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Farmacia!$B$2:$B$5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1B-43DD-93E8-E8A3E613CC8C}"/>
            </c:ext>
          </c:extLst>
        </c:ser>
        <c:ser>
          <c:idx val="1"/>
          <c:order val="1"/>
          <c:tx>
            <c:strRef>
              <c:f>Farmacia!$C$1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Farmacia!$C$2:$C$5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1B-43DD-93E8-E8A3E613CC8C}"/>
            </c:ext>
          </c:extLst>
        </c:ser>
        <c:ser>
          <c:idx val="2"/>
          <c:order val="2"/>
          <c:tx>
            <c:strRef>
              <c:f>Farmacia!$D$1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Farmacia!$D$2:$D$5</c:f>
              <c:numCache>
                <c:formatCode>0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1B-43DD-93E8-E8A3E613CC8C}"/>
            </c:ext>
          </c:extLst>
        </c:ser>
        <c:ser>
          <c:idx val="3"/>
          <c:order val="3"/>
          <c:tx>
            <c:strRef>
              <c:f>Farmacia!$E$1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Farmacia!$E$2:$E$5</c:f>
              <c:numCache>
                <c:formatCode>0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51B-43DD-93E8-E8A3E613CC8C}"/>
            </c:ext>
          </c:extLst>
        </c:ser>
        <c:ser>
          <c:idx val="4"/>
          <c:order val="4"/>
          <c:tx>
            <c:strRef>
              <c:f>Farmacia!$F$1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Farmacia!$A$2:$A$5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Farmacia!$F$2:$F$5</c:f>
              <c:numCache>
                <c:formatCode>0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51B-43DD-93E8-E8A3E613CC8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27024"/>
        <c:axId val="-1092733008"/>
      </c:barChart>
      <c:catAx>
        <c:axId val="-109272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33008"/>
        <c:crosses val="autoZero"/>
        <c:auto val="1"/>
        <c:lblAlgn val="ctr"/>
        <c:lblOffset val="100"/>
        <c:noMultiLvlLbl val="0"/>
      </c:catAx>
      <c:valAx>
        <c:axId val="-10927330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9272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Pensamiento Reflexivo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Farmacia!$B$9:$B$12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6D-4BF2-9218-438FBDAFC35F}"/>
            </c:ext>
          </c:extLst>
        </c:ser>
        <c:ser>
          <c:idx val="1"/>
          <c:order val="1"/>
          <c:tx>
            <c:strRef>
              <c:f>Farmacia!$C$8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Farmacia!$C$9:$C$12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6D-4BF2-9218-438FBDAFC35F}"/>
            </c:ext>
          </c:extLst>
        </c:ser>
        <c:ser>
          <c:idx val="2"/>
          <c:order val="2"/>
          <c:tx>
            <c:strRef>
              <c:f>Farmacia!$D$8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Farmacia!$D$9:$D$12</c:f>
              <c:numCache>
                <c:formatCode>General</c:formatCode>
                <c:ptCount val="4"/>
                <c:pt idx="2" formatCode="0">
                  <c:v>50</c:v>
                </c:pt>
                <c:pt idx="3" formatCode="0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6D-4BF2-9218-438FBDAFC35F}"/>
            </c:ext>
          </c:extLst>
        </c:ser>
        <c:ser>
          <c:idx val="3"/>
          <c:order val="3"/>
          <c:tx>
            <c:strRef>
              <c:f>Farmacia!$E$8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Farmacia!$E$9:$E$12</c:f>
              <c:numCache>
                <c:formatCode>0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25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6D-4BF2-9218-438FBDAFC35F}"/>
            </c:ext>
          </c:extLst>
        </c:ser>
        <c:ser>
          <c:idx val="4"/>
          <c:order val="4"/>
          <c:tx>
            <c:strRef>
              <c:f>Farmacia!$F$8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Farmacia!$A$9:$A$12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Farmacia!$F$9:$F$12</c:f>
              <c:numCache>
                <c:formatCode>0</c:formatCode>
                <c:ptCount val="4"/>
                <c:pt idx="0">
                  <c:v>50</c:v>
                </c:pt>
                <c:pt idx="1">
                  <c:v>75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46D-4BF2-9218-438FBDAFC3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16688"/>
        <c:axId val="-1092737904"/>
      </c:barChart>
      <c:catAx>
        <c:axId val="-109271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37904"/>
        <c:crosses val="autoZero"/>
        <c:auto val="1"/>
        <c:lblAlgn val="ctr"/>
        <c:lblOffset val="100"/>
        <c:noMultiLvlLbl val="0"/>
      </c:catAx>
      <c:valAx>
        <c:axId val="-10927379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9271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Interactividad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Farmacia!$B$15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Farmacia!$B$16:$B$19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AF-47E1-9FA6-6BE57823150B}"/>
            </c:ext>
          </c:extLst>
        </c:ser>
        <c:ser>
          <c:idx val="1"/>
          <c:order val="1"/>
          <c:tx>
            <c:strRef>
              <c:f>Farmacia!$C$15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Farmacia!$C$16:$C$19</c:f>
              <c:numCache>
                <c:formatCode>0</c:formatCode>
                <c:ptCount val="4"/>
                <c:pt idx="0">
                  <c:v>50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AF-47E1-9FA6-6BE57823150B}"/>
            </c:ext>
          </c:extLst>
        </c:ser>
        <c:ser>
          <c:idx val="2"/>
          <c:order val="2"/>
          <c:tx>
            <c:strRef>
              <c:f>Farmacia!$D$15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Farmacia!$D$16:$D$19</c:f>
              <c:numCache>
                <c:formatCode>General</c:formatCode>
                <c:ptCount val="4"/>
                <c:pt idx="0" formatCode="0">
                  <c:v>25</c:v>
                </c:pt>
                <c:pt idx="2" formatCode="0">
                  <c:v>25</c:v>
                </c:pt>
                <c:pt idx="3" formatCode="0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AF-47E1-9FA6-6BE57823150B}"/>
            </c:ext>
          </c:extLst>
        </c:ser>
        <c:ser>
          <c:idx val="3"/>
          <c:order val="3"/>
          <c:tx>
            <c:strRef>
              <c:f>Farmacia!$E$15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Farmacia!$E$16:$E$19</c:f>
              <c:numCache>
                <c:formatCode>0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0AF-47E1-9FA6-6BE57823150B}"/>
            </c:ext>
          </c:extLst>
        </c:ser>
        <c:ser>
          <c:idx val="4"/>
          <c:order val="4"/>
          <c:tx>
            <c:strRef>
              <c:f>Farmacia!$F$15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Farmacia!$A$16:$A$19</c:f>
              <c:strCache>
                <c:ptCount val="4"/>
                <c:pt idx="0">
                  <c:v>P9</c:v>
                </c:pt>
                <c:pt idx="1">
                  <c:v>P10</c:v>
                </c:pt>
                <c:pt idx="2">
                  <c:v>P11</c:v>
                </c:pt>
                <c:pt idx="3">
                  <c:v>P12</c:v>
                </c:pt>
              </c:strCache>
            </c:strRef>
          </c:cat>
          <c:val>
            <c:numRef>
              <c:f>Farmacia!$F$16:$F$19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0AF-47E1-9FA6-6BE57823150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32464"/>
        <c:axId val="-1092736272"/>
      </c:barChart>
      <c:catAx>
        <c:axId val="-109273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36272"/>
        <c:crosses val="autoZero"/>
        <c:auto val="1"/>
        <c:lblAlgn val="ctr"/>
        <c:lblOffset val="100"/>
        <c:noMultiLvlLbl val="0"/>
      </c:catAx>
      <c:valAx>
        <c:axId val="-10927362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9273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Apoyo del Tutor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Farmacia!$B$22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Farmacia!$A$23:$A$26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Farmacia!$B$23:$B$26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E0-4B4C-8EA4-FAFF8722D661}"/>
            </c:ext>
          </c:extLst>
        </c:ser>
        <c:ser>
          <c:idx val="1"/>
          <c:order val="1"/>
          <c:tx>
            <c:strRef>
              <c:f>Farmacia!$C$22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Farmacia!$A$23:$A$26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Farmacia!$C$23:$C$26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CE0-4B4C-8EA4-FAFF8722D661}"/>
            </c:ext>
          </c:extLst>
        </c:ser>
        <c:ser>
          <c:idx val="2"/>
          <c:order val="2"/>
          <c:tx>
            <c:strRef>
              <c:f>Farmacia!$D$22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Farmacia!$A$23:$A$26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Farmacia!$D$23:$D$26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CE0-4B4C-8EA4-FAFF8722D661}"/>
            </c:ext>
          </c:extLst>
        </c:ser>
        <c:ser>
          <c:idx val="3"/>
          <c:order val="3"/>
          <c:tx>
            <c:strRef>
              <c:f>Farmacia!$E$22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Farmacia!$A$23:$A$26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Farmacia!$E$23:$E$26</c:f>
              <c:numCache>
                <c:formatCode>0</c:formatCode>
                <c:ptCount val="4"/>
                <c:pt idx="0">
                  <c:v>50</c:v>
                </c:pt>
                <c:pt idx="1">
                  <c:v>50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CE0-4B4C-8EA4-FAFF8722D661}"/>
            </c:ext>
          </c:extLst>
        </c:ser>
        <c:ser>
          <c:idx val="4"/>
          <c:order val="4"/>
          <c:tx>
            <c:strRef>
              <c:f>Farmacia!$F$22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Farmacia!$A$23:$A$26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Farmacia!$F$23:$F$26</c:f>
              <c:numCache>
                <c:formatCode>General</c:formatCode>
                <c:ptCount val="4"/>
                <c:pt idx="0">
                  <c:v>50</c:v>
                </c:pt>
                <c:pt idx="1">
                  <c:v>50</c:v>
                </c:pt>
                <c:pt idx="2" formatCode="0">
                  <c:v>75</c:v>
                </c:pt>
                <c:pt idx="3" formatCode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CE0-4B4C-8EA4-FAFF8722D66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31920"/>
        <c:axId val="-1092729200"/>
      </c:barChart>
      <c:catAx>
        <c:axId val="-109273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29200"/>
        <c:crosses val="autoZero"/>
        <c:auto val="1"/>
        <c:lblAlgn val="ctr"/>
        <c:lblOffset val="100"/>
        <c:noMultiLvlLbl val="0"/>
      </c:catAx>
      <c:valAx>
        <c:axId val="-10927292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9273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/>
              <a:t>Apoyo de Compañeros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Farmacia!$B$29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Farmacia!$B$30:$B$33</c:f>
              <c:numCache>
                <c:formatCode>0</c:formatCode>
                <c:ptCount val="4"/>
                <c:pt idx="0">
                  <c:v>25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DC-4BEC-9538-0D169C910AD9}"/>
            </c:ext>
          </c:extLst>
        </c:ser>
        <c:ser>
          <c:idx val="1"/>
          <c:order val="1"/>
          <c:tx>
            <c:strRef>
              <c:f>Farmacia!$C$29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Farmacia!$C$30:$C$33</c:f>
              <c:numCache>
                <c:formatCode>General</c:formatCode>
                <c:ptCount val="4"/>
                <c:pt idx="0" formatCode="0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DC-4BEC-9538-0D169C910AD9}"/>
            </c:ext>
          </c:extLst>
        </c:ser>
        <c:ser>
          <c:idx val="2"/>
          <c:order val="2"/>
          <c:tx>
            <c:strRef>
              <c:f>Farmacia!$D$29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Farmacia!$D$30:$D$33</c:f>
              <c:numCache>
                <c:formatCode>0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DC-4BEC-9538-0D169C910AD9}"/>
            </c:ext>
          </c:extLst>
        </c:ser>
        <c:ser>
          <c:idx val="3"/>
          <c:order val="3"/>
          <c:tx>
            <c:strRef>
              <c:f>Farmacia!$E$29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Farmacia!$E$30:$E$33</c:f>
              <c:numCache>
                <c:formatCode>0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DC-4BEC-9538-0D169C910AD9}"/>
            </c:ext>
          </c:extLst>
        </c:ser>
        <c:ser>
          <c:idx val="4"/>
          <c:order val="4"/>
          <c:tx>
            <c:strRef>
              <c:f>Farmacia!$F$29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Farmacia!$A$30:$A$33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Farmacia!$F$30:$F$33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EDC-4BEC-9538-0D169C910A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17232"/>
        <c:axId val="-1092727568"/>
      </c:barChart>
      <c:catAx>
        <c:axId val="-109271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27568"/>
        <c:crosses val="autoZero"/>
        <c:auto val="1"/>
        <c:lblAlgn val="ctr"/>
        <c:lblOffset val="100"/>
        <c:noMultiLvlLbl val="0"/>
      </c:catAx>
      <c:valAx>
        <c:axId val="-10927275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09271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NI" dirty="0"/>
              <a:t>Interpretación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Farmacia!$B$36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Farmacia!$B$37:$B$40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E0-4C59-B728-10FC67DD5113}"/>
            </c:ext>
          </c:extLst>
        </c:ser>
        <c:ser>
          <c:idx val="1"/>
          <c:order val="1"/>
          <c:tx>
            <c:strRef>
              <c:f>Farmacia!$C$36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Farmacia!$C$37:$C$40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E0-4C59-B728-10FC67DD5113}"/>
            </c:ext>
          </c:extLst>
        </c:ser>
        <c:ser>
          <c:idx val="2"/>
          <c:order val="2"/>
          <c:tx>
            <c:strRef>
              <c:f>Farmacia!$D$36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Farmacia!$D$37:$D$40</c:f>
              <c:numCache>
                <c:formatCode>0</c:formatCode>
                <c:ptCount val="4"/>
                <c:pt idx="0">
                  <c:v>50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E0-4C59-B728-10FC67DD5113}"/>
            </c:ext>
          </c:extLst>
        </c:ser>
        <c:ser>
          <c:idx val="3"/>
          <c:order val="3"/>
          <c:tx>
            <c:strRef>
              <c:f>Farmacia!$E$36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Farmacia!$E$37:$E$40</c:f>
              <c:numCache>
                <c:formatCode>0</c:formatCode>
                <c:ptCount val="4"/>
                <c:pt idx="0">
                  <c:v>25</c:v>
                </c:pt>
                <c:pt idx="1">
                  <c:v>50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0E0-4C59-B728-10FC67DD5113}"/>
            </c:ext>
          </c:extLst>
        </c:ser>
        <c:ser>
          <c:idx val="4"/>
          <c:order val="4"/>
          <c:tx>
            <c:strRef>
              <c:f>Farmacia!$F$36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Farmacia!$A$37:$A$40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Farmacia!$F$37:$F$40</c:f>
              <c:numCache>
                <c:formatCode>0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75</c:v>
                </c:pt>
                <c:pt idx="3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0E0-4C59-B728-10FC67DD511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092715600"/>
        <c:axId val="-1092730832"/>
      </c:barChart>
      <c:catAx>
        <c:axId val="-109271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92730832"/>
        <c:crosses val="autoZero"/>
        <c:auto val="1"/>
        <c:lblAlgn val="ctr"/>
        <c:lblOffset val="100"/>
        <c:noMultiLvlLbl val="0"/>
      </c:catAx>
      <c:valAx>
        <c:axId val="-10927308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09271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Apoyo del Tutor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Hoja1!$L$30</c:f>
              <c:strCache>
                <c:ptCount val="1"/>
                <c:pt idx="0">
                  <c:v>Sin Respuesta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Hoja1!$M$30:$P$30</c:f>
              <c:numCache>
                <c:formatCode>0</c:formatCode>
                <c:ptCount val="4"/>
                <c:pt idx="0">
                  <c:v>3.8461538461538463</c:v>
                </c:pt>
                <c:pt idx="1">
                  <c:v>3.8461538461538463</c:v>
                </c:pt>
                <c:pt idx="2">
                  <c:v>3.8461538461538463</c:v>
                </c:pt>
                <c:pt idx="3">
                  <c:v>3.8461538461538463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F4-304E-B879-BCC94A937CBF}"/>
            </c:ext>
          </c:extLst>
        </c:ser>
        <c:ser>
          <c:idx val="1"/>
          <c:order val="1"/>
          <c:tx>
            <c:strRef>
              <c:f>Hoja1!$L$31</c:f>
              <c:strCache>
                <c:ptCount val="1"/>
                <c:pt idx="0">
                  <c:v>Casi Nunca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Hoja1!$M$31:$P$31</c:f>
              <c:numCache>
                <c:formatCode>0</c:formatCode>
                <c:ptCount val="4"/>
                <c:pt idx="0">
                  <c:v>7.6923076923076925</c:v>
                </c:pt>
                <c:pt idx="1">
                  <c:v>11.538461538461538</c:v>
                </c:pt>
                <c:pt idx="2">
                  <c:v>7.6923076923076925</c:v>
                </c:pt>
                <c:pt idx="3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F4-304E-B879-BCC94A937CBF}"/>
            </c:ext>
          </c:extLst>
        </c:ser>
        <c:ser>
          <c:idx val="2"/>
          <c:order val="2"/>
          <c:tx>
            <c:strRef>
              <c:f>Hoja1!$L$32</c:f>
              <c:strCache>
                <c:ptCount val="1"/>
                <c:pt idx="0">
                  <c:v>Rara Vez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Hoja1!$M$32:$P$32</c:f>
              <c:numCache>
                <c:formatCode>0</c:formatCode>
                <c:ptCount val="4"/>
                <c:pt idx="0">
                  <c:v>19.23076923076923</c:v>
                </c:pt>
                <c:pt idx="1">
                  <c:v>7.6923076923076925</c:v>
                </c:pt>
                <c:pt idx="2">
                  <c:v>15.384615384615385</c:v>
                </c:pt>
                <c:pt idx="3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FF4-304E-B879-BCC94A937CBF}"/>
            </c:ext>
          </c:extLst>
        </c:ser>
        <c:ser>
          <c:idx val="3"/>
          <c:order val="3"/>
          <c:tx>
            <c:strRef>
              <c:f>Hoja1!$L$33</c:f>
              <c:strCache>
                <c:ptCount val="1"/>
                <c:pt idx="0">
                  <c:v>Alguna Vez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Hoja1!$M$33:$P$33</c:f>
              <c:numCache>
                <c:formatCode>0</c:formatCode>
                <c:ptCount val="4"/>
                <c:pt idx="0">
                  <c:v>23.076923076923077</c:v>
                </c:pt>
                <c:pt idx="1">
                  <c:v>23.076923076923077</c:v>
                </c:pt>
                <c:pt idx="2">
                  <c:v>30.76923076923077</c:v>
                </c:pt>
                <c:pt idx="3">
                  <c:v>42.307692307692307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FF4-304E-B879-BCC94A937CBF}"/>
            </c:ext>
          </c:extLst>
        </c:ser>
        <c:ser>
          <c:idx val="4"/>
          <c:order val="4"/>
          <c:tx>
            <c:strRef>
              <c:f>Hoja1!$L$34</c:f>
              <c:strCache>
                <c:ptCount val="1"/>
                <c:pt idx="0">
                  <c:v>A menudo 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Hoja1!$M$34:$P$34</c:f>
              <c:numCache>
                <c:formatCode>0</c:formatCode>
                <c:ptCount val="4"/>
                <c:pt idx="0">
                  <c:v>46.153846153846153</c:v>
                </c:pt>
                <c:pt idx="1">
                  <c:v>53.846153846153847</c:v>
                </c:pt>
                <c:pt idx="2">
                  <c:v>42.307692307692307</c:v>
                </c:pt>
                <c:pt idx="3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F4-304E-B879-BCC94A937CBF}"/>
            </c:ext>
          </c:extLst>
        </c:ser>
        <c:ser>
          <c:idx val="5"/>
          <c:order val="5"/>
          <c:tx>
            <c:strRef>
              <c:f>Hoja1!$L$35</c:f>
              <c:strCache>
                <c:ptCount val="1"/>
                <c:pt idx="0">
                  <c:v>Casi siempre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Hoja1!$M$29:$P$29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Hoja1!$M$35:$P$35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FF4-304E-B879-BCC94A937CB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9745120"/>
        <c:axId val="-1159760352"/>
      </c:barChart>
      <c:catAx>
        <c:axId val="-11597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9760352"/>
        <c:crosses val="autoZero"/>
        <c:auto val="1"/>
        <c:lblAlgn val="ctr"/>
        <c:lblOffset val="100"/>
        <c:noMultiLvlLbl val="0"/>
      </c:catAx>
      <c:valAx>
        <c:axId val="-11597603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974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Apoyo de Compañeros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Hoja1!$L$38</c:f>
              <c:strCache>
                <c:ptCount val="1"/>
                <c:pt idx="0">
                  <c:v>Sin Respuesta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Hoja1!$M$38:$P$38</c:f>
              <c:numCache>
                <c:formatCode>0</c:formatCode>
                <c:ptCount val="4"/>
                <c:pt idx="0">
                  <c:v>15.384615384615385</c:v>
                </c:pt>
                <c:pt idx="1">
                  <c:v>15.384615384615385</c:v>
                </c:pt>
                <c:pt idx="2">
                  <c:v>11.538461538461538</c:v>
                </c:pt>
                <c:pt idx="3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F3-F448-ADD1-BA3DE8E905E7}"/>
            </c:ext>
          </c:extLst>
        </c:ser>
        <c:ser>
          <c:idx val="1"/>
          <c:order val="1"/>
          <c:tx>
            <c:strRef>
              <c:f>Hoja1!$L$39</c:f>
              <c:strCache>
                <c:ptCount val="1"/>
                <c:pt idx="0">
                  <c:v>Casi Nunca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Hoja1!$M$39:$P$39</c:f>
              <c:numCache>
                <c:formatCode>0</c:formatCode>
                <c:ptCount val="4"/>
                <c:pt idx="0">
                  <c:v>19.23076923076923</c:v>
                </c:pt>
                <c:pt idx="1">
                  <c:v>30.76923076923077</c:v>
                </c:pt>
                <c:pt idx="2">
                  <c:v>23.076923076923077</c:v>
                </c:pt>
                <c:pt idx="3">
                  <c:v>34.615384615384613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F3-F448-ADD1-BA3DE8E905E7}"/>
            </c:ext>
          </c:extLst>
        </c:ser>
        <c:ser>
          <c:idx val="2"/>
          <c:order val="2"/>
          <c:tx>
            <c:strRef>
              <c:f>Hoja1!$L$40</c:f>
              <c:strCache>
                <c:ptCount val="1"/>
                <c:pt idx="0">
                  <c:v>Rara Vez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Hoja1!$M$40:$P$40</c:f>
              <c:numCache>
                <c:formatCode>0</c:formatCode>
                <c:ptCount val="4"/>
                <c:pt idx="0">
                  <c:v>30.76923076923077</c:v>
                </c:pt>
                <c:pt idx="1">
                  <c:v>23.076923076923077</c:v>
                </c:pt>
                <c:pt idx="2">
                  <c:v>30.76923076923077</c:v>
                </c:pt>
                <c:pt idx="3">
                  <c:v>23.076923076923077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F3-F448-ADD1-BA3DE8E905E7}"/>
            </c:ext>
          </c:extLst>
        </c:ser>
        <c:ser>
          <c:idx val="3"/>
          <c:order val="3"/>
          <c:tx>
            <c:strRef>
              <c:f>Hoja1!$L$41</c:f>
              <c:strCache>
                <c:ptCount val="1"/>
                <c:pt idx="0">
                  <c:v>Alguna Vez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Hoja1!$M$41:$P$41</c:f>
              <c:numCache>
                <c:formatCode>0</c:formatCode>
                <c:ptCount val="4"/>
                <c:pt idx="0">
                  <c:v>23.076923076923077</c:v>
                </c:pt>
                <c:pt idx="1">
                  <c:v>15.384615384615385</c:v>
                </c:pt>
                <c:pt idx="2">
                  <c:v>23.076923076923077</c:v>
                </c:pt>
                <c:pt idx="3">
                  <c:v>19.23076923076923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F3-F448-ADD1-BA3DE8E905E7}"/>
            </c:ext>
          </c:extLst>
        </c:ser>
        <c:ser>
          <c:idx val="4"/>
          <c:order val="4"/>
          <c:tx>
            <c:strRef>
              <c:f>Hoja1!$L$42</c:f>
              <c:strCache>
                <c:ptCount val="1"/>
                <c:pt idx="0">
                  <c:v>A menudo 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Hoja1!$M$42:$P$42</c:f>
              <c:numCache>
                <c:formatCode>0</c:formatCode>
                <c:ptCount val="4"/>
                <c:pt idx="0">
                  <c:v>11.538461538461538</c:v>
                </c:pt>
                <c:pt idx="1">
                  <c:v>15.384615384615385</c:v>
                </c:pt>
                <c:pt idx="2">
                  <c:v>11.538461538461538</c:v>
                </c:pt>
                <c:pt idx="3">
                  <c:v>11.538461538461538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2F3-F448-ADD1-BA3DE8E905E7}"/>
            </c:ext>
          </c:extLst>
        </c:ser>
        <c:ser>
          <c:idx val="5"/>
          <c:order val="5"/>
          <c:tx>
            <c:strRef>
              <c:f>Hoja1!$L$43</c:f>
              <c:strCache>
                <c:ptCount val="1"/>
                <c:pt idx="0">
                  <c:v>Casi siempre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Hoja1!$M$37:$P$37</c:f>
              <c:strCache>
                <c:ptCount val="4"/>
                <c:pt idx="0">
                  <c:v>P17</c:v>
                </c:pt>
                <c:pt idx="1">
                  <c:v>P18</c:v>
                </c:pt>
                <c:pt idx="2">
                  <c:v>P19</c:v>
                </c:pt>
                <c:pt idx="3">
                  <c:v>P20</c:v>
                </c:pt>
              </c:strCache>
            </c:strRef>
          </c:cat>
          <c:val>
            <c:numRef>
              <c:f>Hoja1!$M$43:$P$43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2F3-F448-ADD1-BA3DE8E905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9758176"/>
        <c:axId val="-1159754368"/>
      </c:barChart>
      <c:catAx>
        <c:axId val="-115975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9754368"/>
        <c:crosses val="autoZero"/>
        <c:auto val="1"/>
        <c:lblAlgn val="ctr"/>
        <c:lblOffset val="100"/>
        <c:noMultiLvlLbl val="0"/>
      </c:catAx>
      <c:valAx>
        <c:axId val="-11597543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975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Interpretación 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Hoja1!$L$47</c:f>
              <c:strCache>
                <c:ptCount val="1"/>
                <c:pt idx="0">
                  <c:v>Sin Respuesta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Hoja1!$M$47:$P$47</c:f>
              <c:numCache>
                <c:formatCode>0</c:formatCode>
                <c:ptCount val="4"/>
                <c:pt idx="0">
                  <c:v>3.8461538461538463</c:v>
                </c:pt>
                <c:pt idx="1">
                  <c:v>3.8461538461538463</c:v>
                </c:pt>
                <c:pt idx="2">
                  <c:v>3.8461538461538463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04-3E49-9E64-678428AFE3AE}"/>
            </c:ext>
          </c:extLst>
        </c:ser>
        <c:ser>
          <c:idx val="1"/>
          <c:order val="1"/>
          <c:tx>
            <c:strRef>
              <c:f>Hoja1!$L$48</c:f>
              <c:strCache>
                <c:ptCount val="1"/>
                <c:pt idx="0">
                  <c:v>Casi Nunca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Hoja1!$M$48:$P$48</c:f>
              <c:numCache>
                <c:formatCode>0</c:formatCode>
                <c:ptCount val="4"/>
                <c:pt idx="0">
                  <c:v>11.538461538461538</c:v>
                </c:pt>
                <c:pt idx="1">
                  <c:v>19.23076923076923</c:v>
                </c:pt>
                <c:pt idx="2">
                  <c:v>7.6923076923076925</c:v>
                </c:pt>
                <c:pt idx="3">
                  <c:v>7.6923076923076925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04-3E49-9E64-678428AFE3AE}"/>
            </c:ext>
          </c:extLst>
        </c:ser>
        <c:ser>
          <c:idx val="2"/>
          <c:order val="2"/>
          <c:tx>
            <c:strRef>
              <c:f>Hoja1!$L$49</c:f>
              <c:strCache>
                <c:ptCount val="1"/>
                <c:pt idx="0">
                  <c:v>Rara Vez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Hoja1!$M$49:$P$49</c:f>
              <c:numCache>
                <c:formatCode>0</c:formatCode>
                <c:ptCount val="4"/>
                <c:pt idx="0">
                  <c:v>34.615384615384613</c:v>
                </c:pt>
                <c:pt idx="1">
                  <c:v>34.615384615384613</c:v>
                </c:pt>
                <c:pt idx="2">
                  <c:v>11.538461538461538</c:v>
                </c:pt>
                <c:pt idx="3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504-3E49-9E64-678428AFE3AE}"/>
            </c:ext>
          </c:extLst>
        </c:ser>
        <c:ser>
          <c:idx val="3"/>
          <c:order val="3"/>
          <c:tx>
            <c:strRef>
              <c:f>Hoja1!$L$50</c:f>
              <c:strCache>
                <c:ptCount val="1"/>
                <c:pt idx="0">
                  <c:v>Alguna Vez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Hoja1!$M$50:$P$50</c:f>
              <c:numCache>
                <c:formatCode>0</c:formatCode>
                <c:ptCount val="4"/>
                <c:pt idx="0">
                  <c:v>26.923076923076923</c:v>
                </c:pt>
                <c:pt idx="1">
                  <c:v>15.384615384615385</c:v>
                </c:pt>
                <c:pt idx="2">
                  <c:v>38.46153846153846</c:v>
                </c:pt>
                <c:pt idx="3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504-3E49-9E64-678428AFE3AE}"/>
            </c:ext>
          </c:extLst>
        </c:ser>
        <c:ser>
          <c:idx val="4"/>
          <c:order val="4"/>
          <c:tx>
            <c:strRef>
              <c:f>Hoja1!$L$51</c:f>
              <c:strCache>
                <c:ptCount val="1"/>
                <c:pt idx="0">
                  <c:v>A menudo 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Hoja1!$M$51:$P$51</c:f>
              <c:numCache>
                <c:formatCode>0</c:formatCode>
                <c:ptCount val="4"/>
                <c:pt idx="0">
                  <c:v>23.076923076923077</c:v>
                </c:pt>
                <c:pt idx="1">
                  <c:v>26.923076923076923</c:v>
                </c:pt>
                <c:pt idx="2">
                  <c:v>38.46153846153846</c:v>
                </c:pt>
                <c:pt idx="3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504-3E49-9E64-678428AFE3AE}"/>
            </c:ext>
          </c:extLst>
        </c:ser>
        <c:ser>
          <c:idx val="5"/>
          <c:order val="5"/>
          <c:tx>
            <c:strRef>
              <c:f>Hoja1!$L$52</c:f>
              <c:strCache>
                <c:ptCount val="1"/>
                <c:pt idx="0">
                  <c:v>Casi siempre 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Hoja1!$M$46:$P$46</c:f>
              <c:strCache>
                <c:ptCount val="4"/>
                <c:pt idx="0">
                  <c:v>P21</c:v>
                </c:pt>
                <c:pt idx="1">
                  <c:v>P22</c:v>
                </c:pt>
                <c:pt idx="2">
                  <c:v>P23</c:v>
                </c:pt>
                <c:pt idx="3">
                  <c:v>P24</c:v>
                </c:pt>
              </c:strCache>
            </c:strRef>
          </c:cat>
          <c:val>
            <c:numRef>
              <c:f>Hoja1!$M$52:$P$52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504-3E49-9E64-678428AFE3A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59757632"/>
        <c:axId val="-1159757088"/>
      </c:barChart>
      <c:catAx>
        <c:axId val="-115975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59757088"/>
        <c:crosses val="autoZero"/>
        <c:auto val="1"/>
        <c:lblAlgn val="ctr"/>
        <c:lblOffset val="100"/>
        <c:noMultiLvlLbl val="0"/>
      </c:catAx>
      <c:valAx>
        <c:axId val="-11597570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5975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Relevancia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'Desarrollo WEd'!$P$1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WEd'!$O$2:$O$5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'Desarrollo WEd'!$P$2:$P$5</c:f>
              <c:numCache>
                <c:formatCode>0</c:formatCode>
                <c:ptCount val="4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28-4B32-B79A-1EE543D44B81}"/>
            </c:ext>
          </c:extLst>
        </c:ser>
        <c:ser>
          <c:idx val="1"/>
          <c:order val="1"/>
          <c:tx>
            <c:strRef>
              <c:f>'Desarrollo WEd'!$Q$1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WEd'!$O$2:$O$5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'Desarrollo WEd'!$Q$2:$Q$5</c:f>
              <c:numCache>
                <c:formatCode>0</c:formatCode>
                <c:ptCount val="4"/>
                <c:pt idx="0">
                  <c:v>16.666666666666668</c:v>
                </c:pt>
                <c:pt idx="1">
                  <c:v>66.666666666666671</c:v>
                </c:pt>
                <c:pt idx="2">
                  <c:v>50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28-4B32-B79A-1EE543D44B81}"/>
            </c:ext>
          </c:extLst>
        </c:ser>
        <c:ser>
          <c:idx val="2"/>
          <c:order val="2"/>
          <c:tx>
            <c:strRef>
              <c:f>'Desarrollo WEd'!$R$1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WEd'!$O$2:$O$5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'Desarrollo WEd'!$R$2:$R$5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28-4B32-B79A-1EE543D44B81}"/>
            </c:ext>
          </c:extLst>
        </c:ser>
        <c:ser>
          <c:idx val="3"/>
          <c:order val="3"/>
          <c:tx>
            <c:strRef>
              <c:f>'Desarrollo WEd'!$S$1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WEd'!$O$2:$O$5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'Desarrollo WEd'!$S$2:$S$5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33.333333333333336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A28-4B32-B79A-1EE543D44B81}"/>
            </c:ext>
          </c:extLst>
        </c:ser>
        <c:ser>
          <c:idx val="4"/>
          <c:order val="4"/>
          <c:tx>
            <c:strRef>
              <c:f>'Desarrollo WEd'!$T$1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WEd'!$O$2:$O$5</c:f>
              <c:strCache>
                <c:ptCount val="4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</c:strCache>
            </c:strRef>
          </c:cat>
          <c:val>
            <c:numRef>
              <c:f>'Desarrollo WEd'!$T$2:$T$5</c:f>
              <c:numCache>
                <c:formatCode>0</c:formatCode>
                <c:ptCount val="4"/>
                <c:pt idx="0">
                  <c:v>33.333333333333336</c:v>
                </c:pt>
                <c:pt idx="1">
                  <c:v>33.333333333333336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A28-4B32-B79A-1EE543D44B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-1102300144"/>
        <c:axId val="-1102304496"/>
      </c:barChart>
      <c:catAx>
        <c:axId val="-1102300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2304496"/>
        <c:crosses val="autoZero"/>
        <c:auto val="1"/>
        <c:lblAlgn val="ctr"/>
        <c:lblOffset val="100"/>
        <c:noMultiLvlLbl val="0"/>
      </c:catAx>
      <c:valAx>
        <c:axId val="-110230449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-110230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1800" b="1" i="0" baseline="0" dirty="0">
                <a:effectLst/>
              </a:rPr>
              <a:t>Pensamiento Reflexivo</a:t>
            </a:r>
            <a:endParaRPr lang="es-NI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'Desarrollo WEd'!$P$8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WEd'!$O$9:$O$12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'Desarrollo WEd'!$P$9:$P$12</c:f>
              <c:numCache>
                <c:formatCode>0</c:formatCode>
                <c:ptCount val="4"/>
                <c:pt idx="0">
                  <c:v>16.666666666666668</c:v>
                </c:pt>
                <c:pt idx="1">
                  <c:v>0</c:v>
                </c:pt>
                <c:pt idx="2">
                  <c:v>33.333333333333336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3E-4D78-828A-F357BE3EF856}"/>
            </c:ext>
          </c:extLst>
        </c:ser>
        <c:ser>
          <c:idx val="1"/>
          <c:order val="1"/>
          <c:tx>
            <c:strRef>
              <c:f>'Desarrollo WEd'!$Q$8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WEd'!$O$9:$O$12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'Desarrollo WEd'!$Q$9:$Q$12</c:f>
              <c:numCache>
                <c:formatCode>0</c:formatCode>
                <c:ptCount val="4"/>
                <c:pt idx="0">
                  <c:v>33.333333333333336</c:v>
                </c:pt>
                <c:pt idx="1">
                  <c:v>33.333333333333336</c:v>
                </c:pt>
                <c:pt idx="2">
                  <c:v>16.666666666666668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3E-4D78-828A-F357BE3EF856}"/>
            </c:ext>
          </c:extLst>
        </c:ser>
        <c:ser>
          <c:idx val="2"/>
          <c:order val="2"/>
          <c:tx>
            <c:strRef>
              <c:f>'Desarrollo WEd'!$R$8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WEd'!$O$9:$O$12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'Desarrollo WEd'!$R$9:$R$12</c:f>
              <c:numCache>
                <c:formatCode>0</c:formatCode>
                <c:ptCount val="4"/>
                <c:pt idx="0">
                  <c:v>33.333333333333336</c:v>
                </c:pt>
                <c:pt idx="1">
                  <c:v>50</c:v>
                </c:pt>
                <c:pt idx="2">
                  <c:v>33.333333333333336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93E-4D78-828A-F357BE3EF856}"/>
            </c:ext>
          </c:extLst>
        </c:ser>
        <c:ser>
          <c:idx val="3"/>
          <c:order val="3"/>
          <c:tx>
            <c:strRef>
              <c:f>'Desarrollo WEd'!$S$8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WEd'!$O$9:$O$12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'Desarrollo WEd'!$S$9:$S$12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3E-4D78-828A-F357BE3EF856}"/>
            </c:ext>
          </c:extLst>
        </c:ser>
        <c:ser>
          <c:idx val="4"/>
          <c:order val="4"/>
          <c:tx>
            <c:strRef>
              <c:f>'Desarrollo WEd'!$T$8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WEd'!$O$9:$O$12</c:f>
              <c:strCache>
                <c:ptCount val="4"/>
                <c:pt idx="0">
                  <c:v>P5</c:v>
                </c:pt>
                <c:pt idx="1">
                  <c:v>P6</c:v>
                </c:pt>
                <c:pt idx="2">
                  <c:v>P7</c:v>
                </c:pt>
                <c:pt idx="3">
                  <c:v>P8</c:v>
                </c:pt>
              </c:strCache>
            </c:strRef>
          </c:cat>
          <c:val>
            <c:numRef>
              <c:f>'Desarrollo WEd'!$T$9:$T$12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93E-4D78-828A-F357BE3EF8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2309936"/>
        <c:axId val="-1102300688"/>
      </c:barChart>
      <c:catAx>
        <c:axId val="-110230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2300688"/>
        <c:crosses val="autoZero"/>
        <c:auto val="1"/>
        <c:lblAlgn val="ctr"/>
        <c:lblOffset val="100"/>
        <c:noMultiLvlLbl val="0"/>
      </c:catAx>
      <c:valAx>
        <c:axId val="-11023006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230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Apoyo del Tutor</a:t>
            </a:r>
            <a:endParaRPr lang="es-NI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'Desarrollo WEd'!$P$22</c:f>
              <c:strCache>
                <c:ptCount val="1"/>
                <c:pt idx="0">
                  <c:v>Casi Nunca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WEd'!$O$23:$O$26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'Desarrollo WEd'!$P$23:$P$26</c:f>
              <c:numCache>
                <c:formatCode>0</c:formatCode>
                <c:ptCount val="4"/>
                <c:pt idx="0">
                  <c:v>0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21-4C12-8E1F-CD405C358F0B}"/>
            </c:ext>
          </c:extLst>
        </c:ser>
        <c:ser>
          <c:idx val="1"/>
          <c:order val="1"/>
          <c:tx>
            <c:strRef>
              <c:f>'Desarrollo WEd'!$Q$22</c:f>
              <c:strCache>
                <c:ptCount val="1"/>
                <c:pt idx="0">
                  <c:v>Rara Vez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WEd'!$O$23:$O$26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'Desarrollo WEd'!$Q$23:$Q$26</c:f>
              <c:numCache>
                <c:formatCode>0</c:formatCode>
                <c:ptCount val="4"/>
                <c:pt idx="0">
                  <c:v>50</c:v>
                </c:pt>
                <c:pt idx="1">
                  <c:v>33.333333333333336</c:v>
                </c:pt>
                <c:pt idx="2">
                  <c:v>16.666666666666668</c:v>
                </c:pt>
                <c:pt idx="3">
                  <c:v>33.333333333333336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21-4C12-8E1F-CD405C358F0B}"/>
            </c:ext>
          </c:extLst>
        </c:ser>
        <c:ser>
          <c:idx val="2"/>
          <c:order val="2"/>
          <c:tx>
            <c:strRef>
              <c:f>'Desarrollo WEd'!$R$22</c:f>
              <c:strCache>
                <c:ptCount val="1"/>
                <c:pt idx="0">
                  <c:v>Alguna Ves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WEd'!$O$23:$O$26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'Desarrollo WEd'!$R$23:$R$26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21-4C12-8E1F-CD405C358F0B}"/>
            </c:ext>
          </c:extLst>
        </c:ser>
        <c:ser>
          <c:idx val="3"/>
          <c:order val="3"/>
          <c:tx>
            <c:strRef>
              <c:f>'Desarrollo WEd'!$S$22</c:f>
              <c:strCache>
                <c:ptCount val="1"/>
                <c:pt idx="0">
                  <c:v>A menudo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WEd'!$O$23:$O$26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'Desarrollo WEd'!$S$23:$S$26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33.333333333333336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721-4C12-8E1F-CD405C358F0B}"/>
            </c:ext>
          </c:extLst>
        </c:ser>
        <c:ser>
          <c:idx val="4"/>
          <c:order val="4"/>
          <c:tx>
            <c:strRef>
              <c:f>'Desarrollo WEd'!$T$22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'Desarrollo WEd'!$O$23:$O$26</c:f>
              <c:strCache>
                <c:ptCount val="4"/>
                <c:pt idx="0">
                  <c:v>P13</c:v>
                </c:pt>
                <c:pt idx="1">
                  <c:v>P14</c:v>
                </c:pt>
                <c:pt idx="2">
                  <c:v>P15</c:v>
                </c:pt>
                <c:pt idx="3">
                  <c:v>P16</c:v>
                </c:pt>
              </c:strCache>
            </c:strRef>
          </c:cat>
          <c:val>
            <c:numRef>
              <c:f>'Desarrollo WEd'!$T$23:$T$26</c:f>
              <c:numCache>
                <c:formatCode>0</c:formatCode>
                <c:ptCount val="4"/>
                <c:pt idx="0">
                  <c:v>16.666666666666668</c:v>
                </c:pt>
                <c:pt idx="1">
                  <c:v>16.666666666666668</c:v>
                </c:pt>
                <c:pt idx="2">
                  <c:v>16.666666666666668</c:v>
                </c:pt>
                <c:pt idx="3">
                  <c:v>16.666666666666668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721-4C12-8E1F-CD405C358F0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102311568"/>
        <c:axId val="-1102315376"/>
      </c:barChart>
      <c:catAx>
        <c:axId val="-110231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2315376"/>
        <c:crosses val="autoZero"/>
        <c:auto val="1"/>
        <c:lblAlgn val="ctr"/>
        <c:lblOffset val="100"/>
        <c:noMultiLvlLbl val="0"/>
      </c:catAx>
      <c:valAx>
        <c:axId val="-1102315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-110231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D8CC32-08CB-4027-9E12-7D3EAE2CBF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A726C-A9D5-440B-A708-9BCF74981DE0}">
      <dgm:prSet phldrT="[Texto]" custT="1"/>
      <dgm:spPr/>
      <dgm:t>
        <a:bodyPr/>
        <a:lstStyle/>
        <a:p>
          <a:pPr algn="just"/>
          <a:r>
            <a:rPr lang="es-419" sz="2000" dirty="0" smtClean="0"/>
            <a:t>Diagnóstico de la experiencia de los estudiantes</a:t>
          </a:r>
          <a:endParaRPr lang="en-US" sz="2000" dirty="0"/>
        </a:p>
      </dgm:t>
    </dgm:pt>
    <dgm:pt modelId="{3B6C9C96-7EB0-4022-B34A-9F9B51EABAD0}" type="parTrans" cxnId="{8EC83F70-DE11-4B46-9DB3-43AAEB689BCD}">
      <dgm:prSet/>
      <dgm:spPr/>
      <dgm:t>
        <a:bodyPr/>
        <a:lstStyle/>
        <a:p>
          <a:pPr algn="just"/>
          <a:endParaRPr lang="en-US" sz="2000"/>
        </a:p>
      </dgm:t>
    </dgm:pt>
    <dgm:pt modelId="{2E997ABA-A794-4012-90CE-EA2455C976BE}" type="sibTrans" cxnId="{8EC83F70-DE11-4B46-9DB3-43AAEB689BCD}">
      <dgm:prSet/>
      <dgm:spPr/>
      <dgm:t>
        <a:bodyPr/>
        <a:lstStyle/>
        <a:p>
          <a:pPr algn="just"/>
          <a:endParaRPr lang="en-US" sz="2000"/>
        </a:p>
      </dgm:t>
    </dgm:pt>
    <dgm:pt modelId="{D5266894-92A0-493C-A583-8918DADA51CE}">
      <dgm:prSet phldrT="[Texto]" custT="1"/>
      <dgm:spPr/>
      <dgm:t>
        <a:bodyPr/>
        <a:lstStyle/>
        <a:p>
          <a:pPr algn="just"/>
          <a:r>
            <a:rPr lang="es-419" sz="2000" dirty="0" smtClean="0"/>
            <a:t>Evaluación de la relevancia, mediación pedagógica, interacción entre estudiantes en los cursos impartidos en la plataforma</a:t>
          </a:r>
          <a:endParaRPr lang="en-US" sz="2000" dirty="0"/>
        </a:p>
      </dgm:t>
    </dgm:pt>
    <dgm:pt modelId="{535141A1-B6E8-4446-99F2-9027F89ADCA1}" type="parTrans" cxnId="{3269FCD3-3639-4627-A13C-02ADC546C8F8}">
      <dgm:prSet/>
      <dgm:spPr/>
      <dgm:t>
        <a:bodyPr/>
        <a:lstStyle/>
        <a:p>
          <a:pPr algn="just"/>
          <a:endParaRPr lang="en-US" sz="2000"/>
        </a:p>
      </dgm:t>
    </dgm:pt>
    <dgm:pt modelId="{DBA735BE-A1DF-4978-9CE3-F3BC53D2AD33}" type="sibTrans" cxnId="{3269FCD3-3639-4627-A13C-02ADC546C8F8}">
      <dgm:prSet/>
      <dgm:spPr/>
      <dgm:t>
        <a:bodyPr/>
        <a:lstStyle/>
        <a:p>
          <a:pPr algn="just"/>
          <a:endParaRPr lang="en-US" sz="2000"/>
        </a:p>
      </dgm:t>
    </dgm:pt>
    <dgm:pt modelId="{14532A78-4A1B-44E5-A616-ED3627FF8E5C}">
      <dgm:prSet phldrT="[Texto]" custT="1"/>
      <dgm:spPr/>
      <dgm:t>
        <a:bodyPr/>
        <a:lstStyle/>
        <a:p>
          <a:pPr algn="just"/>
          <a:r>
            <a:rPr lang="es-419" sz="2000" dirty="0" smtClean="0"/>
            <a:t>Resultados enviados a los departamentos con fines de mejora</a:t>
          </a:r>
          <a:r>
            <a:rPr lang="es-419" sz="2000" dirty="0" smtClean="0"/>
            <a:t> </a:t>
          </a:r>
          <a:endParaRPr lang="en-US" sz="2000" dirty="0"/>
        </a:p>
      </dgm:t>
    </dgm:pt>
    <dgm:pt modelId="{B8548680-D918-4C57-B767-C69F6FA12573}" type="parTrans" cxnId="{C7E1B6DE-BA2E-4C12-846B-69A8D84C1B98}">
      <dgm:prSet/>
      <dgm:spPr/>
      <dgm:t>
        <a:bodyPr/>
        <a:lstStyle/>
        <a:p>
          <a:pPr algn="just"/>
          <a:endParaRPr lang="en-US" sz="2000"/>
        </a:p>
      </dgm:t>
    </dgm:pt>
    <dgm:pt modelId="{C5DD8269-4E4F-4BF7-9859-68C2146E2660}" type="sibTrans" cxnId="{C7E1B6DE-BA2E-4C12-846B-69A8D84C1B98}">
      <dgm:prSet/>
      <dgm:spPr/>
      <dgm:t>
        <a:bodyPr/>
        <a:lstStyle/>
        <a:p>
          <a:pPr algn="just"/>
          <a:endParaRPr lang="en-US" sz="2000"/>
        </a:p>
      </dgm:t>
    </dgm:pt>
    <dgm:pt modelId="{EA752E8F-9C92-4EB9-8753-676DA2012814}" type="pres">
      <dgm:prSet presAssocID="{C7D8CC32-08CB-4027-9E12-7D3EAE2CBFBF}" presName="linear" presStyleCnt="0">
        <dgm:presLayoutVars>
          <dgm:dir/>
          <dgm:animLvl val="lvl"/>
          <dgm:resizeHandles val="exact"/>
        </dgm:presLayoutVars>
      </dgm:prSet>
      <dgm:spPr/>
    </dgm:pt>
    <dgm:pt modelId="{27D40866-EA47-406E-819F-5FBCE50BD10E}" type="pres">
      <dgm:prSet presAssocID="{875A726C-A9D5-440B-A708-9BCF74981DE0}" presName="parentLin" presStyleCnt="0"/>
      <dgm:spPr/>
    </dgm:pt>
    <dgm:pt modelId="{EA3A2834-9747-4C30-8D6B-E275FC30EFFF}" type="pres">
      <dgm:prSet presAssocID="{875A726C-A9D5-440B-A708-9BCF74981DE0}" presName="parentLeftMargin" presStyleLbl="node1" presStyleIdx="0" presStyleCnt="3"/>
      <dgm:spPr/>
    </dgm:pt>
    <dgm:pt modelId="{64FCA732-A4CE-40FC-86A9-C47ADC474FAF}" type="pres">
      <dgm:prSet presAssocID="{875A726C-A9D5-440B-A708-9BCF74981DE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95C555-E4B3-4D04-99C4-D37AA9F69566}" type="pres">
      <dgm:prSet presAssocID="{875A726C-A9D5-440B-A708-9BCF74981DE0}" presName="negativeSpace" presStyleCnt="0"/>
      <dgm:spPr/>
    </dgm:pt>
    <dgm:pt modelId="{4757EB0C-EDF0-4123-A6CB-2F819DFA00B4}" type="pres">
      <dgm:prSet presAssocID="{875A726C-A9D5-440B-A708-9BCF74981DE0}" presName="childText" presStyleLbl="conFgAcc1" presStyleIdx="0" presStyleCnt="3">
        <dgm:presLayoutVars>
          <dgm:bulletEnabled val="1"/>
        </dgm:presLayoutVars>
      </dgm:prSet>
      <dgm:spPr/>
    </dgm:pt>
    <dgm:pt modelId="{46C55460-F07E-4D66-96E6-6D0409C76CFE}" type="pres">
      <dgm:prSet presAssocID="{2E997ABA-A794-4012-90CE-EA2455C976BE}" presName="spaceBetweenRectangles" presStyleCnt="0"/>
      <dgm:spPr/>
    </dgm:pt>
    <dgm:pt modelId="{7F964D66-6922-4C1F-A4DA-077CE8022F62}" type="pres">
      <dgm:prSet presAssocID="{D5266894-92A0-493C-A583-8918DADA51CE}" presName="parentLin" presStyleCnt="0"/>
      <dgm:spPr/>
    </dgm:pt>
    <dgm:pt modelId="{3FDB0814-1C3E-4152-95DD-6E9124C60805}" type="pres">
      <dgm:prSet presAssocID="{D5266894-92A0-493C-A583-8918DADA51CE}" presName="parentLeftMargin" presStyleLbl="node1" presStyleIdx="0" presStyleCnt="3"/>
      <dgm:spPr/>
    </dgm:pt>
    <dgm:pt modelId="{A52B554C-6739-4B84-A9D8-085580F34F33}" type="pres">
      <dgm:prSet presAssocID="{D5266894-92A0-493C-A583-8918DADA51C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52C53-16EB-4177-A722-BFA439F6C5A3}" type="pres">
      <dgm:prSet presAssocID="{D5266894-92A0-493C-A583-8918DADA51CE}" presName="negativeSpace" presStyleCnt="0"/>
      <dgm:spPr/>
    </dgm:pt>
    <dgm:pt modelId="{D7D92012-4532-459A-87E0-2F3AC80FD055}" type="pres">
      <dgm:prSet presAssocID="{D5266894-92A0-493C-A583-8918DADA51CE}" presName="childText" presStyleLbl="conFgAcc1" presStyleIdx="1" presStyleCnt="3">
        <dgm:presLayoutVars>
          <dgm:bulletEnabled val="1"/>
        </dgm:presLayoutVars>
      </dgm:prSet>
      <dgm:spPr/>
    </dgm:pt>
    <dgm:pt modelId="{232AE56C-32ED-4868-BAD3-847F8BBA487D}" type="pres">
      <dgm:prSet presAssocID="{DBA735BE-A1DF-4978-9CE3-F3BC53D2AD33}" presName="spaceBetweenRectangles" presStyleCnt="0"/>
      <dgm:spPr/>
    </dgm:pt>
    <dgm:pt modelId="{4D87FF7D-4636-4D89-BEFA-473E1EFAE898}" type="pres">
      <dgm:prSet presAssocID="{14532A78-4A1B-44E5-A616-ED3627FF8E5C}" presName="parentLin" presStyleCnt="0"/>
      <dgm:spPr/>
    </dgm:pt>
    <dgm:pt modelId="{DDA3B69E-0D82-43F5-821B-2462E6A75E09}" type="pres">
      <dgm:prSet presAssocID="{14532A78-4A1B-44E5-A616-ED3627FF8E5C}" presName="parentLeftMargin" presStyleLbl="node1" presStyleIdx="1" presStyleCnt="3"/>
      <dgm:spPr/>
    </dgm:pt>
    <dgm:pt modelId="{17F08F6A-1F04-4C04-8B58-6ABEDAB169E4}" type="pres">
      <dgm:prSet presAssocID="{14532A78-4A1B-44E5-A616-ED3627FF8E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31D44-1EAC-4251-96AB-D825D27873EF}" type="pres">
      <dgm:prSet presAssocID="{14532A78-4A1B-44E5-A616-ED3627FF8E5C}" presName="negativeSpace" presStyleCnt="0"/>
      <dgm:spPr/>
    </dgm:pt>
    <dgm:pt modelId="{2F92C843-C688-4201-848B-C3211CEB89AD}" type="pres">
      <dgm:prSet presAssocID="{14532A78-4A1B-44E5-A616-ED3627FF8E5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B7D7D2-16CE-42DC-8D53-02E1A0B2A8C6}" type="presOf" srcId="{875A726C-A9D5-440B-A708-9BCF74981DE0}" destId="{64FCA732-A4CE-40FC-86A9-C47ADC474FAF}" srcOrd="1" destOrd="0" presId="urn:microsoft.com/office/officeart/2005/8/layout/list1"/>
    <dgm:cxn modelId="{57366161-BADC-47DC-833F-6B6DC82FCAC7}" type="presOf" srcId="{14532A78-4A1B-44E5-A616-ED3627FF8E5C}" destId="{DDA3B69E-0D82-43F5-821B-2462E6A75E09}" srcOrd="0" destOrd="0" presId="urn:microsoft.com/office/officeart/2005/8/layout/list1"/>
    <dgm:cxn modelId="{7A01B3EE-5AED-4398-AB38-8B4D049B5C4E}" type="presOf" srcId="{875A726C-A9D5-440B-A708-9BCF74981DE0}" destId="{EA3A2834-9747-4C30-8D6B-E275FC30EFFF}" srcOrd="0" destOrd="0" presId="urn:microsoft.com/office/officeart/2005/8/layout/list1"/>
    <dgm:cxn modelId="{5DF1FCB5-3C9C-499E-A628-507AFE9C6968}" type="presOf" srcId="{D5266894-92A0-493C-A583-8918DADA51CE}" destId="{3FDB0814-1C3E-4152-95DD-6E9124C60805}" srcOrd="0" destOrd="0" presId="urn:microsoft.com/office/officeart/2005/8/layout/list1"/>
    <dgm:cxn modelId="{C7E1B6DE-BA2E-4C12-846B-69A8D84C1B98}" srcId="{C7D8CC32-08CB-4027-9E12-7D3EAE2CBFBF}" destId="{14532A78-4A1B-44E5-A616-ED3627FF8E5C}" srcOrd="2" destOrd="0" parTransId="{B8548680-D918-4C57-B767-C69F6FA12573}" sibTransId="{C5DD8269-4E4F-4BF7-9859-68C2146E2660}"/>
    <dgm:cxn modelId="{3269FCD3-3639-4627-A13C-02ADC546C8F8}" srcId="{C7D8CC32-08CB-4027-9E12-7D3EAE2CBFBF}" destId="{D5266894-92A0-493C-A583-8918DADA51CE}" srcOrd="1" destOrd="0" parTransId="{535141A1-B6E8-4446-99F2-9027F89ADCA1}" sibTransId="{DBA735BE-A1DF-4978-9CE3-F3BC53D2AD33}"/>
    <dgm:cxn modelId="{547EDA26-8EE8-4353-B663-8665868FCEC3}" type="presOf" srcId="{D5266894-92A0-493C-A583-8918DADA51CE}" destId="{A52B554C-6739-4B84-A9D8-085580F34F33}" srcOrd="1" destOrd="0" presId="urn:microsoft.com/office/officeart/2005/8/layout/list1"/>
    <dgm:cxn modelId="{56922CB9-25FD-4E48-B98A-D2E19A5BA73E}" type="presOf" srcId="{C7D8CC32-08CB-4027-9E12-7D3EAE2CBFBF}" destId="{EA752E8F-9C92-4EB9-8753-676DA2012814}" srcOrd="0" destOrd="0" presId="urn:microsoft.com/office/officeart/2005/8/layout/list1"/>
    <dgm:cxn modelId="{8EC83F70-DE11-4B46-9DB3-43AAEB689BCD}" srcId="{C7D8CC32-08CB-4027-9E12-7D3EAE2CBFBF}" destId="{875A726C-A9D5-440B-A708-9BCF74981DE0}" srcOrd="0" destOrd="0" parTransId="{3B6C9C96-7EB0-4022-B34A-9F9B51EABAD0}" sibTransId="{2E997ABA-A794-4012-90CE-EA2455C976BE}"/>
    <dgm:cxn modelId="{E16BB22D-72E7-4227-86AC-281F396DF227}" type="presOf" srcId="{14532A78-4A1B-44E5-A616-ED3627FF8E5C}" destId="{17F08F6A-1F04-4C04-8B58-6ABEDAB169E4}" srcOrd="1" destOrd="0" presId="urn:microsoft.com/office/officeart/2005/8/layout/list1"/>
    <dgm:cxn modelId="{916B98B3-C76C-496C-93EA-EA8664DA7A8C}" type="presParOf" srcId="{EA752E8F-9C92-4EB9-8753-676DA2012814}" destId="{27D40866-EA47-406E-819F-5FBCE50BD10E}" srcOrd="0" destOrd="0" presId="urn:microsoft.com/office/officeart/2005/8/layout/list1"/>
    <dgm:cxn modelId="{1140E62F-8EAE-49F7-AF45-28F5D79DD5C1}" type="presParOf" srcId="{27D40866-EA47-406E-819F-5FBCE50BD10E}" destId="{EA3A2834-9747-4C30-8D6B-E275FC30EFFF}" srcOrd="0" destOrd="0" presId="urn:microsoft.com/office/officeart/2005/8/layout/list1"/>
    <dgm:cxn modelId="{E16438DE-B102-48AC-8474-F1529562617A}" type="presParOf" srcId="{27D40866-EA47-406E-819F-5FBCE50BD10E}" destId="{64FCA732-A4CE-40FC-86A9-C47ADC474FAF}" srcOrd="1" destOrd="0" presId="urn:microsoft.com/office/officeart/2005/8/layout/list1"/>
    <dgm:cxn modelId="{B8B3F241-C24C-4FB2-8931-42FED2C034F8}" type="presParOf" srcId="{EA752E8F-9C92-4EB9-8753-676DA2012814}" destId="{7F95C555-E4B3-4D04-99C4-D37AA9F69566}" srcOrd="1" destOrd="0" presId="urn:microsoft.com/office/officeart/2005/8/layout/list1"/>
    <dgm:cxn modelId="{B33CA990-A446-4E77-82F6-7AC124397554}" type="presParOf" srcId="{EA752E8F-9C92-4EB9-8753-676DA2012814}" destId="{4757EB0C-EDF0-4123-A6CB-2F819DFA00B4}" srcOrd="2" destOrd="0" presId="urn:microsoft.com/office/officeart/2005/8/layout/list1"/>
    <dgm:cxn modelId="{F984042F-207D-43B5-A824-17CDB04938C4}" type="presParOf" srcId="{EA752E8F-9C92-4EB9-8753-676DA2012814}" destId="{46C55460-F07E-4D66-96E6-6D0409C76CFE}" srcOrd="3" destOrd="0" presId="urn:microsoft.com/office/officeart/2005/8/layout/list1"/>
    <dgm:cxn modelId="{44D529F8-30FC-401E-B70D-009F2ED37E4B}" type="presParOf" srcId="{EA752E8F-9C92-4EB9-8753-676DA2012814}" destId="{7F964D66-6922-4C1F-A4DA-077CE8022F62}" srcOrd="4" destOrd="0" presId="urn:microsoft.com/office/officeart/2005/8/layout/list1"/>
    <dgm:cxn modelId="{CFF01AEF-2A0C-417B-A26A-F4ECBE153145}" type="presParOf" srcId="{7F964D66-6922-4C1F-A4DA-077CE8022F62}" destId="{3FDB0814-1C3E-4152-95DD-6E9124C60805}" srcOrd="0" destOrd="0" presId="urn:microsoft.com/office/officeart/2005/8/layout/list1"/>
    <dgm:cxn modelId="{3C14CCF8-60F3-4F51-8951-106BCD253405}" type="presParOf" srcId="{7F964D66-6922-4C1F-A4DA-077CE8022F62}" destId="{A52B554C-6739-4B84-A9D8-085580F34F33}" srcOrd="1" destOrd="0" presId="urn:microsoft.com/office/officeart/2005/8/layout/list1"/>
    <dgm:cxn modelId="{830E07BE-2076-4636-B6C1-A163EB7123C9}" type="presParOf" srcId="{EA752E8F-9C92-4EB9-8753-676DA2012814}" destId="{46552C53-16EB-4177-A722-BFA439F6C5A3}" srcOrd="5" destOrd="0" presId="urn:microsoft.com/office/officeart/2005/8/layout/list1"/>
    <dgm:cxn modelId="{7BFA8AA4-DA49-4012-897E-C57EBF2C68D7}" type="presParOf" srcId="{EA752E8F-9C92-4EB9-8753-676DA2012814}" destId="{D7D92012-4532-459A-87E0-2F3AC80FD055}" srcOrd="6" destOrd="0" presId="urn:microsoft.com/office/officeart/2005/8/layout/list1"/>
    <dgm:cxn modelId="{67A95064-F60B-4D40-B0A4-E46341A901C6}" type="presParOf" srcId="{EA752E8F-9C92-4EB9-8753-676DA2012814}" destId="{232AE56C-32ED-4868-BAD3-847F8BBA487D}" srcOrd="7" destOrd="0" presId="urn:microsoft.com/office/officeart/2005/8/layout/list1"/>
    <dgm:cxn modelId="{8C74EF3A-8D04-4B81-A3E0-23A0651F4B0B}" type="presParOf" srcId="{EA752E8F-9C92-4EB9-8753-676DA2012814}" destId="{4D87FF7D-4636-4D89-BEFA-473E1EFAE898}" srcOrd="8" destOrd="0" presId="urn:microsoft.com/office/officeart/2005/8/layout/list1"/>
    <dgm:cxn modelId="{8EB12C3F-3C11-4A81-A4BF-1311001811E3}" type="presParOf" srcId="{4D87FF7D-4636-4D89-BEFA-473E1EFAE898}" destId="{DDA3B69E-0D82-43F5-821B-2462E6A75E09}" srcOrd="0" destOrd="0" presId="urn:microsoft.com/office/officeart/2005/8/layout/list1"/>
    <dgm:cxn modelId="{B507FC33-405C-403D-85A2-3808B9A7EC97}" type="presParOf" srcId="{4D87FF7D-4636-4D89-BEFA-473E1EFAE898}" destId="{17F08F6A-1F04-4C04-8B58-6ABEDAB169E4}" srcOrd="1" destOrd="0" presId="urn:microsoft.com/office/officeart/2005/8/layout/list1"/>
    <dgm:cxn modelId="{EE183F89-8088-4BE1-8204-95F9B977592E}" type="presParOf" srcId="{EA752E8F-9C92-4EB9-8753-676DA2012814}" destId="{F8F31D44-1EAC-4251-96AB-D825D27873EF}" srcOrd="9" destOrd="0" presId="urn:microsoft.com/office/officeart/2005/8/layout/list1"/>
    <dgm:cxn modelId="{F94ECE27-9D15-430E-B9A4-9383B28A4D67}" type="presParOf" srcId="{EA752E8F-9C92-4EB9-8753-676DA2012814}" destId="{2F92C843-C688-4201-848B-C3211CEB89A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EB7BBB-75F4-4432-8AFB-3094DCF14E5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C67ADD-2974-40BF-BED4-348C4B7B996E}">
      <dgm:prSet phldrT="[Texto]"/>
      <dgm:spPr/>
      <dgm:t>
        <a:bodyPr/>
        <a:lstStyle/>
        <a:p>
          <a:r>
            <a:rPr lang="es-419" dirty="0" smtClean="0"/>
            <a:t>Cambios de la cultura de aprendizaje </a:t>
          </a:r>
          <a:endParaRPr lang="en-US" dirty="0"/>
        </a:p>
      </dgm:t>
    </dgm:pt>
    <dgm:pt modelId="{F5DC5F02-6C72-4E6D-88D4-CDBA5EA257E6}" type="parTrans" cxnId="{2594B0C8-0663-4A6E-BD08-F461AAC6CC13}">
      <dgm:prSet/>
      <dgm:spPr/>
      <dgm:t>
        <a:bodyPr/>
        <a:lstStyle/>
        <a:p>
          <a:endParaRPr lang="en-US"/>
        </a:p>
      </dgm:t>
    </dgm:pt>
    <dgm:pt modelId="{120B6907-C66D-4DC0-A99A-6CC0251B4FEC}" type="sibTrans" cxnId="{2594B0C8-0663-4A6E-BD08-F461AAC6CC13}">
      <dgm:prSet/>
      <dgm:spPr/>
      <dgm:t>
        <a:bodyPr/>
        <a:lstStyle/>
        <a:p>
          <a:endParaRPr lang="en-US"/>
        </a:p>
      </dgm:t>
    </dgm:pt>
    <dgm:pt modelId="{BE4CA9C1-BD26-4035-A753-4C89412B1B88}">
      <dgm:prSet phldrT="[Texto]"/>
      <dgm:spPr/>
      <dgm:t>
        <a:bodyPr/>
        <a:lstStyle/>
        <a:p>
          <a:r>
            <a:rPr lang="es-419" dirty="0" smtClean="0"/>
            <a:t>Adaptación del currículo a la modalidad</a:t>
          </a:r>
          <a:endParaRPr lang="en-US" dirty="0"/>
        </a:p>
      </dgm:t>
    </dgm:pt>
    <dgm:pt modelId="{187CC2B4-4DC1-49E0-887E-A8530A233552}" type="parTrans" cxnId="{0F4288A8-7761-4CDA-BB73-CF7E918AAEEE}">
      <dgm:prSet/>
      <dgm:spPr/>
      <dgm:t>
        <a:bodyPr/>
        <a:lstStyle/>
        <a:p>
          <a:endParaRPr lang="en-US"/>
        </a:p>
      </dgm:t>
    </dgm:pt>
    <dgm:pt modelId="{456FF09D-E9ED-4356-B8D3-5BD5A9F6345C}" type="sibTrans" cxnId="{0F4288A8-7761-4CDA-BB73-CF7E918AAEEE}">
      <dgm:prSet/>
      <dgm:spPr/>
      <dgm:t>
        <a:bodyPr/>
        <a:lstStyle/>
        <a:p>
          <a:endParaRPr lang="en-US"/>
        </a:p>
      </dgm:t>
    </dgm:pt>
    <dgm:pt modelId="{A6EA4DDB-1DA8-4048-A9B7-C621BE3C1A4D}">
      <dgm:prSet phldrT="[Texto]"/>
      <dgm:spPr/>
      <dgm:t>
        <a:bodyPr/>
        <a:lstStyle/>
        <a:p>
          <a:r>
            <a:rPr lang="es-419" dirty="0" smtClean="0"/>
            <a:t>Rediseño de los Entornos Virtuales</a:t>
          </a:r>
          <a:endParaRPr lang="en-US" dirty="0"/>
        </a:p>
      </dgm:t>
    </dgm:pt>
    <dgm:pt modelId="{B5C7480C-5390-4E8E-A2DD-A90D2EEE70F8}" type="parTrans" cxnId="{F8E4E75D-C54E-40FD-BA9A-32A669C26E1F}">
      <dgm:prSet/>
      <dgm:spPr/>
      <dgm:t>
        <a:bodyPr/>
        <a:lstStyle/>
        <a:p>
          <a:endParaRPr lang="en-US"/>
        </a:p>
      </dgm:t>
    </dgm:pt>
    <dgm:pt modelId="{1A439A4A-3F4B-4ED5-8BEF-E370555168A9}" type="sibTrans" cxnId="{F8E4E75D-C54E-40FD-BA9A-32A669C26E1F}">
      <dgm:prSet/>
      <dgm:spPr/>
      <dgm:t>
        <a:bodyPr/>
        <a:lstStyle/>
        <a:p>
          <a:endParaRPr lang="en-US"/>
        </a:p>
      </dgm:t>
    </dgm:pt>
    <dgm:pt modelId="{2AE6FC3A-0461-47D9-9091-11921E3F64AB}">
      <dgm:prSet phldrT="[Texto]"/>
      <dgm:spPr/>
      <dgm:t>
        <a:bodyPr/>
        <a:lstStyle/>
        <a:p>
          <a:r>
            <a:rPr lang="es-419" dirty="0" smtClean="0"/>
            <a:t>Producción de contenidos propios</a:t>
          </a:r>
          <a:endParaRPr lang="en-US" dirty="0"/>
        </a:p>
      </dgm:t>
    </dgm:pt>
    <dgm:pt modelId="{5ECD5E40-D3F0-4D6A-8C4F-CDA54C75B31F}" type="parTrans" cxnId="{5B4DDDA9-B766-46E4-AB79-80F884ED2EF0}">
      <dgm:prSet/>
      <dgm:spPr/>
      <dgm:t>
        <a:bodyPr/>
        <a:lstStyle/>
        <a:p>
          <a:endParaRPr lang="en-US"/>
        </a:p>
      </dgm:t>
    </dgm:pt>
    <dgm:pt modelId="{07103535-61FC-4E31-A082-B0B7FB1E91C2}" type="sibTrans" cxnId="{5B4DDDA9-B766-46E4-AB79-80F884ED2EF0}">
      <dgm:prSet/>
      <dgm:spPr/>
      <dgm:t>
        <a:bodyPr/>
        <a:lstStyle/>
        <a:p>
          <a:endParaRPr lang="en-US"/>
        </a:p>
      </dgm:t>
    </dgm:pt>
    <dgm:pt modelId="{F3648C9B-8EAC-4BE4-A8C5-81E20F486A8B}">
      <dgm:prSet phldrT="[Texto]"/>
      <dgm:spPr/>
      <dgm:t>
        <a:bodyPr/>
        <a:lstStyle/>
        <a:p>
          <a:r>
            <a:rPr lang="es-419" dirty="0" smtClean="0"/>
            <a:t>Continuidad del programa de capacitación </a:t>
          </a:r>
          <a:endParaRPr lang="en-US" dirty="0"/>
        </a:p>
      </dgm:t>
    </dgm:pt>
    <dgm:pt modelId="{E850685A-8E58-44F2-A849-7918B920C93F}" type="parTrans" cxnId="{A0F1B67E-D809-418A-AE38-9FFE221F91A3}">
      <dgm:prSet/>
      <dgm:spPr/>
      <dgm:t>
        <a:bodyPr/>
        <a:lstStyle/>
        <a:p>
          <a:endParaRPr lang="en-US"/>
        </a:p>
      </dgm:t>
    </dgm:pt>
    <dgm:pt modelId="{340458EA-3777-4C3E-A4B4-785A1AA842A6}" type="sibTrans" cxnId="{A0F1B67E-D809-418A-AE38-9FFE221F91A3}">
      <dgm:prSet/>
      <dgm:spPr/>
      <dgm:t>
        <a:bodyPr/>
        <a:lstStyle/>
        <a:p>
          <a:endParaRPr lang="en-US"/>
        </a:p>
      </dgm:t>
    </dgm:pt>
    <dgm:pt modelId="{E7F7C8B7-A4EA-4EB3-809B-0849535C0AD5}" type="pres">
      <dgm:prSet presAssocID="{9BEB7BBB-75F4-4432-8AFB-3094DCF14E57}" presName="diagram" presStyleCnt="0">
        <dgm:presLayoutVars>
          <dgm:dir/>
          <dgm:resizeHandles val="exact"/>
        </dgm:presLayoutVars>
      </dgm:prSet>
      <dgm:spPr/>
    </dgm:pt>
    <dgm:pt modelId="{FF276986-6530-4F3B-8836-B0CFD52CC9A1}" type="pres">
      <dgm:prSet presAssocID="{B1C67ADD-2974-40BF-BED4-348C4B7B99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26E8B5-DB96-4FF6-994C-6BB9578CE057}" type="pres">
      <dgm:prSet presAssocID="{120B6907-C66D-4DC0-A99A-6CC0251B4FEC}" presName="sibTrans" presStyleCnt="0"/>
      <dgm:spPr/>
    </dgm:pt>
    <dgm:pt modelId="{D0A3D44C-C5F2-4F73-910E-A31EA5EE0475}" type="pres">
      <dgm:prSet presAssocID="{BE4CA9C1-BD26-4035-A753-4C89412B1B8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244C5-8213-4659-A58B-C284D31D10A8}" type="pres">
      <dgm:prSet presAssocID="{456FF09D-E9ED-4356-B8D3-5BD5A9F6345C}" presName="sibTrans" presStyleCnt="0"/>
      <dgm:spPr/>
    </dgm:pt>
    <dgm:pt modelId="{F64CD534-C953-41B5-9397-BDB8299E73DF}" type="pres">
      <dgm:prSet presAssocID="{A6EA4DDB-1DA8-4048-A9B7-C621BE3C1A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BAF73-167F-4A00-99F4-7A6B320DBF9C}" type="pres">
      <dgm:prSet presAssocID="{1A439A4A-3F4B-4ED5-8BEF-E370555168A9}" presName="sibTrans" presStyleCnt="0"/>
      <dgm:spPr/>
    </dgm:pt>
    <dgm:pt modelId="{BD911007-E02F-41C2-BAFD-8CE538F83986}" type="pres">
      <dgm:prSet presAssocID="{2AE6FC3A-0461-47D9-9091-11921E3F64A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C5F72-B1D3-437F-A7EC-8CEDFA8BDE16}" type="pres">
      <dgm:prSet presAssocID="{07103535-61FC-4E31-A082-B0B7FB1E91C2}" presName="sibTrans" presStyleCnt="0"/>
      <dgm:spPr/>
    </dgm:pt>
    <dgm:pt modelId="{AB3B1AA9-749A-4F09-8120-141E3F37322A}" type="pres">
      <dgm:prSet presAssocID="{F3648C9B-8EAC-4BE4-A8C5-81E20F486A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3438D-9D5B-4AD4-96D8-13D7B2403B50}" type="presOf" srcId="{F3648C9B-8EAC-4BE4-A8C5-81E20F486A8B}" destId="{AB3B1AA9-749A-4F09-8120-141E3F37322A}" srcOrd="0" destOrd="0" presId="urn:microsoft.com/office/officeart/2005/8/layout/default"/>
    <dgm:cxn modelId="{A0F1B67E-D809-418A-AE38-9FFE221F91A3}" srcId="{9BEB7BBB-75F4-4432-8AFB-3094DCF14E57}" destId="{F3648C9B-8EAC-4BE4-A8C5-81E20F486A8B}" srcOrd="4" destOrd="0" parTransId="{E850685A-8E58-44F2-A849-7918B920C93F}" sibTransId="{340458EA-3777-4C3E-A4B4-785A1AA842A6}"/>
    <dgm:cxn modelId="{4C16675F-31EA-46BB-AAAA-88A6198C58FD}" type="presOf" srcId="{A6EA4DDB-1DA8-4048-A9B7-C621BE3C1A4D}" destId="{F64CD534-C953-41B5-9397-BDB8299E73DF}" srcOrd="0" destOrd="0" presId="urn:microsoft.com/office/officeart/2005/8/layout/default"/>
    <dgm:cxn modelId="{2594B0C8-0663-4A6E-BD08-F461AAC6CC13}" srcId="{9BEB7BBB-75F4-4432-8AFB-3094DCF14E57}" destId="{B1C67ADD-2974-40BF-BED4-348C4B7B996E}" srcOrd="0" destOrd="0" parTransId="{F5DC5F02-6C72-4E6D-88D4-CDBA5EA257E6}" sibTransId="{120B6907-C66D-4DC0-A99A-6CC0251B4FEC}"/>
    <dgm:cxn modelId="{6F15EC82-5C22-416E-8629-6AA9AF9F8CDC}" type="presOf" srcId="{9BEB7BBB-75F4-4432-8AFB-3094DCF14E57}" destId="{E7F7C8B7-A4EA-4EB3-809B-0849535C0AD5}" srcOrd="0" destOrd="0" presId="urn:microsoft.com/office/officeart/2005/8/layout/default"/>
    <dgm:cxn modelId="{F8E4E75D-C54E-40FD-BA9A-32A669C26E1F}" srcId="{9BEB7BBB-75F4-4432-8AFB-3094DCF14E57}" destId="{A6EA4DDB-1DA8-4048-A9B7-C621BE3C1A4D}" srcOrd="2" destOrd="0" parTransId="{B5C7480C-5390-4E8E-A2DD-A90D2EEE70F8}" sibTransId="{1A439A4A-3F4B-4ED5-8BEF-E370555168A9}"/>
    <dgm:cxn modelId="{B50B54DF-EA19-4DEC-BC2A-31C8D3D6F515}" type="presOf" srcId="{2AE6FC3A-0461-47D9-9091-11921E3F64AB}" destId="{BD911007-E02F-41C2-BAFD-8CE538F83986}" srcOrd="0" destOrd="0" presId="urn:microsoft.com/office/officeart/2005/8/layout/default"/>
    <dgm:cxn modelId="{164E91B9-7EAE-4C07-A57E-79398C845A18}" type="presOf" srcId="{BE4CA9C1-BD26-4035-A753-4C89412B1B88}" destId="{D0A3D44C-C5F2-4F73-910E-A31EA5EE0475}" srcOrd="0" destOrd="0" presId="urn:microsoft.com/office/officeart/2005/8/layout/default"/>
    <dgm:cxn modelId="{EDC0527E-645C-449F-BB28-E9A49265E3D7}" type="presOf" srcId="{B1C67ADD-2974-40BF-BED4-348C4B7B996E}" destId="{FF276986-6530-4F3B-8836-B0CFD52CC9A1}" srcOrd="0" destOrd="0" presId="urn:microsoft.com/office/officeart/2005/8/layout/default"/>
    <dgm:cxn modelId="{5B4DDDA9-B766-46E4-AB79-80F884ED2EF0}" srcId="{9BEB7BBB-75F4-4432-8AFB-3094DCF14E57}" destId="{2AE6FC3A-0461-47D9-9091-11921E3F64AB}" srcOrd="3" destOrd="0" parTransId="{5ECD5E40-D3F0-4D6A-8C4F-CDA54C75B31F}" sibTransId="{07103535-61FC-4E31-A082-B0B7FB1E91C2}"/>
    <dgm:cxn modelId="{0F4288A8-7761-4CDA-BB73-CF7E918AAEEE}" srcId="{9BEB7BBB-75F4-4432-8AFB-3094DCF14E57}" destId="{BE4CA9C1-BD26-4035-A753-4C89412B1B88}" srcOrd="1" destOrd="0" parTransId="{187CC2B4-4DC1-49E0-887E-A8530A233552}" sibTransId="{456FF09D-E9ED-4356-B8D3-5BD5A9F6345C}"/>
    <dgm:cxn modelId="{3F9F6A71-6ECA-4E42-ACAF-8FA5DEE90CAB}" type="presParOf" srcId="{E7F7C8B7-A4EA-4EB3-809B-0849535C0AD5}" destId="{FF276986-6530-4F3B-8836-B0CFD52CC9A1}" srcOrd="0" destOrd="0" presId="urn:microsoft.com/office/officeart/2005/8/layout/default"/>
    <dgm:cxn modelId="{96A8F002-10D0-418E-8816-ED8E039D9307}" type="presParOf" srcId="{E7F7C8B7-A4EA-4EB3-809B-0849535C0AD5}" destId="{2426E8B5-DB96-4FF6-994C-6BB9578CE057}" srcOrd="1" destOrd="0" presId="urn:microsoft.com/office/officeart/2005/8/layout/default"/>
    <dgm:cxn modelId="{4B951CE2-E91E-46D2-923D-7B0A757E8675}" type="presParOf" srcId="{E7F7C8B7-A4EA-4EB3-809B-0849535C0AD5}" destId="{D0A3D44C-C5F2-4F73-910E-A31EA5EE0475}" srcOrd="2" destOrd="0" presId="urn:microsoft.com/office/officeart/2005/8/layout/default"/>
    <dgm:cxn modelId="{FF865BDB-E29D-405D-AE3C-E1FAE3311836}" type="presParOf" srcId="{E7F7C8B7-A4EA-4EB3-809B-0849535C0AD5}" destId="{E47244C5-8213-4659-A58B-C284D31D10A8}" srcOrd="3" destOrd="0" presId="urn:microsoft.com/office/officeart/2005/8/layout/default"/>
    <dgm:cxn modelId="{7AC0811C-6484-4E43-8019-02818B5D39A8}" type="presParOf" srcId="{E7F7C8B7-A4EA-4EB3-809B-0849535C0AD5}" destId="{F64CD534-C953-41B5-9397-BDB8299E73DF}" srcOrd="4" destOrd="0" presId="urn:microsoft.com/office/officeart/2005/8/layout/default"/>
    <dgm:cxn modelId="{61C03E91-D762-4995-9AD3-AC16E2F02BDA}" type="presParOf" srcId="{E7F7C8B7-A4EA-4EB3-809B-0849535C0AD5}" destId="{81EBAF73-167F-4A00-99F4-7A6B320DBF9C}" srcOrd="5" destOrd="0" presId="urn:microsoft.com/office/officeart/2005/8/layout/default"/>
    <dgm:cxn modelId="{07B7B129-435F-4EF5-983A-25D506BE23DD}" type="presParOf" srcId="{E7F7C8B7-A4EA-4EB3-809B-0849535C0AD5}" destId="{BD911007-E02F-41C2-BAFD-8CE538F83986}" srcOrd="6" destOrd="0" presId="urn:microsoft.com/office/officeart/2005/8/layout/default"/>
    <dgm:cxn modelId="{63138354-A4B6-412C-BA68-E276C86083C7}" type="presParOf" srcId="{E7F7C8B7-A4EA-4EB3-809B-0849535C0AD5}" destId="{FAEC5F72-B1D3-437F-A7EC-8CEDFA8BDE16}" srcOrd="7" destOrd="0" presId="urn:microsoft.com/office/officeart/2005/8/layout/default"/>
    <dgm:cxn modelId="{3D5A33DD-100C-4F60-8314-1AB6214D9671}" type="presParOf" srcId="{E7F7C8B7-A4EA-4EB3-809B-0849535C0AD5}" destId="{AB3B1AA9-749A-4F09-8120-141E3F37322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7EB0C-EDF0-4123-A6CB-2F819DFA00B4}">
      <dsp:nvSpPr>
        <dsp:cNvPr id="0" name=""/>
        <dsp:cNvSpPr/>
      </dsp:nvSpPr>
      <dsp:spPr>
        <a:xfrm>
          <a:off x="0" y="523340"/>
          <a:ext cx="8909628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CA732-A4CE-40FC-86A9-C47ADC474FAF}">
      <dsp:nvSpPr>
        <dsp:cNvPr id="0" name=""/>
        <dsp:cNvSpPr/>
      </dsp:nvSpPr>
      <dsp:spPr>
        <a:xfrm>
          <a:off x="445481" y="36260"/>
          <a:ext cx="6236739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4" tIns="0" rIns="235734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kern="1200" dirty="0" smtClean="0"/>
            <a:t>Diagnóstico de la experiencia de los estudiantes</a:t>
          </a:r>
          <a:endParaRPr lang="en-US" sz="2000" kern="1200" dirty="0"/>
        </a:p>
      </dsp:txBody>
      <dsp:txXfrm>
        <a:off x="493036" y="83815"/>
        <a:ext cx="6141629" cy="879050"/>
      </dsp:txXfrm>
    </dsp:sp>
    <dsp:sp modelId="{D7D92012-4532-459A-87E0-2F3AC80FD055}">
      <dsp:nvSpPr>
        <dsp:cNvPr id="0" name=""/>
        <dsp:cNvSpPr/>
      </dsp:nvSpPr>
      <dsp:spPr>
        <a:xfrm>
          <a:off x="0" y="2020221"/>
          <a:ext cx="8909628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B554C-6739-4B84-A9D8-085580F34F33}">
      <dsp:nvSpPr>
        <dsp:cNvPr id="0" name=""/>
        <dsp:cNvSpPr/>
      </dsp:nvSpPr>
      <dsp:spPr>
        <a:xfrm>
          <a:off x="445481" y="1533140"/>
          <a:ext cx="6236739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4" tIns="0" rIns="235734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kern="1200" dirty="0" smtClean="0"/>
            <a:t>Evaluación de la relevancia, mediación pedagógica, interacción entre estudiantes en los cursos impartidos en la plataforma</a:t>
          </a:r>
          <a:endParaRPr lang="en-US" sz="2000" kern="1200" dirty="0"/>
        </a:p>
      </dsp:txBody>
      <dsp:txXfrm>
        <a:off x="493036" y="1580695"/>
        <a:ext cx="6141629" cy="879050"/>
      </dsp:txXfrm>
    </dsp:sp>
    <dsp:sp modelId="{2F92C843-C688-4201-848B-C3211CEB89AD}">
      <dsp:nvSpPr>
        <dsp:cNvPr id="0" name=""/>
        <dsp:cNvSpPr/>
      </dsp:nvSpPr>
      <dsp:spPr>
        <a:xfrm>
          <a:off x="0" y="3517101"/>
          <a:ext cx="8909628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08F6A-1F04-4C04-8B58-6ABEDAB169E4}">
      <dsp:nvSpPr>
        <dsp:cNvPr id="0" name=""/>
        <dsp:cNvSpPr/>
      </dsp:nvSpPr>
      <dsp:spPr>
        <a:xfrm>
          <a:off x="445481" y="3030021"/>
          <a:ext cx="6236739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34" tIns="0" rIns="235734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kern="1200" dirty="0" smtClean="0"/>
            <a:t>Resultados enviados a los departamentos con fines de mejora</a:t>
          </a:r>
          <a:r>
            <a:rPr lang="es-419" sz="2000" kern="1200" dirty="0" smtClean="0"/>
            <a:t> </a:t>
          </a:r>
          <a:endParaRPr lang="en-US" sz="2000" kern="1200" dirty="0"/>
        </a:p>
      </dsp:txBody>
      <dsp:txXfrm>
        <a:off x="493036" y="3077576"/>
        <a:ext cx="6141629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76986-6530-4F3B-8836-B0CFD52CC9A1}">
      <dsp:nvSpPr>
        <dsp:cNvPr id="0" name=""/>
        <dsp:cNvSpPr/>
      </dsp:nvSpPr>
      <dsp:spPr>
        <a:xfrm>
          <a:off x="0" y="804531"/>
          <a:ext cx="2479025" cy="1487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800" kern="1200" dirty="0" smtClean="0"/>
            <a:t>Cambios de la cultura de aprendizaje </a:t>
          </a:r>
          <a:endParaRPr lang="en-US" sz="2800" kern="1200" dirty="0"/>
        </a:p>
      </dsp:txBody>
      <dsp:txXfrm>
        <a:off x="0" y="804531"/>
        <a:ext cx="2479025" cy="1487415"/>
      </dsp:txXfrm>
    </dsp:sp>
    <dsp:sp modelId="{D0A3D44C-C5F2-4F73-910E-A31EA5EE0475}">
      <dsp:nvSpPr>
        <dsp:cNvPr id="0" name=""/>
        <dsp:cNvSpPr/>
      </dsp:nvSpPr>
      <dsp:spPr>
        <a:xfrm>
          <a:off x="2726928" y="804531"/>
          <a:ext cx="2479025" cy="1487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800" kern="1200" dirty="0" smtClean="0"/>
            <a:t>Adaptación del currículo a la modalidad</a:t>
          </a:r>
          <a:endParaRPr lang="en-US" sz="2800" kern="1200" dirty="0"/>
        </a:p>
      </dsp:txBody>
      <dsp:txXfrm>
        <a:off x="2726928" y="804531"/>
        <a:ext cx="2479025" cy="1487415"/>
      </dsp:txXfrm>
    </dsp:sp>
    <dsp:sp modelId="{F64CD534-C953-41B5-9397-BDB8299E73DF}">
      <dsp:nvSpPr>
        <dsp:cNvPr id="0" name=""/>
        <dsp:cNvSpPr/>
      </dsp:nvSpPr>
      <dsp:spPr>
        <a:xfrm>
          <a:off x="5453856" y="804531"/>
          <a:ext cx="2479025" cy="1487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800" kern="1200" dirty="0" smtClean="0"/>
            <a:t>Rediseño de los Entornos Virtuales</a:t>
          </a:r>
          <a:endParaRPr lang="en-US" sz="2800" kern="1200" dirty="0"/>
        </a:p>
      </dsp:txBody>
      <dsp:txXfrm>
        <a:off x="5453856" y="804531"/>
        <a:ext cx="2479025" cy="1487415"/>
      </dsp:txXfrm>
    </dsp:sp>
    <dsp:sp modelId="{BD911007-E02F-41C2-BAFD-8CE538F83986}">
      <dsp:nvSpPr>
        <dsp:cNvPr id="0" name=""/>
        <dsp:cNvSpPr/>
      </dsp:nvSpPr>
      <dsp:spPr>
        <a:xfrm>
          <a:off x="1363464" y="2539849"/>
          <a:ext cx="2479025" cy="1487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800" kern="1200" dirty="0" smtClean="0"/>
            <a:t>Producción de contenidos propios</a:t>
          </a:r>
          <a:endParaRPr lang="en-US" sz="2800" kern="1200" dirty="0"/>
        </a:p>
      </dsp:txBody>
      <dsp:txXfrm>
        <a:off x="1363464" y="2539849"/>
        <a:ext cx="2479025" cy="1487415"/>
      </dsp:txXfrm>
    </dsp:sp>
    <dsp:sp modelId="{AB3B1AA9-749A-4F09-8120-141E3F37322A}">
      <dsp:nvSpPr>
        <dsp:cNvPr id="0" name=""/>
        <dsp:cNvSpPr/>
      </dsp:nvSpPr>
      <dsp:spPr>
        <a:xfrm>
          <a:off x="4090392" y="2539849"/>
          <a:ext cx="2479025" cy="1487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800" kern="1200" dirty="0" smtClean="0"/>
            <a:t>Continuidad del programa de capacitación </a:t>
          </a:r>
          <a:endParaRPr lang="en-US" sz="2800" kern="1200" dirty="0"/>
        </a:p>
      </dsp:txBody>
      <dsp:txXfrm>
        <a:off x="4090392" y="2539849"/>
        <a:ext cx="2479025" cy="1487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F68519-EA91-4E52-8B84-C80A64D76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8C767E3-C84E-4CF1-B10E-C2AD50739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134779C-403C-4C30-9777-5A332758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AC3553B-08EC-48FE-8F4F-6DC16C62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6135F88-649D-4A58-B975-04622659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188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4FCF66-9616-4D60-BF0B-4A23D63A7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D0AA590-27A9-442F-87FF-86147E421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B5AA140-853A-4BAB-B0B1-A3F4E543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799B16A-9C7E-4677-B7C1-D49BFDD5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1DE012-2A25-4BBC-98A3-B8CC2010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830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9FFB33A-FF16-4F10-AA2C-3D2E996C2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E62E860-170E-4B85-A0E4-9CFC48C38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F59316A-1D03-458A-8BB2-161A32E7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71AFAC-5288-4B04-8AF9-3FDC6827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8A882E4-A828-4D35-9A86-1524A961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80475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362326-FA22-4EBF-9DAB-B7C84CE89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7718A2F-86DF-4440-869E-3962A7B9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1943866-CF6D-449B-95B4-6A41D517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7F0EE9D-A83B-49DC-917C-C2CCECF0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6F23E58-40E7-4E40-AE59-EB861AA3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4831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0D438D-9F68-4BE0-A0A9-D6A656E5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CA979E5-BBBF-4501-AF4A-F9E9736AB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EDEA0D1-D705-4D39-8E0B-8484A653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B98E0DF-9196-4DBE-AD9C-BA19DE34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6601CE9-67FA-4646-84AC-288040E2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6502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9B25B4-2847-49EE-BD34-34F0D516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982CE0A-D4EB-4A00-9A3D-57F8CBBCE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5F092E0-5A2D-4AA3-82C9-C94A7E2D8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AFBF369-16AF-4F3F-9272-67E69F82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AAD92D7-7364-4A2E-BC53-8E645B3B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83DF8EF-65B5-4C5C-9FBA-25FAAA1B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51577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9A7D3F-C586-40EE-BDCD-94D795EC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CF9451E-58E1-482B-910C-C6FC1FFC4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2A95928-7731-460D-9B8F-B8A14DAE1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CCE0712-21D7-4D3D-BBB6-B23C4FD31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F731F05B-465C-4CD7-8474-9409EF96E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B91C4D7D-2E85-46B2-BA30-8148F73B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1F16DA0-A1F1-4ED5-A1D6-9B5530A4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B4ECEEF-BAEE-447A-A2A9-6535F61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3741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5B8C9E-44A2-4F8D-9909-38BBB577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A629A74-0D22-4C43-A0B6-549EB4F8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C918456-4CA1-460F-A2AD-3514B0AB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0AC92FB-F774-4749-A1F9-1269A0A9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3133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45E621F-F72C-4483-B58E-A4EBD9465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5FF8113-EC77-4384-AAFF-9D26A56E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98F2CB4D-0F30-4B23-A96A-C544EF1F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2043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E383E5-EBAF-4E64-B576-83A12026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6D8E746-B076-4DE9-8CE3-30C27D28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1F977DD-AB6E-43D8-8B7A-91B8242DF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96531B1-73B5-46D2-BB88-41F7A6A4B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07F4F4F-9E74-45A9-B14A-F5042C7D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AE88A76-30FD-42AD-9B30-0FAB4DF7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7326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6E94C0-054B-4E66-BAE8-B379A97C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AE5F331-7DCD-4FD6-8EA3-7FBC87D78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56076B6-B561-4DE4-B438-37CF43A10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542C382-5971-4C19-8827-18B68F4B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7E3210E-BA3D-47AA-A34B-E98F6391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DB63775-61B1-4523-942A-A8E5E19A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54060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EB31A31-8420-4EB5-BAD3-4EEBF384E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9660C61-E2E6-422A-A52C-9239BE535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4B5CF3-65D8-46CA-AE82-60681C9F3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0C5A-BC5A-404B-8DFF-B83674FC0100}" type="datetimeFigureOut">
              <a:rPr lang="es-NI" smtClean="0"/>
              <a:t>26/8/2021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BD0300-E34B-49E4-9911-144827A78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08E7B80-3E4D-4DE2-9995-7BDFEB271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4999-1CBE-43EB-97D1-4FE4449409A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60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5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Imagen 14" descr="Imagen que contiene Diagrama&#10;&#10;Descripción generada automáticamente">
            <a:extLst>
              <a:ext uri="{FF2B5EF4-FFF2-40B4-BE49-F238E27FC236}">
                <a16:creationId xmlns:a16="http://schemas.microsoft.com/office/drawing/2014/main" xmlns="" id="{775FB4E8-61FF-478F-894D-E0C63D41A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5915"/>
            <a:ext cx="12190476" cy="6860395"/>
          </a:xfrm>
          <a:prstGeom prst="rect">
            <a:avLst/>
          </a:prstGeom>
        </p:spPr>
      </p:pic>
      <p:pic>
        <p:nvPicPr>
          <p:cNvPr id="7" name="Imagen 6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xmlns="" id="{C136231C-6AF0-F946-845D-1ED78D7550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3" y="295385"/>
            <a:ext cx="1660025" cy="16600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7E25F7D-583F-6240-A8B2-6778BE7E33EC}"/>
              </a:ext>
            </a:extLst>
          </p:cNvPr>
          <p:cNvSpPr txBox="1"/>
          <p:nvPr/>
        </p:nvSpPr>
        <p:spPr>
          <a:xfrm>
            <a:off x="109057" y="2638938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Percepción de los estudiantes de la Experiencia de Aprendizaje en el I Cuatrimestre del 2021 de la modalidad a distancia, UNAN León. </a:t>
            </a:r>
          </a:p>
          <a:p>
            <a:pPr algn="ctr"/>
            <a:endParaRPr lang="es-ES" sz="3200" b="1" dirty="0">
              <a:solidFill>
                <a:schemeClr val="accent1">
                  <a:lumMod val="50000"/>
                </a:schemeClr>
              </a:solidFill>
              <a:latin typeface="Times" pitchFamily="2" charset="0"/>
            </a:endParaRPr>
          </a:p>
          <a:p>
            <a:r>
              <a:rPr lang="es-ES" sz="3200" b="1" dirty="0" err="1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M.Sc</a:t>
            </a: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. </a:t>
            </a:r>
            <a:r>
              <a:rPr lang="es-ES" sz="3200" b="1" dirty="0" err="1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Dunieckse</a:t>
            </a: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 Mayorga Centeno</a:t>
            </a:r>
            <a:r>
              <a:rPr lang="es-NI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 </a:t>
            </a:r>
          </a:p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PhD. Melvin Lezama </a:t>
            </a: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Benavides</a:t>
            </a:r>
          </a:p>
          <a:p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Lic. </a:t>
            </a:r>
            <a:r>
              <a:rPr lang="es-ES" sz="3200" b="1" dirty="0" err="1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Saud</a:t>
            </a: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  <a:latin typeface="Times" pitchFamily="2" charset="0"/>
              </a:rPr>
              <a:t> Rojas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388F8E19-12F2-4408-9BEB-9E0622BCA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240732"/>
              </p:ext>
            </p:extLst>
          </p:nvPr>
        </p:nvGraphicFramePr>
        <p:xfrm>
          <a:off x="848139" y="596349"/>
          <a:ext cx="4784243" cy="276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2F2C533C-47F2-4E7C-94E6-B12AC75D08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059779"/>
              </p:ext>
            </p:extLst>
          </p:nvPr>
        </p:nvGraphicFramePr>
        <p:xfrm>
          <a:off x="6303918" y="3231468"/>
          <a:ext cx="4795068" cy="287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la 1">
            <a:extLst>
              <a:ext uri="{FF2B5EF4-FFF2-40B4-BE49-F238E27FC236}">
                <a16:creationId xmlns:a16="http://schemas.microsoft.com/office/drawing/2014/main" xmlns="" id="{85707D0B-1B56-4454-AC27-30B0FDA8B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050003"/>
              </p:ext>
            </p:extLst>
          </p:nvPr>
        </p:nvGraphicFramePr>
        <p:xfrm>
          <a:off x="6096000" y="1890668"/>
          <a:ext cx="4647094" cy="942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389">
                  <a:extLst>
                    <a:ext uri="{9D8B030D-6E8A-4147-A177-3AD203B41FA5}">
                      <a16:colId xmlns:a16="http://schemas.microsoft.com/office/drawing/2014/main" xmlns="" val="3185367118"/>
                    </a:ext>
                  </a:extLst>
                </a:gridCol>
                <a:gridCol w="3885705">
                  <a:extLst>
                    <a:ext uri="{9D8B030D-6E8A-4147-A177-3AD203B41FA5}">
                      <a16:colId xmlns:a16="http://schemas.microsoft.com/office/drawing/2014/main" xmlns="" val="69884477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P17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Otros estudiantes me animan a participar.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8864978"/>
                  </a:ext>
                </a:extLst>
              </a:tr>
              <a:tr h="27408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P18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Los otros estudiantes elogian mi contribución.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9629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P19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Otros estudiantes valoran mi contribución.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59586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P20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Los otros estudiantes empatizan con mis esfuerzos por aprender.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7912662"/>
                  </a:ext>
                </a:extLst>
              </a:tr>
            </a:tbl>
          </a:graphicData>
        </a:graphic>
      </p:graphicFrame>
      <p:graphicFrame>
        <p:nvGraphicFramePr>
          <p:cNvPr id="9" name="Tabla 5">
            <a:extLst>
              <a:ext uri="{FF2B5EF4-FFF2-40B4-BE49-F238E27FC236}">
                <a16:creationId xmlns:a16="http://schemas.microsoft.com/office/drawing/2014/main" xmlns="" id="{288A930F-8126-4B36-9F31-B25B011B7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385766"/>
              </p:ext>
            </p:extLst>
          </p:nvPr>
        </p:nvGraphicFramePr>
        <p:xfrm>
          <a:off x="1079650" y="3775642"/>
          <a:ext cx="4144618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9062">
                  <a:extLst>
                    <a:ext uri="{9D8B030D-6E8A-4147-A177-3AD203B41FA5}">
                      <a16:colId xmlns:a16="http://schemas.microsoft.com/office/drawing/2014/main" xmlns="" val="3152607736"/>
                    </a:ext>
                  </a:extLst>
                </a:gridCol>
                <a:gridCol w="3465556">
                  <a:extLst>
                    <a:ext uri="{9D8B030D-6E8A-4147-A177-3AD203B41FA5}">
                      <a16:colId xmlns:a16="http://schemas.microsoft.com/office/drawing/2014/main" xmlns="" val="6841569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P21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Entiendo bien los mensajes de otros estudiantes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82790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P22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Los otros estudiantes entienden bien mis mensajes.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589916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>
                          <a:effectLst/>
                        </a:rPr>
                        <a:t>P23</a:t>
                      </a:r>
                      <a:endParaRPr lang="es-NI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Entiendo bien los mensajes del tutor.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000537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P24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El tutor entiende bien mis mensajes.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957480561"/>
                  </a:ext>
                </a:extLst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2873111" y="3063643"/>
            <a:ext cx="755234" cy="246221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8259922" y="5761575"/>
            <a:ext cx="947452" cy="461665"/>
            <a:chOff x="5552549" y="3888621"/>
            <a:chExt cx="755234" cy="461665"/>
          </a:xfrm>
        </p:grpSpPr>
        <p:sp>
          <p:nvSpPr>
            <p:cNvPr id="13" name="Rectángulo 12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5552549" y="3888621"/>
              <a:ext cx="755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200" dirty="0" smtClean="0"/>
                <a:t>Alguna Vez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83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05EB7B1-7756-3841-A825-D54386BDDB15}"/>
              </a:ext>
            </a:extLst>
          </p:cNvPr>
          <p:cNvGraphicFramePr>
            <a:graphicFrameLocks noGrp="1"/>
          </p:cNvGraphicFramePr>
          <p:nvPr/>
        </p:nvGraphicFramePr>
        <p:xfrm>
          <a:off x="6027736" y="1106150"/>
          <a:ext cx="4103632" cy="88167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72347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31285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5018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P2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P3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D3C8D4D6-73C8-C840-91A7-8C9E8FFEA0B3}"/>
              </a:ext>
            </a:extLst>
          </p:cNvPr>
          <p:cNvGraphicFramePr>
            <a:graphicFrameLocks noGrp="1"/>
          </p:cNvGraphicFramePr>
          <p:nvPr/>
        </p:nvGraphicFramePr>
        <p:xfrm>
          <a:off x="6027736" y="2327412"/>
          <a:ext cx="4103632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2347">
                  <a:extLst>
                    <a:ext uri="{9D8B030D-6E8A-4147-A177-3AD203B41FA5}">
                      <a16:colId xmlns:a16="http://schemas.microsoft.com/office/drawing/2014/main" xmlns="" val="3768654691"/>
                    </a:ext>
                  </a:extLst>
                </a:gridCol>
                <a:gridCol w="3431285">
                  <a:extLst>
                    <a:ext uri="{9D8B030D-6E8A-4147-A177-3AD203B41FA5}">
                      <a16:colId xmlns:a16="http://schemas.microsoft.com/office/drawing/2014/main" xmlns="" val="30321703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P5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>
                          <a:effectLst/>
                        </a:rPr>
                        <a:t>Pienso críticamente sobre cómo aprendo.</a:t>
                      </a:r>
                      <a:endParaRPr lang="es-N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9169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mis propias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3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P7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 ideas de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mpd="sng">
                      <a:noFill/>
                    </a:lnT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609640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P8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las ideas que leo.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5959942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9ED1A4A-1443-1A40-99FB-2116035799B5}"/>
              </a:ext>
            </a:extLst>
          </p:cNvPr>
          <p:cNvSpPr txBox="1"/>
          <p:nvPr/>
        </p:nvSpPr>
        <p:spPr>
          <a:xfrm>
            <a:off x="812529" y="37852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TS Estadística en Salud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xmlns="" id="{9DD9EE00-8EF7-43A0-834B-2F90049752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638818"/>
              </p:ext>
            </p:extLst>
          </p:nvPr>
        </p:nvGraphicFramePr>
        <p:xfrm>
          <a:off x="289789" y="1106150"/>
          <a:ext cx="4710112" cy="252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C0DB20BA-2530-4595-A1D0-1DEEFE8D1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820824"/>
              </p:ext>
            </p:extLst>
          </p:nvPr>
        </p:nvGraphicFramePr>
        <p:xfrm>
          <a:off x="5289689" y="3361070"/>
          <a:ext cx="4841679" cy="3018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2203154" y="3307229"/>
            <a:ext cx="983666" cy="268890"/>
            <a:chOff x="5552549" y="3888621"/>
            <a:chExt cx="755234" cy="246221"/>
          </a:xfrm>
        </p:grpSpPr>
        <p:sp>
          <p:nvSpPr>
            <p:cNvPr id="12" name="Rectángulo 11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7253478" y="6039867"/>
            <a:ext cx="983666" cy="268890"/>
            <a:chOff x="5552549" y="3888621"/>
            <a:chExt cx="755234" cy="246221"/>
          </a:xfrm>
        </p:grpSpPr>
        <p:sp>
          <p:nvSpPr>
            <p:cNvPr id="15" name="Rectángulo 14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16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6452038D-29AC-4DE3-926B-5CD0671FB2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997635"/>
              </p:ext>
            </p:extLst>
          </p:nvPr>
        </p:nvGraphicFramePr>
        <p:xfrm>
          <a:off x="305830" y="726732"/>
          <a:ext cx="4738687" cy="3078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D05A80EA-A03E-4246-AB87-22E40E438E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755536"/>
              </p:ext>
            </p:extLst>
          </p:nvPr>
        </p:nvGraphicFramePr>
        <p:xfrm>
          <a:off x="5613882" y="1458773"/>
          <a:ext cx="5614163" cy="3051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230315" y="3470193"/>
            <a:ext cx="983666" cy="268890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042639" y="4203522"/>
            <a:ext cx="983666" cy="268890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E5974391-F5F9-804D-A955-3A4E8BE7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141367"/>
              </p:ext>
            </p:extLst>
          </p:nvPr>
        </p:nvGraphicFramePr>
        <p:xfrm>
          <a:off x="4362931" y="4636291"/>
          <a:ext cx="5054600" cy="748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155">
                  <a:extLst>
                    <a:ext uri="{9D8B030D-6E8A-4147-A177-3AD203B41FA5}">
                      <a16:colId xmlns:a16="http://schemas.microsoft.com/office/drawing/2014/main" xmlns="" val="1198480311"/>
                    </a:ext>
                  </a:extLst>
                </a:gridCol>
                <a:gridCol w="4226445">
                  <a:extLst>
                    <a:ext uri="{9D8B030D-6E8A-4147-A177-3AD203B41FA5}">
                      <a16:colId xmlns:a16="http://schemas.microsoft.com/office/drawing/2014/main" xmlns="" val="23582003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P13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estimula a reflexionar.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59222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anima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0763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P15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las buenas disertaciones.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93522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 auto reflexión crítica.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1442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98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AF54F7A0-AEB3-49C6-999A-FF8F3A8D59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666382"/>
              </p:ext>
            </p:extLst>
          </p:nvPr>
        </p:nvGraphicFramePr>
        <p:xfrm>
          <a:off x="373857" y="256887"/>
          <a:ext cx="5348286" cy="31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4FA4B41-8689-43AA-AF68-7582885F92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934046"/>
              </p:ext>
            </p:extLst>
          </p:nvPr>
        </p:nvGraphicFramePr>
        <p:xfrm>
          <a:off x="6096000" y="2526363"/>
          <a:ext cx="5348287" cy="31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592454" y="3089026"/>
            <a:ext cx="983666" cy="268890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296136" y="5063601"/>
            <a:ext cx="983666" cy="268890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9288A7C0-CBD3-554B-9B8E-D6D7CC8E6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37181"/>
              </p:ext>
            </p:extLst>
          </p:nvPr>
        </p:nvGraphicFramePr>
        <p:xfrm>
          <a:off x="867975" y="3995575"/>
          <a:ext cx="4572000" cy="970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085">
                  <a:extLst>
                    <a:ext uri="{9D8B030D-6E8A-4147-A177-3AD203B41FA5}">
                      <a16:colId xmlns:a16="http://schemas.microsoft.com/office/drawing/2014/main" xmlns="" val="3185367118"/>
                    </a:ext>
                  </a:extLst>
                </a:gridCol>
                <a:gridCol w="3822915">
                  <a:extLst>
                    <a:ext uri="{9D8B030D-6E8A-4147-A177-3AD203B41FA5}">
                      <a16:colId xmlns:a16="http://schemas.microsoft.com/office/drawing/2014/main" xmlns="" val="698844774"/>
                    </a:ext>
                  </a:extLst>
                </a:gridCol>
              </a:tblGrid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P17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animan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78864978"/>
                  </a:ext>
                </a:extLst>
              </a:tr>
              <a:tr h="314646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P18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elogian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339629289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>
                          <a:effectLst/>
                        </a:rPr>
                        <a:t>P19</a:t>
                      </a:r>
                      <a:endParaRPr lang="es-N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valoran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59586445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P20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empatizan con mis esfuerzos por aprender.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679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41736CC4-0F7E-4529-8B10-6FE1A04EE2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7016461"/>
              </p:ext>
            </p:extLst>
          </p:nvPr>
        </p:nvGraphicFramePr>
        <p:xfrm>
          <a:off x="428647" y="1511689"/>
          <a:ext cx="5341142" cy="332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C8B59014-7319-44A5-8A25-FC62FA1642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270628"/>
              </p:ext>
            </p:extLst>
          </p:nvPr>
        </p:nvGraphicFramePr>
        <p:xfrm>
          <a:off x="6546058" y="2496575"/>
          <a:ext cx="5341142" cy="332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uadroTexto 7">
            <a:extLst>
              <a:ext uri="{FF2B5EF4-FFF2-40B4-BE49-F238E27FC236}">
                <a16:creationId xmlns:a16="http://schemas.microsoft.com/office/drawing/2014/main" xmlns="" id="{53879671-B139-403F-8376-5B32BC50448C}"/>
              </a:ext>
            </a:extLst>
          </p:cNvPr>
          <p:cNvSpPr txBox="1"/>
          <p:nvPr/>
        </p:nvSpPr>
        <p:spPr>
          <a:xfrm>
            <a:off x="1814320" y="509623"/>
            <a:ext cx="89058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Licenciatura en Administración de Empresas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2746362" y="4520393"/>
            <a:ext cx="902185" cy="377532"/>
            <a:chOff x="5552549" y="3888621"/>
            <a:chExt cx="755234" cy="246221"/>
          </a:xfrm>
        </p:grpSpPr>
        <p:sp>
          <p:nvSpPr>
            <p:cNvPr id="8" name="Rectángulo 7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8848398" y="5525328"/>
            <a:ext cx="856917" cy="332264"/>
            <a:chOff x="5552549" y="3888621"/>
            <a:chExt cx="755234" cy="246221"/>
          </a:xfrm>
        </p:grpSpPr>
        <p:sp>
          <p:nvSpPr>
            <p:cNvPr id="11" name="Rectángulo 10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C2BDB4CB-350E-4C49-81A0-E6CF515FB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249488"/>
              </p:ext>
            </p:extLst>
          </p:nvPr>
        </p:nvGraphicFramePr>
        <p:xfrm>
          <a:off x="1038455" y="5031116"/>
          <a:ext cx="4170672" cy="98842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83331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87341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92579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 dirty="0">
                          <a:effectLst/>
                        </a:rPr>
                        <a:t>P2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P3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9BE4F597-E666-8E4A-87AD-9F07C9295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76775"/>
              </p:ext>
            </p:extLst>
          </p:nvPr>
        </p:nvGraphicFramePr>
        <p:xfrm>
          <a:off x="6845268" y="1549976"/>
          <a:ext cx="3710243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xmlns="" val="3768654691"/>
                    </a:ext>
                  </a:extLst>
                </a:gridCol>
                <a:gridCol w="3102349">
                  <a:extLst>
                    <a:ext uri="{9D8B030D-6E8A-4147-A177-3AD203B41FA5}">
                      <a16:colId xmlns:a16="http://schemas.microsoft.com/office/drawing/2014/main" xmlns="" val="30321703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P5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cómo aprendo.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9169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mis propias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3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P7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 ideas de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609640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P8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las ideas que leo.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5959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5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97B8A852-0CEA-4511-8C24-08DBFD1E56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330189"/>
              </p:ext>
            </p:extLst>
          </p:nvPr>
        </p:nvGraphicFramePr>
        <p:xfrm>
          <a:off x="642937" y="557214"/>
          <a:ext cx="5021716" cy="3594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017594A-DC8A-4F29-94C1-FF45B00B72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826409"/>
              </p:ext>
            </p:extLst>
          </p:nvPr>
        </p:nvGraphicFramePr>
        <p:xfrm>
          <a:off x="6006132" y="2354377"/>
          <a:ext cx="5542931" cy="295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791629" y="3841384"/>
            <a:ext cx="829757" cy="286996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403269" y="4998718"/>
            <a:ext cx="829757" cy="286996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xmlns="" id="{C436D995-87D1-A740-97C3-D6E1FB570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53944"/>
              </p:ext>
            </p:extLst>
          </p:nvPr>
        </p:nvGraphicFramePr>
        <p:xfrm>
          <a:off x="6021610" y="536252"/>
          <a:ext cx="3984398" cy="880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811">
                  <a:extLst>
                    <a:ext uri="{9D8B030D-6E8A-4147-A177-3AD203B41FA5}">
                      <a16:colId xmlns:a16="http://schemas.microsoft.com/office/drawing/2014/main" xmlns="" val="2677405020"/>
                    </a:ext>
                  </a:extLst>
                </a:gridCol>
                <a:gridCol w="3331587">
                  <a:extLst>
                    <a:ext uri="{9D8B030D-6E8A-4147-A177-3AD203B41FA5}">
                      <a16:colId xmlns:a16="http://schemas.microsoft.com/office/drawing/2014/main" xmlns="" val="13859949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P9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Explico mis </a:t>
                      </a:r>
                      <a:r>
                        <a:rPr lang="es-NI" sz="1000" u="none" strike="noStrike" dirty="0" smtClean="0">
                          <a:effectLst/>
                        </a:rPr>
                        <a:t>ideas </a:t>
                      </a:r>
                      <a:r>
                        <a:rPr lang="es-NI" sz="1000" u="none" strike="noStrike" dirty="0">
                          <a:effectLst/>
                        </a:rPr>
                        <a:t>a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2493924"/>
                  </a:ext>
                </a:extLst>
              </a:tr>
              <a:tr h="303256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P10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Pido a otros estudiantes que me expliquen sus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134291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P11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piden que explique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204706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P12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responden a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478289226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xmlns="" id="{E5974391-F5F9-804D-A955-3A4E8BE7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92814"/>
              </p:ext>
            </p:extLst>
          </p:nvPr>
        </p:nvGraphicFramePr>
        <p:xfrm>
          <a:off x="652169" y="4417943"/>
          <a:ext cx="50546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155">
                  <a:extLst>
                    <a:ext uri="{9D8B030D-6E8A-4147-A177-3AD203B41FA5}">
                      <a16:colId xmlns:a16="http://schemas.microsoft.com/office/drawing/2014/main" xmlns="" val="1198480311"/>
                    </a:ext>
                  </a:extLst>
                </a:gridCol>
                <a:gridCol w="4226445">
                  <a:extLst>
                    <a:ext uri="{9D8B030D-6E8A-4147-A177-3AD203B41FA5}">
                      <a16:colId xmlns:a16="http://schemas.microsoft.com/office/drawing/2014/main" xmlns="" val="23582003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P13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estimula a reflexionar.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59222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anima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0763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P15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las buenas disertaciones.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93522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 auto reflexión crítica.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1442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39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AE045D02-10B2-440B-A25C-9DA533C2BF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870958"/>
              </p:ext>
            </p:extLst>
          </p:nvPr>
        </p:nvGraphicFramePr>
        <p:xfrm>
          <a:off x="602797" y="489178"/>
          <a:ext cx="5433161" cy="3318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B8CD60B5-44CF-42F4-9391-D43E6D1344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565302"/>
              </p:ext>
            </p:extLst>
          </p:nvPr>
        </p:nvGraphicFramePr>
        <p:xfrm>
          <a:off x="6594869" y="2148229"/>
          <a:ext cx="5113564" cy="3318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936484" y="3515459"/>
            <a:ext cx="829757" cy="286996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766916" y="5172244"/>
            <a:ext cx="829757" cy="286996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9288A7C0-CBD3-554B-9B8E-D6D7CC8E6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10619"/>
              </p:ext>
            </p:extLst>
          </p:nvPr>
        </p:nvGraphicFramePr>
        <p:xfrm>
          <a:off x="867975" y="4569734"/>
          <a:ext cx="4572000" cy="970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085">
                  <a:extLst>
                    <a:ext uri="{9D8B030D-6E8A-4147-A177-3AD203B41FA5}">
                      <a16:colId xmlns:a16="http://schemas.microsoft.com/office/drawing/2014/main" xmlns="" val="3185367118"/>
                    </a:ext>
                  </a:extLst>
                </a:gridCol>
                <a:gridCol w="3822915">
                  <a:extLst>
                    <a:ext uri="{9D8B030D-6E8A-4147-A177-3AD203B41FA5}">
                      <a16:colId xmlns:a16="http://schemas.microsoft.com/office/drawing/2014/main" xmlns="" val="698844774"/>
                    </a:ext>
                  </a:extLst>
                </a:gridCol>
              </a:tblGrid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P17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animan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78864978"/>
                  </a:ext>
                </a:extLst>
              </a:tr>
              <a:tr h="314646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P18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elogian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339629289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>
                          <a:effectLst/>
                        </a:rPr>
                        <a:t>P19</a:t>
                      </a:r>
                      <a:endParaRPr lang="es-N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valoran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59586445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P20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empatizan con mis esfuerzos por aprender.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679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5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3" name="CuadroTexto 7">
            <a:extLst>
              <a:ext uri="{FF2B5EF4-FFF2-40B4-BE49-F238E27FC236}">
                <a16:creationId xmlns:a16="http://schemas.microsoft.com/office/drawing/2014/main" xmlns="" id="{32FD303B-EB66-4809-BB69-1B28B77AC60D}"/>
              </a:ext>
            </a:extLst>
          </p:cNvPr>
          <p:cNvSpPr txBox="1"/>
          <p:nvPr/>
        </p:nvSpPr>
        <p:spPr>
          <a:xfrm>
            <a:off x="812528" y="515093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Técnico Superior en Finanzas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42D54F57-6C95-4DD1-9569-FE5816CE1D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552039"/>
              </p:ext>
            </p:extLst>
          </p:nvPr>
        </p:nvGraphicFramePr>
        <p:xfrm>
          <a:off x="477927" y="1522628"/>
          <a:ext cx="5283471" cy="3279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000AA0D5-8581-41A5-BC0B-4AC598E5F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227779"/>
              </p:ext>
            </p:extLst>
          </p:nvPr>
        </p:nvGraphicFramePr>
        <p:xfrm>
          <a:off x="7695879" y="2627889"/>
          <a:ext cx="3887073" cy="3109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2664880" y="4466072"/>
            <a:ext cx="965560" cy="377531"/>
            <a:chOff x="5552549" y="3888621"/>
            <a:chExt cx="755234" cy="246221"/>
          </a:xfrm>
        </p:grpSpPr>
        <p:sp>
          <p:nvSpPr>
            <p:cNvPr id="8" name="Rectángulo 7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0200327" y="5161294"/>
            <a:ext cx="1019880" cy="341317"/>
            <a:chOff x="5552549" y="3888621"/>
            <a:chExt cx="755234" cy="246221"/>
          </a:xfrm>
        </p:grpSpPr>
        <p:sp>
          <p:nvSpPr>
            <p:cNvPr id="11" name="Rectángulo 10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C2BDB4CB-350E-4C49-81A0-E6CF515FB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39965"/>
              </p:ext>
            </p:extLst>
          </p:nvPr>
        </p:nvGraphicFramePr>
        <p:xfrm>
          <a:off x="1219208" y="5008399"/>
          <a:ext cx="4170672" cy="98842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83331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87341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92579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 dirty="0">
                          <a:effectLst/>
                        </a:rPr>
                        <a:t>P2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P3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9BE4F597-E666-8E4A-87AD-9F07C9295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39962"/>
              </p:ext>
            </p:extLst>
          </p:nvPr>
        </p:nvGraphicFramePr>
        <p:xfrm>
          <a:off x="6643140" y="1635036"/>
          <a:ext cx="3710243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xmlns="" val="3768654691"/>
                    </a:ext>
                  </a:extLst>
                </a:gridCol>
                <a:gridCol w="3102349">
                  <a:extLst>
                    <a:ext uri="{9D8B030D-6E8A-4147-A177-3AD203B41FA5}">
                      <a16:colId xmlns:a16="http://schemas.microsoft.com/office/drawing/2014/main" xmlns="" val="30321703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P5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cómo aprendo.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9169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mis propias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3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P7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 ideas de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609640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P8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las ideas que leo.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5959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2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42D54F57-6C95-4DD1-9569-FE5816CE1D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312386"/>
              </p:ext>
            </p:extLst>
          </p:nvPr>
        </p:nvGraphicFramePr>
        <p:xfrm>
          <a:off x="1328738" y="528638"/>
          <a:ext cx="4705349" cy="362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000AA0D5-8581-41A5-BC0B-4AC598E5F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51409"/>
              </p:ext>
            </p:extLst>
          </p:nvPr>
        </p:nvGraphicFramePr>
        <p:xfrm>
          <a:off x="6968654" y="2584096"/>
          <a:ext cx="4364123" cy="343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244302" y="3814224"/>
            <a:ext cx="920292" cy="350370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9726583" y="5443847"/>
            <a:ext cx="1001773" cy="404691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C436D995-87D1-A740-97C3-D6E1FB570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437345"/>
              </p:ext>
            </p:extLst>
          </p:nvPr>
        </p:nvGraphicFramePr>
        <p:xfrm>
          <a:off x="1390214" y="4563376"/>
          <a:ext cx="3984398" cy="880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811">
                  <a:extLst>
                    <a:ext uri="{9D8B030D-6E8A-4147-A177-3AD203B41FA5}">
                      <a16:colId xmlns:a16="http://schemas.microsoft.com/office/drawing/2014/main" xmlns="" val="2677405020"/>
                    </a:ext>
                  </a:extLst>
                </a:gridCol>
                <a:gridCol w="3331587">
                  <a:extLst>
                    <a:ext uri="{9D8B030D-6E8A-4147-A177-3AD203B41FA5}">
                      <a16:colId xmlns:a16="http://schemas.microsoft.com/office/drawing/2014/main" xmlns="" val="13859949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P9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Explico mis </a:t>
                      </a:r>
                      <a:r>
                        <a:rPr lang="es-NI" sz="1000" u="none" strike="noStrike" dirty="0" smtClean="0">
                          <a:effectLst/>
                        </a:rPr>
                        <a:t>ideas </a:t>
                      </a:r>
                      <a:r>
                        <a:rPr lang="es-NI" sz="1000" u="none" strike="noStrike" dirty="0">
                          <a:effectLst/>
                        </a:rPr>
                        <a:t>a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2493924"/>
                  </a:ext>
                </a:extLst>
              </a:tr>
              <a:tr h="303256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P10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Pido a otros estudiantes que me expliquen sus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134291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P11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piden que explique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204706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P12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responden a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478289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3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971B489D-C259-46EC-B336-D22B2A08AA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741183"/>
              </p:ext>
            </p:extLst>
          </p:nvPr>
        </p:nvGraphicFramePr>
        <p:xfrm>
          <a:off x="900113" y="330538"/>
          <a:ext cx="4619625" cy="322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D7011EAA-0CE5-42C4-9021-3AE8E5F563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018739"/>
              </p:ext>
            </p:extLst>
          </p:nvPr>
        </p:nvGraphicFramePr>
        <p:xfrm>
          <a:off x="6133672" y="1828800"/>
          <a:ext cx="4929569" cy="3447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760350" y="2990359"/>
            <a:ext cx="1001773" cy="377530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151280" y="4936853"/>
            <a:ext cx="938399" cy="368478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82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948453" y="4941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Aportes Principales de la Ponencia</a:t>
            </a:r>
            <a:endParaRPr lang="es-NI" sz="2600" b="1" dirty="0">
              <a:latin typeface="Times" pitchFamily="2" charset="0"/>
            </a:endParaRPr>
          </a:p>
        </p:txBody>
      </p:sp>
      <p:pic>
        <p:nvPicPr>
          <p:cNvPr id="8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2267344" cy="6860680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1100853" y="6465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Contextualización de la Propuesta</a:t>
            </a:r>
            <a:endParaRPr lang="es-NI" sz="2600" b="1" dirty="0">
              <a:latin typeface="Times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096491" y="1860679"/>
            <a:ext cx="1080654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Participación de la Bicentenaria Casa de Estudios en el Programa UALN.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Modalidad a Distancia en Línea.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Estudiantes de nuevo ingreso del I Cuatrimestre.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Programas que participaron en la investigación: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8 carreras de grado.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419" sz="2000" dirty="0" smtClean="0"/>
              <a:t>6  Técnicos superiores.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419" sz="2000" dirty="0"/>
          </a:p>
          <a:p>
            <a:pPr marL="290513" lvl="1" indent="-285750" algn="just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s-419" sz="2000" dirty="0" smtClean="0"/>
              <a:t>Participación de 1200 estudiantes en los diferentes programas.</a:t>
            </a:r>
          </a:p>
          <a:p>
            <a:pPr marL="290513" lvl="1" indent="-285750" algn="just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s-419" sz="2000" dirty="0" smtClean="0"/>
              <a:t>Modelo Pedagógico UALN – UNAN León</a:t>
            </a:r>
          </a:p>
          <a:p>
            <a:pPr marL="290513" lvl="1" indent="-285750" algn="just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s-419" sz="2000" dirty="0" smtClean="0"/>
              <a:t>Metodología</a:t>
            </a:r>
          </a:p>
          <a:p>
            <a:pPr marL="4763" lvl="1">
              <a:tabLst>
                <a:tab pos="3200400" algn="l"/>
              </a:tabLst>
            </a:pP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30920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6" name="CuadroTexto 7">
            <a:extLst>
              <a:ext uri="{FF2B5EF4-FFF2-40B4-BE49-F238E27FC236}">
                <a16:creationId xmlns:a16="http://schemas.microsoft.com/office/drawing/2014/main" xmlns="" id="{5195B570-582F-433C-9482-04E8978236D7}"/>
              </a:ext>
            </a:extLst>
          </p:cNvPr>
          <p:cNvSpPr txBox="1"/>
          <p:nvPr/>
        </p:nvSpPr>
        <p:spPr>
          <a:xfrm>
            <a:off x="837243" y="525586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Técnico Superior en Auxiliar en Farmacia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49DE7ED7-E6B6-4E07-AEFA-80DC68D6A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804654"/>
              </p:ext>
            </p:extLst>
          </p:nvPr>
        </p:nvGraphicFramePr>
        <p:xfrm>
          <a:off x="1179298" y="1490519"/>
          <a:ext cx="3976687" cy="253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1951351D-C571-490A-B7DB-9DCCF67C60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244009"/>
              </p:ext>
            </p:extLst>
          </p:nvPr>
        </p:nvGraphicFramePr>
        <p:xfrm>
          <a:off x="5953925" y="1543615"/>
          <a:ext cx="4260736" cy="377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upo 8"/>
          <p:cNvGrpSpPr/>
          <p:nvPr/>
        </p:nvGrpSpPr>
        <p:grpSpPr>
          <a:xfrm>
            <a:off x="3742244" y="3448445"/>
            <a:ext cx="983665" cy="354009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8649221" y="4710516"/>
            <a:ext cx="956506" cy="377531"/>
            <a:chOff x="5552549" y="3888621"/>
            <a:chExt cx="755234" cy="246221"/>
          </a:xfrm>
        </p:grpSpPr>
        <p:sp>
          <p:nvSpPr>
            <p:cNvPr id="13" name="Rectángulo 12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xmlns="" id="{C2BDB4CB-350E-4C49-81A0-E6CF515FB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663969"/>
              </p:ext>
            </p:extLst>
          </p:nvPr>
        </p:nvGraphicFramePr>
        <p:xfrm>
          <a:off x="900232" y="4523952"/>
          <a:ext cx="4170672" cy="98842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83331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87341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92579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 dirty="0">
                          <a:effectLst/>
                        </a:rPr>
                        <a:t>P2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P3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0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16124235-CA73-43E2-91B5-48306FB50E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960679"/>
              </p:ext>
            </p:extLst>
          </p:nvPr>
        </p:nvGraphicFramePr>
        <p:xfrm>
          <a:off x="1000125" y="485775"/>
          <a:ext cx="5014913" cy="350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E535EFC9-3C14-4891-8E37-07A47C96C6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746794"/>
              </p:ext>
            </p:extLst>
          </p:nvPr>
        </p:nvGraphicFramePr>
        <p:xfrm>
          <a:off x="7158224" y="1673474"/>
          <a:ext cx="4395601" cy="287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063233" y="3651260"/>
            <a:ext cx="938399" cy="341317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9916707" y="3966310"/>
            <a:ext cx="1001772" cy="343140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21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C4B45BA9-657B-4823-8073-667B6B559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084722"/>
              </p:ext>
            </p:extLst>
          </p:nvPr>
        </p:nvGraphicFramePr>
        <p:xfrm>
          <a:off x="690563" y="614362"/>
          <a:ext cx="4824413" cy="320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1E78F8E4-1069-43AC-B73F-53609FEB93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183496"/>
              </p:ext>
            </p:extLst>
          </p:nvPr>
        </p:nvGraphicFramePr>
        <p:xfrm>
          <a:off x="6677025" y="1775349"/>
          <a:ext cx="5223981" cy="3307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655827" y="3506405"/>
            <a:ext cx="902185" cy="368477"/>
            <a:chOff x="5552549" y="3888621"/>
            <a:chExt cx="755234" cy="246221"/>
          </a:xfrm>
        </p:grpSpPr>
        <p:sp>
          <p:nvSpPr>
            <p:cNvPr id="7" name="Rectángulo 6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8812183" y="4746730"/>
            <a:ext cx="974613" cy="341317"/>
            <a:chOff x="5552549" y="3888621"/>
            <a:chExt cx="755234" cy="246221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9288A7C0-CBD3-554B-9B8E-D6D7CC8E6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40299"/>
              </p:ext>
            </p:extLst>
          </p:nvPr>
        </p:nvGraphicFramePr>
        <p:xfrm>
          <a:off x="836077" y="4549255"/>
          <a:ext cx="4572000" cy="970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085">
                  <a:extLst>
                    <a:ext uri="{9D8B030D-6E8A-4147-A177-3AD203B41FA5}">
                      <a16:colId xmlns:a16="http://schemas.microsoft.com/office/drawing/2014/main" xmlns="" val="3185367118"/>
                    </a:ext>
                  </a:extLst>
                </a:gridCol>
                <a:gridCol w="3822915">
                  <a:extLst>
                    <a:ext uri="{9D8B030D-6E8A-4147-A177-3AD203B41FA5}">
                      <a16:colId xmlns:a16="http://schemas.microsoft.com/office/drawing/2014/main" xmlns="" val="698844774"/>
                    </a:ext>
                  </a:extLst>
                </a:gridCol>
              </a:tblGrid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P17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animan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78864978"/>
                  </a:ext>
                </a:extLst>
              </a:tr>
              <a:tr h="314646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P18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elogian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339629289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>
                          <a:effectLst/>
                        </a:rPr>
                        <a:t>P19</a:t>
                      </a:r>
                      <a:endParaRPr lang="es-N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valoran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59586445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P20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empatizan con mis esfuerzos por aprender.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679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948453" y="4941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Aportes Principales de la Ponencia</a:t>
            </a:r>
            <a:endParaRPr lang="es-NI" sz="2600" b="1" dirty="0">
              <a:latin typeface="Times" pitchFamily="2" charset="0"/>
            </a:endParaRPr>
          </a:p>
        </p:txBody>
      </p:sp>
      <p:pic>
        <p:nvPicPr>
          <p:cNvPr id="8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2267344" cy="6860680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1100853" y="6465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Principales Aportes del ejercicio</a:t>
            </a:r>
            <a:endParaRPr lang="es-NI" sz="2600" b="1" dirty="0">
              <a:latin typeface="Times" pitchFamily="2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52759885"/>
              </p:ext>
            </p:extLst>
          </p:nvPr>
        </p:nvGraphicFramePr>
        <p:xfrm>
          <a:off x="2478808" y="1298864"/>
          <a:ext cx="8909628" cy="438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46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948453" y="4941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Aportes Principales de la Ponencia</a:t>
            </a:r>
            <a:endParaRPr lang="es-NI" sz="2600" b="1" dirty="0">
              <a:latin typeface="Times" pitchFamily="2" charset="0"/>
            </a:endParaRPr>
          </a:p>
        </p:txBody>
      </p:sp>
      <p:pic>
        <p:nvPicPr>
          <p:cNvPr id="8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44" y="0"/>
            <a:ext cx="12267344" cy="6860680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1100853" y="6465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Principales Retos en la Educación a Distancia en Línea</a:t>
            </a:r>
            <a:endParaRPr lang="es-NI" sz="2600" b="1" dirty="0">
              <a:latin typeface="Times" pitchFamily="2" charset="0"/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499918556"/>
              </p:ext>
            </p:extLst>
          </p:nvPr>
        </p:nvGraphicFramePr>
        <p:xfrm>
          <a:off x="1709882" y="1475485"/>
          <a:ext cx="7932882" cy="483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77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xmlns="" id="{5A4F40F6-7E5B-454D-A4A2-79DE0292F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7513"/>
          </a:xfrm>
        </p:spPr>
      </p:pic>
    </p:spTree>
    <p:extLst>
      <p:ext uri="{BB962C8B-B14F-4D97-AF65-F5344CB8AC3E}">
        <p14:creationId xmlns:p14="http://schemas.microsoft.com/office/powerpoint/2010/main" val="33150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948453" y="4941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Aportes Principales de la Ponencia</a:t>
            </a:r>
            <a:endParaRPr lang="es-NI" sz="2600" b="1" dirty="0">
              <a:latin typeface="Times" pitchFamily="2" charset="0"/>
            </a:endParaRPr>
          </a:p>
        </p:txBody>
      </p:sp>
      <p:pic>
        <p:nvPicPr>
          <p:cNvPr id="8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950" y="0"/>
            <a:ext cx="12267344" cy="6860680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1100853" y="6465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Objetivo</a:t>
            </a:r>
            <a:endParaRPr lang="es-NI" sz="2600" b="1" dirty="0">
              <a:latin typeface="Times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880755" y="2109355"/>
            <a:ext cx="86971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419" sz="2800" dirty="0" smtClean="0"/>
              <a:t>Describir la percepción de los estudiantes de la experiencia de aprendizaje en el primer cuatrimestre, modalidad a distancia, 2021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45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sp>
        <p:nvSpPr>
          <p:cNvPr id="5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948453" y="494189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600" b="1" dirty="0" smtClean="0">
                <a:latin typeface="Times" pitchFamily="2" charset="0"/>
              </a:rPr>
              <a:t>Aportes Principales de la Ponencia</a:t>
            </a:r>
            <a:endParaRPr lang="es-NI" sz="2600" b="1" dirty="0">
              <a:latin typeface="Times" pitchFamily="2" charset="0"/>
            </a:endParaRPr>
          </a:p>
        </p:txBody>
      </p:sp>
      <p:pic>
        <p:nvPicPr>
          <p:cNvPr id="8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2267344" cy="6860680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xmlns="" id="{7FA7F569-A5BB-4D77-A392-3C9076F409C1}"/>
              </a:ext>
            </a:extLst>
          </p:cNvPr>
          <p:cNvSpPr txBox="1"/>
          <p:nvPr/>
        </p:nvSpPr>
        <p:spPr>
          <a:xfrm>
            <a:off x="1184802" y="2937897"/>
            <a:ext cx="989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600" b="1" dirty="0" smtClean="0">
                <a:latin typeface="Times" pitchFamily="2" charset="0"/>
              </a:rPr>
              <a:t>Resultados</a:t>
            </a:r>
            <a:endParaRPr lang="es-NI" sz="3600" b="1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5A7573E7-9E96-3544-A624-E51152AAF5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224495"/>
              </p:ext>
            </p:extLst>
          </p:nvPr>
        </p:nvGraphicFramePr>
        <p:xfrm>
          <a:off x="391972" y="1670814"/>
          <a:ext cx="5187193" cy="267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68F9CF5A-04C5-4048-812D-45C0363681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103277"/>
              </p:ext>
            </p:extLst>
          </p:nvPr>
        </p:nvGraphicFramePr>
        <p:xfrm>
          <a:off x="6612835" y="1670814"/>
          <a:ext cx="5187193" cy="267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C2BDB4CB-350E-4C49-81A0-E6CF515FB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42582"/>
              </p:ext>
            </p:extLst>
          </p:nvPr>
        </p:nvGraphicFramePr>
        <p:xfrm>
          <a:off x="900232" y="4523952"/>
          <a:ext cx="4170672" cy="98842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83331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87341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92579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 dirty="0">
                          <a:effectLst/>
                        </a:rPr>
                        <a:t>P2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P3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98615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BE4F597-E666-8E4A-87AD-9F07C9295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490749"/>
              </p:ext>
            </p:extLst>
          </p:nvPr>
        </p:nvGraphicFramePr>
        <p:xfrm>
          <a:off x="7249305" y="4750376"/>
          <a:ext cx="3710243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xmlns="" val="3768654691"/>
                    </a:ext>
                  </a:extLst>
                </a:gridCol>
                <a:gridCol w="3102349">
                  <a:extLst>
                    <a:ext uri="{9D8B030D-6E8A-4147-A177-3AD203B41FA5}">
                      <a16:colId xmlns:a16="http://schemas.microsoft.com/office/drawing/2014/main" xmlns="" val="30321703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P5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cómo aprendo.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9169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mis propias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3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P7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 ideas de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609640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P8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las ideas que leo.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5959942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8CD0AC9-D337-8F45-A75A-58F37E2C8639}"/>
              </a:ext>
            </a:extLst>
          </p:cNvPr>
          <p:cNvSpPr txBox="1"/>
          <p:nvPr/>
        </p:nvSpPr>
        <p:spPr>
          <a:xfrm>
            <a:off x="2260338" y="822404"/>
            <a:ext cx="76713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Ciencias de la Educación con Mención en Inglés</a:t>
            </a:r>
          </a:p>
        </p:txBody>
      </p:sp>
    </p:spTree>
    <p:extLst>
      <p:ext uri="{BB962C8B-B14F-4D97-AF65-F5344CB8AC3E}">
        <p14:creationId xmlns:p14="http://schemas.microsoft.com/office/powerpoint/2010/main" val="10277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1F46349D-A6B7-6E46-AEE7-D09782A908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80442"/>
              </p:ext>
            </p:extLst>
          </p:nvPr>
        </p:nvGraphicFramePr>
        <p:xfrm>
          <a:off x="703929" y="206410"/>
          <a:ext cx="45719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8AFAF90A-0B38-6642-B8D9-2BF425722D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593576"/>
              </p:ext>
            </p:extLst>
          </p:nvPr>
        </p:nvGraphicFramePr>
        <p:xfrm>
          <a:off x="703928" y="32136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C436D995-87D1-A740-97C3-D6E1FB570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395293"/>
              </p:ext>
            </p:extLst>
          </p:nvPr>
        </p:nvGraphicFramePr>
        <p:xfrm>
          <a:off x="5808959" y="1429387"/>
          <a:ext cx="3984398" cy="880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811">
                  <a:extLst>
                    <a:ext uri="{9D8B030D-6E8A-4147-A177-3AD203B41FA5}">
                      <a16:colId xmlns:a16="http://schemas.microsoft.com/office/drawing/2014/main" xmlns="" val="2677405020"/>
                    </a:ext>
                  </a:extLst>
                </a:gridCol>
                <a:gridCol w="3331587">
                  <a:extLst>
                    <a:ext uri="{9D8B030D-6E8A-4147-A177-3AD203B41FA5}">
                      <a16:colId xmlns:a16="http://schemas.microsoft.com/office/drawing/2014/main" xmlns="" val="13859949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P9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Explico mis </a:t>
                      </a:r>
                      <a:r>
                        <a:rPr lang="es-NI" sz="1000" u="none" strike="noStrike" dirty="0" smtClean="0">
                          <a:effectLst/>
                        </a:rPr>
                        <a:t>ideas </a:t>
                      </a:r>
                      <a:r>
                        <a:rPr lang="es-NI" sz="1000" u="none" strike="noStrike" dirty="0">
                          <a:effectLst/>
                        </a:rPr>
                        <a:t>a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2493924"/>
                  </a:ext>
                </a:extLst>
              </a:tr>
              <a:tr h="303256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P10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Pido a otros estudiantes que me expliquen sus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134291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P11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piden que explique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204706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200" b="1" u="none" strike="noStrike" dirty="0">
                          <a:effectLst/>
                        </a:rPr>
                        <a:t>P12</a:t>
                      </a:r>
                      <a:endParaRPr lang="es-N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responden a mis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478289226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E5974391-F5F9-804D-A955-3A4E8BE73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42867"/>
              </p:ext>
            </p:extLst>
          </p:nvPr>
        </p:nvGraphicFramePr>
        <p:xfrm>
          <a:off x="5808959" y="4204269"/>
          <a:ext cx="50546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155">
                  <a:extLst>
                    <a:ext uri="{9D8B030D-6E8A-4147-A177-3AD203B41FA5}">
                      <a16:colId xmlns:a16="http://schemas.microsoft.com/office/drawing/2014/main" xmlns="" val="1198480311"/>
                    </a:ext>
                  </a:extLst>
                </a:gridCol>
                <a:gridCol w="4226445">
                  <a:extLst>
                    <a:ext uri="{9D8B030D-6E8A-4147-A177-3AD203B41FA5}">
                      <a16:colId xmlns:a16="http://schemas.microsoft.com/office/drawing/2014/main" xmlns="" val="23582003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P13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estimula a reflexionar.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59222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me anima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0763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P15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las buenas disertaciones.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93522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ejemplifica la auto reflexión crítica.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1442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4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B2EBF2C4-0961-B748-9AF5-D725439AB6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373023"/>
              </p:ext>
            </p:extLst>
          </p:nvPr>
        </p:nvGraphicFramePr>
        <p:xfrm>
          <a:off x="533400" y="1333704"/>
          <a:ext cx="4468868" cy="274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895BF8DD-61E8-254B-932D-741CD37D4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059533"/>
              </p:ext>
            </p:extLst>
          </p:nvPr>
        </p:nvGraphicFramePr>
        <p:xfrm>
          <a:off x="5690705" y="22911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9288A7C0-CBD3-554B-9B8E-D6D7CC8E6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54486"/>
              </p:ext>
            </p:extLst>
          </p:nvPr>
        </p:nvGraphicFramePr>
        <p:xfrm>
          <a:off x="5535668" y="848338"/>
          <a:ext cx="4572000" cy="970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085">
                  <a:extLst>
                    <a:ext uri="{9D8B030D-6E8A-4147-A177-3AD203B41FA5}">
                      <a16:colId xmlns:a16="http://schemas.microsoft.com/office/drawing/2014/main" xmlns="" val="3185367118"/>
                    </a:ext>
                  </a:extLst>
                </a:gridCol>
                <a:gridCol w="3822915">
                  <a:extLst>
                    <a:ext uri="{9D8B030D-6E8A-4147-A177-3AD203B41FA5}">
                      <a16:colId xmlns:a16="http://schemas.microsoft.com/office/drawing/2014/main" xmlns="" val="698844774"/>
                    </a:ext>
                  </a:extLst>
                </a:gridCol>
              </a:tblGrid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P17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me animan a participar.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78864978"/>
                  </a:ext>
                </a:extLst>
              </a:tr>
              <a:tr h="314646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P18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elogian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339629289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>
                          <a:effectLst/>
                        </a:rPr>
                        <a:t>P19</a:t>
                      </a:r>
                      <a:endParaRPr lang="es-N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otros estudiantes valoran mi contribución.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59586445"/>
                  </a:ext>
                </a:extLst>
              </a:tr>
              <a:tr h="218695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b="1" u="none" strike="noStrike" dirty="0">
                          <a:effectLst/>
                        </a:rPr>
                        <a:t>P20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empatizan con mis esfuerzos por aprender.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56791266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9295CA0-F256-1249-B916-1E1148A3C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67340"/>
              </p:ext>
            </p:extLst>
          </p:nvPr>
        </p:nvGraphicFramePr>
        <p:xfrm>
          <a:off x="877619" y="4324280"/>
          <a:ext cx="4468868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188">
                  <a:extLst>
                    <a:ext uri="{9D8B030D-6E8A-4147-A177-3AD203B41FA5}">
                      <a16:colId xmlns:a16="http://schemas.microsoft.com/office/drawing/2014/main" xmlns="" val="3152607736"/>
                    </a:ext>
                  </a:extLst>
                </a:gridCol>
                <a:gridCol w="3736680">
                  <a:extLst>
                    <a:ext uri="{9D8B030D-6E8A-4147-A177-3AD203B41FA5}">
                      <a16:colId xmlns:a16="http://schemas.microsoft.com/office/drawing/2014/main" xmlns="" val="6841569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b="1" u="none" strike="noStrike" dirty="0">
                          <a:effectLst/>
                        </a:rPr>
                        <a:t>P21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entiendo bien los mensajes de otros estudiantes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82790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b="1" u="none" strike="noStrike">
                          <a:effectLst/>
                        </a:rPr>
                        <a:t>P22</a:t>
                      </a:r>
                      <a:endParaRPr lang="es-N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los otros estudiantes entienden bien mis mensajes.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589916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b="1" u="none" strike="noStrike" dirty="0">
                          <a:effectLst/>
                        </a:rPr>
                        <a:t>P23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entiendo bien los mensajes del tutor.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000537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100" b="1" u="none" strike="noStrike" dirty="0">
                          <a:effectLst/>
                        </a:rPr>
                        <a:t>P24</a:t>
                      </a:r>
                      <a:endParaRPr lang="es-N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el tutor entiende bien mis mensajes.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957480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05EB7B1-7756-3841-A825-D54386BDDB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50796"/>
              </p:ext>
            </p:extLst>
          </p:nvPr>
        </p:nvGraphicFramePr>
        <p:xfrm>
          <a:off x="5340626" y="1951320"/>
          <a:ext cx="4103632" cy="88167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72347">
                  <a:extLst>
                    <a:ext uri="{9D8B030D-6E8A-4147-A177-3AD203B41FA5}">
                      <a16:colId xmlns:a16="http://schemas.microsoft.com/office/drawing/2014/main" xmlns="" val="3560821416"/>
                    </a:ext>
                  </a:extLst>
                </a:gridCol>
                <a:gridCol w="3431285">
                  <a:extLst>
                    <a:ext uri="{9D8B030D-6E8A-4147-A177-3AD203B41FA5}">
                      <a16:colId xmlns:a16="http://schemas.microsoft.com/office/drawing/2014/main" xmlns="" val="1723131088"/>
                    </a:ext>
                  </a:extLst>
                </a:gridCol>
              </a:tblGrid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P1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Mi aprendizaje se centra en asuntos que me interesan.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570196718"/>
                  </a:ext>
                </a:extLst>
              </a:tr>
              <a:tr h="35018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P2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 que aprendo es importante para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7552726"/>
                  </a:ext>
                </a:extLst>
              </a:tr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P3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Aprendo cómo mejorar mi práctica profesional.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833789639"/>
                  </a:ext>
                </a:extLst>
              </a:tr>
              <a:tr h="154759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P4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Lo que aprendo tiene relación con mi práctica profesional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10781442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D3C8D4D6-73C8-C840-91A7-8C9E8FFEA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35448"/>
              </p:ext>
            </p:extLst>
          </p:nvPr>
        </p:nvGraphicFramePr>
        <p:xfrm>
          <a:off x="5356788" y="4231744"/>
          <a:ext cx="4103632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2347">
                  <a:extLst>
                    <a:ext uri="{9D8B030D-6E8A-4147-A177-3AD203B41FA5}">
                      <a16:colId xmlns:a16="http://schemas.microsoft.com/office/drawing/2014/main" xmlns="" val="3768654691"/>
                    </a:ext>
                  </a:extLst>
                </a:gridCol>
                <a:gridCol w="3431285">
                  <a:extLst>
                    <a:ext uri="{9D8B030D-6E8A-4147-A177-3AD203B41FA5}">
                      <a16:colId xmlns:a16="http://schemas.microsoft.com/office/drawing/2014/main" xmlns="" val="30321703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P5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cómo aprendo.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9169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P6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mpd="sng">
                      <a:noFill/>
                    </a:ln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mis propias ideas.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3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P7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 ideas de otros estudiantes.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mpd="sng">
                      <a:noFill/>
                    </a:lnT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609640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>
                          <a:effectLst/>
                        </a:rPr>
                        <a:t>P8</a:t>
                      </a:r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000" u="none" strike="noStrike" dirty="0">
                          <a:effectLst/>
                        </a:rPr>
                        <a:t>Pienso críticamente sobre las ideas que leo.</a:t>
                      </a:r>
                      <a:endParaRPr lang="es-N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5959942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9ED1A4A-1443-1A40-99FB-2116035799B5}"/>
              </a:ext>
            </a:extLst>
          </p:cNvPr>
          <p:cNvSpPr txBox="1"/>
          <p:nvPr/>
        </p:nvSpPr>
        <p:spPr>
          <a:xfrm>
            <a:off x="732877" y="334187"/>
            <a:ext cx="98977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NI" sz="2600" b="1" dirty="0">
                <a:latin typeface="Times" pitchFamily="2" charset="0"/>
              </a:rPr>
              <a:t>TS Desarrollo Web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6550A2C9-D54C-4011-B6F7-CFE9C40CA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66620"/>
              </p:ext>
            </p:extLst>
          </p:nvPr>
        </p:nvGraphicFramePr>
        <p:xfrm>
          <a:off x="971618" y="1160816"/>
          <a:ext cx="4369008" cy="226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DB1CCB5F-B230-4A1E-8CD4-B510AB0713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59717"/>
              </p:ext>
            </p:extLst>
          </p:nvPr>
        </p:nvGraphicFramePr>
        <p:xfrm>
          <a:off x="1441779" y="3693026"/>
          <a:ext cx="3705226" cy="221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936485" y="5580506"/>
            <a:ext cx="755234" cy="246221"/>
            <a:chOff x="5552549" y="3888621"/>
            <a:chExt cx="755234" cy="246221"/>
          </a:xfrm>
        </p:grpSpPr>
        <p:sp>
          <p:nvSpPr>
            <p:cNvPr id="4" name="Rectángulo 3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CuadroTexto 2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730194" y="1668553"/>
            <a:ext cx="977608" cy="377530"/>
            <a:chOff x="5552549" y="3888621"/>
            <a:chExt cx="755234" cy="246221"/>
          </a:xfrm>
        </p:grpSpPr>
        <p:sp>
          <p:nvSpPr>
            <p:cNvPr id="14" name="Rectángulo 13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5552549" y="3888621"/>
              <a:ext cx="7552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000" dirty="0" smtClean="0"/>
                <a:t>Alguna Vez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19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Forma&#10;&#10;Descripción generada automáticamente con confianza media">
            <a:extLst>
              <a:ext uri="{FF2B5EF4-FFF2-40B4-BE49-F238E27FC236}">
                <a16:creationId xmlns:a16="http://schemas.microsoft.com/office/drawing/2014/main" xmlns="" id="{19B17951-4184-4435-B21E-2CDB4875E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7344" cy="6860680"/>
          </a:xfr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8D774D77-DE8A-41A1-8E5A-0E9DD81D9F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624674"/>
              </p:ext>
            </p:extLst>
          </p:nvPr>
        </p:nvGraphicFramePr>
        <p:xfrm>
          <a:off x="5840550" y="2256564"/>
          <a:ext cx="4452162" cy="2837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1AB9F094-D6CC-4F4C-98B2-00D3C17950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573585"/>
              </p:ext>
            </p:extLst>
          </p:nvPr>
        </p:nvGraphicFramePr>
        <p:xfrm>
          <a:off x="287740" y="851496"/>
          <a:ext cx="4630249" cy="2823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la 1">
            <a:extLst>
              <a:ext uri="{FF2B5EF4-FFF2-40B4-BE49-F238E27FC236}">
                <a16:creationId xmlns:a16="http://schemas.microsoft.com/office/drawing/2014/main" xmlns="" id="{042B8FE8-A348-4BB1-AB0D-1C1D11786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40384"/>
              </p:ext>
            </p:extLst>
          </p:nvPr>
        </p:nvGraphicFramePr>
        <p:xfrm>
          <a:off x="5420887" y="629219"/>
          <a:ext cx="4118047" cy="1305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709">
                  <a:extLst>
                    <a:ext uri="{9D8B030D-6E8A-4147-A177-3AD203B41FA5}">
                      <a16:colId xmlns:a16="http://schemas.microsoft.com/office/drawing/2014/main" xmlns="" val="2677405020"/>
                    </a:ext>
                  </a:extLst>
                </a:gridCol>
                <a:gridCol w="3443338">
                  <a:extLst>
                    <a:ext uri="{9D8B030D-6E8A-4147-A177-3AD203B41FA5}">
                      <a16:colId xmlns:a16="http://schemas.microsoft.com/office/drawing/2014/main" xmlns="" val="1385994925"/>
                    </a:ext>
                  </a:extLst>
                </a:gridCol>
              </a:tblGrid>
              <a:tr h="313207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P9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Explico mis ideas a otros estudiantes.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402493924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P10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Pido a otros estudiantes que me expliquen sus ideas.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134291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P11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Otros estudiantes me piden que explique mis ideas.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204706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NI" sz="1400" b="1" u="none" strike="noStrike" dirty="0">
                          <a:effectLst/>
                        </a:rPr>
                        <a:t>P12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Otros estudiantes responden a mis ideas.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478289226"/>
                  </a:ext>
                </a:extLst>
              </a:tr>
            </a:tbl>
          </a:graphicData>
        </a:graphic>
      </p:graphicFrame>
      <p:graphicFrame>
        <p:nvGraphicFramePr>
          <p:cNvPr id="9" name="Tabla 5">
            <a:extLst>
              <a:ext uri="{FF2B5EF4-FFF2-40B4-BE49-F238E27FC236}">
                <a16:creationId xmlns:a16="http://schemas.microsoft.com/office/drawing/2014/main" xmlns="" id="{7C05A42A-713C-4885-872A-8E45798B8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73508"/>
              </p:ext>
            </p:extLst>
          </p:nvPr>
        </p:nvGraphicFramePr>
        <p:xfrm>
          <a:off x="543840" y="3930613"/>
          <a:ext cx="4118047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708">
                  <a:extLst>
                    <a:ext uri="{9D8B030D-6E8A-4147-A177-3AD203B41FA5}">
                      <a16:colId xmlns:a16="http://schemas.microsoft.com/office/drawing/2014/main" xmlns="" val="1198480311"/>
                    </a:ext>
                  </a:extLst>
                </a:gridCol>
                <a:gridCol w="3443339">
                  <a:extLst>
                    <a:ext uri="{9D8B030D-6E8A-4147-A177-3AD203B41FA5}">
                      <a16:colId xmlns:a16="http://schemas.microsoft.com/office/drawing/2014/main" xmlns="" val="23582003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400" b="1" u="none" strike="noStrike" dirty="0">
                          <a:effectLst/>
                        </a:rPr>
                        <a:t>P13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El tutor me estimula a reflexionar.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859222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400" b="1" u="none" strike="noStrike" dirty="0">
                          <a:effectLst/>
                        </a:rPr>
                        <a:t>P14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El tutor me anima a participar.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280763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400" b="1" u="none" strike="noStrike" dirty="0">
                          <a:effectLst/>
                        </a:rPr>
                        <a:t>P15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El tutor ejemplifica las buenas disertaciones.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93522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NI" sz="1400" b="1" u="none" strike="noStrike" dirty="0">
                          <a:effectLst/>
                        </a:rPr>
                        <a:t>P16</a:t>
                      </a:r>
                      <a:endParaRPr lang="es-N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NI" sz="1100" u="none" strike="noStrike" dirty="0">
                          <a:effectLst/>
                        </a:rPr>
                        <a:t>El tutor ejemplifica la auto reflexión crítica.</a:t>
                      </a:r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514426213"/>
                  </a:ext>
                </a:extLst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2148832" y="3339810"/>
            <a:ext cx="1037987" cy="544127"/>
            <a:chOff x="5552549" y="3888621"/>
            <a:chExt cx="755234" cy="430887"/>
          </a:xfrm>
        </p:grpSpPr>
        <p:sp>
          <p:nvSpPr>
            <p:cNvPr id="10" name="Rectángulo 9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552549" y="3888621"/>
              <a:ext cx="75523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100" dirty="0" smtClean="0"/>
                <a:t>Alguna Vez</a:t>
              </a:r>
              <a:endParaRPr lang="en-US" sz="11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8613007" y="4521250"/>
            <a:ext cx="1155681" cy="557744"/>
            <a:chOff x="5552549" y="3888621"/>
            <a:chExt cx="755234" cy="461665"/>
          </a:xfrm>
        </p:grpSpPr>
        <p:sp>
          <p:nvSpPr>
            <p:cNvPr id="13" name="Rectángulo 12"/>
            <p:cNvSpPr/>
            <p:nvPr/>
          </p:nvSpPr>
          <p:spPr>
            <a:xfrm>
              <a:off x="5665889" y="3927163"/>
              <a:ext cx="528555" cy="1691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5552549" y="3888621"/>
              <a:ext cx="755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419" sz="1200" dirty="0" smtClean="0"/>
                <a:t>Alguna Vez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28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7A1352E6FC5641A77F53D1892FD453" ma:contentTypeVersion="13" ma:contentTypeDescription="Crear nuevo documento." ma:contentTypeScope="" ma:versionID="91e66668413238cf3abcf32697e0092a">
  <xsd:schema xmlns:xsd="http://www.w3.org/2001/XMLSchema" xmlns:xs="http://www.w3.org/2001/XMLSchema" xmlns:p="http://schemas.microsoft.com/office/2006/metadata/properties" xmlns:ns2="309d00ff-01a2-4a8e-a8d7-1015cd4eb33b" xmlns:ns3="29cf2beb-2a90-4b61-8d27-952eb8af79dd" targetNamespace="http://schemas.microsoft.com/office/2006/metadata/properties" ma:root="true" ma:fieldsID="8c5b63787b234c4987cb29793aaa5784" ns2:_="" ns3:_="">
    <xsd:import namespace="309d00ff-01a2-4a8e-a8d7-1015cd4eb33b"/>
    <xsd:import namespace="29cf2beb-2a90-4b61-8d27-952eb8af79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d00ff-01a2-4a8e-a8d7-1015cd4eb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bbd16b73-22a5-4c2b-a29d-62afeadb1b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f2beb-2a90-4b61-8d27-952eb8af79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424a01-9fbf-4f51-9e14-41e864dd37c3}" ma:internalName="TaxCatchAll" ma:showField="CatchAllData" ma:web="29cf2beb-2a90-4b61-8d27-952eb8af79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cf2beb-2a90-4b61-8d27-952eb8af79dd" xsi:nil="true"/>
    <lcf76f155ced4ddcb4097134ff3c332f xmlns="309d00ff-01a2-4a8e-a8d7-1015cd4eb3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7E5DD1-7DC6-4DCE-8651-02DD26CE27C9}"/>
</file>

<file path=customXml/itemProps2.xml><?xml version="1.0" encoding="utf-8"?>
<ds:datastoreItem xmlns:ds="http://schemas.openxmlformats.org/officeDocument/2006/customXml" ds:itemID="{8675C20F-DC47-4508-AD88-6C2504DB2C9C}"/>
</file>

<file path=customXml/itemProps3.xml><?xml version="1.0" encoding="utf-8"?>
<ds:datastoreItem xmlns:ds="http://schemas.openxmlformats.org/officeDocument/2006/customXml" ds:itemID="{EA7A32D3-DB39-476B-811D-E1C0AD3F281C}"/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1303</Words>
  <Application>Microsoft Office PowerPoint</Application>
  <PresentationFormat>Panorámica</PresentationFormat>
  <Paragraphs>314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Abierta en Línea de Nicaragua</dc:creator>
  <cp:lastModifiedBy>Oracle1</cp:lastModifiedBy>
  <cp:revision>26</cp:revision>
  <dcterms:created xsi:type="dcterms:W3CDTF">2021-08-16T20:13:00Z</dcterms:created>
  <dcterms:modified xsi:type="dcterms:W3CDTF">2021-08-26T22:52:56Z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0x010100947A1352E6FC5641A77F53D1892FD453</vt:lpwstr>
  </property>
</Properties>
</file>