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3" r:id="rId6"/>
    <p:sldId id="264" r:id="rId7"/>
    <p:sldId id="267" r:id="rId8"/>
    <p:sldId id="262" r:id="rId9"/>
    <p:sldId id="265" r:id="rId10"/>
    <p:sldId id="266" r:id="rId11"/>
    <p:sldId id="259" r:id="rId12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68519-EA91-4E52-8B84-C80A64D76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767E3-C84E-4CF1-B10E-C2AD50739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4779C-403C-4C30-9777-5A332758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C3553B-08EC-48FE-8F4F-6DC16C62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135F88-649D-4A58-B975-04622659E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188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FCF66-9616-4D60-BF0B-4A23D63A7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0AA590-27A9-442F-87FF-86147E421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5AA140-853A-4BAB-B0B1-A3F4E543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99B16A-9C7E-4677-B7C1-D49BFDD5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1DE012-2A25-4BBC-98A3-B8CC2010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830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FFB33A-FF16-4F10-AA2C-3D2E996C2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62E860-170E-4B85-A0E4-9CFC48C38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59316A-1D03-458A-8BB2-161A32E7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71AFAC-5288-4B04-8AF9-3FDC6827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A882E4-A828-4D35-9A86-1524A961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8047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62326-FA22-4EBF-9DAB-B7C84CE89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18A2F-86DF-4440-869E-3962A7B9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43866-CF6D-449B-95B4-6A41D517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F0EE9D-A83B-49DC-917C-C2CCECF0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F23E58-40E7-4E40-AE59-EB861AA3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4831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D438D-9F68-4BE0-A0A9-D6A656E5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A979E5-BBBF-4501-AF4A-F9E9736AB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DEA0D1-D705-4D39-8E0B-8484A653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8E0DF-9196-4DBE-AD9C-BA19DE34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601CE9-67FA-4646-84AC-288040E2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56502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B25B4-2847-49EE-BD34-34F0D516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2CE0A-D4EB-4A00-9A3D-57F8CBBCE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F092E0-5A2D-4AA3-82C9-C94A7E2D8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FBF369-16AF-4F3F-9272-67E69F82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AD92D7-7364-4A2E-BC53-8E645B3B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3DF8EF-65B5-4C5C-9FBA-25FAAA1B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51577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9A7D3F-C586-40EE-BDCD-94D795EC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F9451E-58E1-482B-910C-C6FC1FFC4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A95928-7731-460D-9B8F-B8A14DAE1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CE0712-21D7-4D3D-BBB6-B23C4FD31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31F05B-465C-4CD7-8474-9409EF96E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1C4D7D-2E85-46B2-BA30-8148F73B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F16DA0-A1F1-4ED5-A1D6-9B5530A4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4ECEEF-BAEE-447A-A2A9-6535F61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3741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B8C9E-44A2-4F8D-9909-38BBB577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629A74-0D22-4C43-A0B6-549EB4F8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918456-4CA1-460F-A2AD-3514B0AB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AC92FB-F774-4749-A1F9-1269A0A9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3133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5E621F-F72C-4483-B58E-A4EBD9465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FF8113-EC77-4384-AAFF-9D26A56E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F2CB4D-0F30-4B23-A96A-C544EF1F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2043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383E5-EBAF-4E64-B576-83A12026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D8E746-B076-4DE9-8CE3-30C27D28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F977DD-AB6E-43D8-8B7A-91B8242DF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6531B1-73B5-46D2-BB88-41F7A6A4B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7F4F4F-9E74-45A9-B14A-F5042C7D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E88A76-30FD-42AD-9B30-0FAB4DF7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7326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E94C0-054B-4E66-BAE8-B379A97C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E5F331-7DCD-4FD6-8EA3-7FBC87D78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6076B6-B561-4DE4-B438-37CF43A10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42C382-5971-4C19-8827-18B68F4B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E3210E-BA3D-47AA-A34B-E98F6391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63775-61B1-4523-942A-A8E5E19A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54060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B31A31-8420-4EB5-BAD3-4EEBF384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660C61-E2E6-422A-A52C-9239BE535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4B5CF3-65D8-46CA-AE82-60681C9F3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0C5A-BC5A-404B-8DFF-B83674FC0100}" type="datetimeFigureOut">
              <a:rPr lang="es-NI" smtClean="0"/>
              <a:t>26/ago.2021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BD0300-E34B-49E4-9911-144827A78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E7B80-3E4D-4DE2-9995-7BDFEB271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9601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Imagen 1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75FB4E8-61FF-478F-894D-E0C63D41A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97"/>
            <a:ext cx="12190476" cy="686039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459421" y="2644921"/>
            <a:ext cx="8103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GUÍA DE AUTOEVALUACIÓN DE LA EDUCACIÓN SUPERIOR A DISTANCIA EN LÍNEA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12579" y="3781964"/>
            <a:ext cx="8671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Autores: Maestro </a:t>
            </a:r>
            <a:r>
              <a:rPr lang="es-ES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Jhonny</a:t>
            </a:r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Mendoza, BICU; Maestro Johnny Flores, UNI; </a:t>
            </a:r>
          </a:p>
          <a:p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Maestra </a:t>
            </a:r>
            <a:r>
              <a:rPr lang="es-ES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Aracelly</a:t>
            </a:r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Blandón, UNIAV; Maestro Francisco Zepeda, UNAN-León.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2003221" y="4415546"/>
            <a:ext cx="4524928" cy="1370164"/>
            <a:chOff x="2003221" y="4305184"/>
            <a:chExt cx="4524928" cy="1370164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36258" y="4508020"/>
              <a:ext cx="1115974" cy="100770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1337" y="4508020"/>
              <a:ext cx="1031438" cy="9546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03221" y="4375092"/>
              <a:ext cx="1152100" cy="114063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21880" y="4305184"/>
              <a:ext cx="1206269" cy="137016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177750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22" name="CuadroTexto 21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GA-UALN</a:t>
            </a:r>
          </a:p>
          <a:p>
            <a:pPr algn="ctr"/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de aplicación</a:t>
            </a:r>
            <a:endParaRPr lang="es-ES" sz="2400" b="1" i="1" u="sng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30F3750-16EB-4A4C-8AC0-5B1F30E18A90}"/>
              </a:ext>
            </a:extLst>
          </p:cNvPr>
          <p:cNvSpPr txBox="1"/>
          <p:nvPr/>
        </p:nvSpPr>
        <p:spPr>
          <a:xfrm>
            <a:off x="651538" y="1439708"/>
            <a:ext cx="11063383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 MÍNIMO 2: </a:t>
            </a:r>
            <a:endParaRPr lang="es-N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97A063-68D5-4626-8CAC-A8B7706687EF}"/>
              </a:ext>
            </a:extLst>
          </p:cNvPr>
          <p:cNvSpPr txBox="1"/>
          <p:nvPr/>
        </p:nvSpPr>
        <p:spPr>
          <a:xfrm>
            <a:off x="651538" y="2012508"/>
            <a:ext cx="10891105" cy="3365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Pauta 2.1: Existencia de documentación donde se autoriza el diseño instruccional. Cumpliendo totalmente la pauta.</a:t>
            </a:r>
          </a:p>
          <a:p>
            <a:pPr lvl="0">
              <a:lnSpc>
                <a:spcPct val="150000"/>
              </a:lnSpc>
            </a:pPr>
            <a:r>
              <a:rPr lang="es-MX" sz="1800" b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Pauta 2.2: Se tiene un instrumento de revisión que contiene una lista de verificación para la correspondencia entre el curso y su diseño instruccional correspondiente. Este documento fue autorizado por la unidad tecnología educativa. Cumpliendo totalmente la pauta.</a:t>
            </a:r>
          </a:p>
          <a:p>
            <a:pPr lvl="0">
              <a:lnSpc>
                <a:spcPct val="150000"/>
              </a:lnSpc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Pauta 2.3 y 2.4: Cada curso tiene un archivo referido como guía general que contiene </a:t>
            </a:r>
          </a:p>
          <a:p>
            <a:pPr lvl="0">
              <a:lnSpc>
                <a:spcPct val="150000"/>
              </a:lnSpc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 lo descrito en esta pauta para disposición de los estudiantes. Cumpliendo </a:t>
            </a:r>
          </a:p>
          <a:p>
            <a:pPr lvl="0">
              <a:lnSpc>
                <a:spcPct val="150000"/>
              </a:lnSpc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totalmente ambas pautas.</a:t>
            </a:r>
          </a:p>
        </p:txBody>
      </p:sp>
      <p:sp>
        <p:nvSpPr>
          <p:cNvPr id="8" name="Conector 9">
            <a:extLst>
              <a:ext uri="{FF2B5EF4-FFF2-40B4-BE49-F238E27FC236}">
                <a16:creationId xmlns:a16="http://schemas.microsoft.com/office/drawing/2014/main" id="{E41C33C2-FA7E-4BED-BFCA-DE0187A52FE9}"/>
              </a:ext>
            </a:extLst>
          </p:cNvPr>
          <p:cNvSpPr/>
          <p:nvPr/>
        </p:nvSpPr>
        <p:spPr>
          <a:xfrm>
            <a:off x="106392" y="2955641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onector 9">
            <a:extLst>
              <a:ext uri="{FF2B5EF4-FFF2-40B4-BE49-F238E27FC236}">
                <a16:creationId xmlns:a16="http://schemas.microsoft.com/office/drawing/2014/main" id="{5B71CDA6-A8FB-43C2-AB72-A469D9F0EDD0}"/>
              </a:ext>
            </a:extLst>
          </p:cNvPr>
          <p:cNvSpPr/>
          <p:nvPr/>
        </p:nvSpPr>
        <p:spPr>
          <a:xfrm>
            <a:off x="70883" y="4157170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onector 9">
            <a:extLst>
              <a:ext uri="{FF2B5EF4-FFF2-40B4-BE49-F238E27FC236}">
                <a16:creationId xmlns:a16="http://schemas.microsoft.com/office/drawing/2014/main" id="{170F83BC-EBC7-486A-BF8F-E2B20461DFE0}"/>
              </a:ext>
            </a:extLst>
          </p:cNvPr>
          <p:cNvSpPr/>
          <p:nvPr/>
        </p:nvSpPr>
        <p:spPr>
          <a:xfrm>
            <a:off x="106393" y="2066693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380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5A4F40F6-7E5B-454D-A4A2-79DE0292F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7513"/>
          </a:xfrm>
        </p:spPr>
      </p:pic>
    </p:spTree>
    <p:extLst>
      <p:ext uri="{BB962C8B-B14F-4D97-AF65-F5344CB8AC3E}">
        <p14:creationId xmlns:p14="http://schemas.microsoft.com/office/powerpoint/2010/main" val="331503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005"/>
            <a:ext cx="12267344" cy="6860680"/>
          </a:xfrm>
        </p:spPr>
      </p:pic>
      <p:sp>
        <p:nvSpPr>
          <p:cNvPr id="2" name="CuadroTexto 1"/>
          <p:cNvSpPr txBox="1"/>
          <p:nvPr/>
        </p:nvSpPr>
        <p:spPr>
          <a:xfrm>
            <a:off x="2247900" y="1825971"/>
            <a:ext cx="8672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guía de autoevaluación de la calidad de la educación en la modalidad de educación a distancia en línea (también referida como GA-UALN),</a:t>
            </a: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 se vincula con el documento “Propuesta de Guía de Autoevaluación Institucional con fines de Mejora” del CNEA, en sus funciones y factores: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2324100" y="3167135"/>
            <a:ext cx="393700" cy="4015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2829316" y="3173968"/>
            <a:ext cx="710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b="1" dirty="0"/>
              <a:t>Función Gestión Institucional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3817132" y="441143"/>
            <a:ext cx="55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DE REFERENCIA</a:t>
            </a:r>
            <a:endParaRPr lang="es-ES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onector 9"/>
          <p:cNvSpPr/>
          <p:nvPr/>
        </p:nvSpPr>
        <p:spPr>
          <a:xfrm>
            <a:off x="2324100" y="4066211"/>
            <a:ext cx="393700" cy="4015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2829316" y="4087471"/>
            <a:ext cx="710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b="1" dirty="0"/>
              <a:t>Función Docencia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032516" y="3582502"/>
            <a:ext cx="507008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NI" dirty="0"/>
              <a:t>En el factor 1. Proyecto institucional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032516" y="4483974"/>
            <a:ext cx="507008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NI" dirty="0"/>
              <a:t>En el factor 2. Docente, </a:t>
            </a:r>
          </a:p>
          <a:p>
            <a:pPr algn="just"/>
            <a:r>
              <a:rPr lang="es-NI" dirty="0"/>
              <a:t>En el factor 3. Estudiante, </a:t>
            </a:r>
          </a:p>
          <a:p>
            <a:pPr algn="just"/>
            <a:r>
              <a:rPr lang="es-NI" dirty="0"/>
              <a:t>En el factor 4. Proceso enseñanza aprendizaje, </a:t>
            </a:r>
          </a:p>
        </p:txBody>
      </p:sp>
    </p:spTree>
    <p:extLst>
      <p:ext uri="{BB962C8B-B14F-4D97-AF65-F5344CB8AC3E}">
        <p14:creationId xmlns:p14="http://schemas.microsoft.com/office/powerpoint/2010/main" val="241542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2" name="CuadroTexto 1"/>
          <p:cNvSpPr txBox="1"/>
          <p:nvPr/>
        </p:nvSpPr>
        <p:spPr>
          <a:xfrm>
            <a:off x="1788207" y="3384148"/>
            <a:ext cx="91392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guía de autoevaluación de la calidad de la educación en la modalidad de educación a distancia en línea (GA-UALN), se fundamenta en la iniciativa abierta europea Open ECB-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la cual esta compuesta por profesionales interesados en la calidad de la educación en línea para el desarrollo de capacidades. ECB-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provee un 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conjunto de herramientas para desarrollar y verificar la calidad de programas 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 cursos que se proveen en línea.</a:t>
            </a:r>
          </a:p>
        </p:txBody>
      </p:sp>
      <p:sp>
        <p:nvSpPr>
          <p:cNvPr id="6" name="Conector 5"/>
          <p:cNvSpPr/>
          <p:nvPr/>
        </p:nvSpPr>
        <p:spPr>
          <a:xfrm>
            <a:off x="898634" y="2153689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1806475" y="1651035"/>
            <a:ext cx="8814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         Incluye los parámetros establecidos por el Consejo Nacional de Evaluación y Acreditación (CNEA), que son retomados de las Guías de Evaluación del 2019 del Consejo Superior de Universidades de Centroamérica (CSUCA) y el Sistema Centroamericano de Evaluación y Armonización de la Educación Superior (SICEVAES).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CONSTRUCCIÓN DE LA GUÍA</a:t>
            </a:r>
          </a:p>
          <a:p>
            <a:pPr algn="ctr"/>
            <a:r>
              <a:rPr lang="es-ES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(el proceso)</a:t>
            </a:r>
          </a:p>
        </p:txBody>
      </p:sp>
      <p:sp>
        <p:nvSpPr>
          <p:cNvPr id="10" name="Conector 9"/>
          <p:cNvSpPr/>
          <p:nvPr/>
        </p:nvSpPr>
        <p:spPr>
          <a:xfrm>
            <a:off x="898634" y="3789292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47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3" name="CuadroTexto 2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CONSTRUCCIÓN DE LA GUÍA</a:t>
            </a:r>
          </a:p>
          <a:p>
            <a:pPr algn="ctr"/>
            <a:r>
              <a:rPr lang="es-ES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(el proceso)</a:t>
            </a:r>
          </a:p>
        </p:txBody>
      </p:sp>
      <p:sp>
        <p:nvSpPr>
          <p:cNvPr id="6" name="Elipse 5"/>
          <p:cNvSpPr/>
          <p:nvPr/>
        </p:nvSpPr>
        <p:spPr>
          <a:xfrm>
            <a:off x="220717" y="3205505"/>
            <a:ext cx="2689737" cy="234490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</a:p>
          <a:p>
            <a:pPr algn="ctr"/>
            <a:r>
              <a:rPr lang="es-ES" sz="2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ECB-</a:t>
            </a:r>
            <a:r>
              <a:rPr lang="es-ES" sz="2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endParaRPr lang="es-ES" sz="2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453993" y="1625270"/>
            <a:ext cx="5817476" cy="728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NI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 una iniciativa abierta de certificación y mejora de la calidad de los cursos y programas de la educación en línea.</a:t>
            </a:r>
            <a:endParaRPr lang="es-ES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 flipV="1">
            <a:off x="2286000" y="2134876"/>
            <a:ext cx="1880881" cy="10706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redondeado 10"/>
          <p:cNvSpPr/>
          <p:nvPr/>
        </p:nvSpPr>
        <p:spPr>
          <a:xfrm>
            <a:off x="5402211" y="2650746"/>
            <a:ext cx="6185338" cy="68088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NI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 iniciativa esta compuesta por profesionales interesados en la calidad de la educación en línea para el desarrollo de capacidades.</a:t>
            </a:r>
            <a:endParaRPr lang="es-ES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2910454" y="2981821"/>
            <a:ext cx="2389516" cy="6340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4276487" y="3628586"/>
            <a:ext cx="6416567" cy="66958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NI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instituciones con esta certificación, lo logran mediante un proceso de autoevaluación y posterior revisión por pares evaluadores.</a:t>
            </a:r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021751" y="3913041"/>
            <a:ext cx="1145130" cy="195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3516649" y="4582426"/>
            <a:ext cx="5674648" cy="102478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NI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criterios propuestos sirven como andamiaje durante el proceso de desarrollo, puesta en marcha y mejora continua de cursos y programas de educación en línea.</a:t>
            </a:r>
          </a:p>
        </p:txBody>
      </p:sp>
      <p:cxnSp>
        <p:nvCxnSpPr>
          <p:cNvPr id="26" name="Conector recto 25"/>
          <p:cNvCxnSpPr/>
          <p:nvPr/>
        </p:nvCxnSpPr>
        <p:spPr>
          <a:xfrm>
            <a:off x="2910454" y="4911320"/>
            <a:ext cx="494898" cy="1204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51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3" name="CuadroTexto 2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GA-UALN</a:t>
            </a:r>
          </a:p>
          <a:p>
            <a:pPr algn="ctr"/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</a:t>
            </a:r>
            <a:r>
              <a:rPr lang="es-ES" sz="24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mínimos</a:t>
            </a:r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s-ES" sz="24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pautas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020658" y="1552460"/>
            <a:ext cx="9342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GA-UALN está compuesta por cuatro indicadores mínimos y al menos dos pautas respectivamente, contenidos en una ficha de autoevaluación y su respectiva metodología de aplicación (procedimiento).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030044" y="3548645"/>
            <a:ext cx="1003552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mínimo 2. Diseño </a:t>
            </a:r>
            <a:r>
              <a:rPr lang="es-ES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Instruccional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Contempla dos pautas.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020657" y="2663025"/>
            <a:ext cx="1021718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mínimo 1. Oferta Académica de Educación Superior en Modalidad a Distancia en Línea: Contempla dos pautas. 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030044" y="4157266"/>
            <a:ext cx="864404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mínimo 3. Docente y Estudiante en el EVA: Contempla cuatro pautas.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020658" y="4964666"/>
            <a:ext cx="637405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mínimo 4. Entorno Virtual de Aprendizaje (EVA): Contempla dos pautas.</a:t>
            </a:r>
          </a:p>
        </p:txBody>
      </p:sp>
    </p:spTree>
    <p:extLst>
      <p:ext uri="{BB962C8B-B14F-4D97-AF65-F5344CB8AC3E}">
        <p14:creationId xmlns:p14="http://schemas.microsoft.com/office/powerpoint/2010/main" val="175114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22" name="CuadroTexto 21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GA-UALN</a:t>
            </a:r>
          </a:p>
          <a:p>
            <a:pPr algn="ctr"/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Ficha</a:t>
            </a:r>
            <a:endParaRPr lang="es-ES" sz="2400" b="1" i="1" u="sng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8288" y="1405135"/>
            <a:ext cx="9897190" cy="631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 MÍNIMO 1: Oferta Académica de Educación Superior en Modalidad a Distancia en Línea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7DBCC51-7F3A-4E42-96FA-0467B09FC759}"/>
              </a:ext>
            </a:extLst>
          </p:cNvPr>
          <p:cNvSpPr/>
          <p:nvPr/>
        </p:nvSpPr>
        <p:spPr>
          <a:xfrm>
            <a:off x="638288" y="2720665"/>
            <a:ext cx="11063381" cy="2871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NI" sz="17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evidencia dispone que sustenta el cumplimiento de la pauta referida?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encuentra en la página web de la UALN, en el enlace https://www.ualn.edu.ni/desarollo-web/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sitio web de IES y/o de la institución que oferta el programa/curso contempla lo siguiente: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Objetivos del programa/curso.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Perfil de ingreso y egreso.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Perfil ocupacional.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Enfoque metodológico.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Requisitos técnicos.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Titulo o certificado a ser otorgado.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Datos de Contacto</a:t>
            </a:r>
            <a:r>
              <a:rPr lang="es-ES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694D9A6-FE35-4F20-83C2-14D82A06E85D}"/>
              </a:ext>
            </a:extLst>
          </p:cNvPr>
          <p:cNvSpPr/>
          <p:nvPr/>
        </p:nvSpPr>
        <p:spPr>
          <a:xfrm>
            <a:off x="638288" y="2035343"/>
            <a:ext cx="10190923" cy="681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NI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Pauta 1.1 </a:t>
            </a:r>
            <a:r>
              <a:rPr lang="es-NI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Está disponible toda la información del curso o programa para orientar la decisión del potencial estudiante.</a:t>
            </a:r>
            <a:endParaRPr lang="es-ES" sz="17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7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22" name="CuadroTexto 21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GA-UALN</a:t>
            </a:r>
          </a:p>
          <a:p>
            <a:pPr algn="ctr"/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Ficha</a:t>
            </a:r>
            <a:endParaRPr lang="es-ES" sz="2400" b="1" i="1" u="sng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8288" y="2111774"/>
            <a:ext cx="11103138" cy="367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NI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 MÍNIMO 1: Oferta Académica de Educación Superior en Modalidad a Distancia en Línea</a:t>
            </a:r>
            <a:endParaRPr lang="es-ES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7DBCC51-7F3A-4E42-96FA-0467B09FC759}"/>
              </a:ext>
            </a:extLst>
          </p:cNvPr>
          <p:cNvSpPr/>
          <p:nvPr/>
        </p:nvSpPr>
        <p:spPr>
          <a:xfrm>
            <a:off x="638288" y="4151691"/>
            <a:ext cx="9698408" cy="663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NI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Aprobado en consejo de facultad el 18/06/2021, según microprogramación del componente que contiene fecha, firma y sello del secretario académico.</a:t>
            </a:r>
            <a:endParaRPr lang="es-ES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694D9A6-FE35-4F20-83C2-14D82A06E85D}"/>
              </a:ext>
            </a:extLst>
          </p:cNvPr>
          <p:cNvSpPr/>
          <p:nvPr/>
        </p:nvSpPr>
        <p:spPr>
          <a:xfrm>
            <a:off x="638288" y="2952541"/>
            <a:ext cx="11103138" cy="128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NI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Pauta 1.2 </a:t>
            </a: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programa/curso está autorizado para ofertarse en la Modalidad a Distancia en Línea.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MX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evidencia dispone que sustenta el cumplimiento de la pauta referida?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5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22" name="CuadroTexto 21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GA-UALN</a:t>
            </a:r>
          </a:p>
          <a:p>
            <a:pPr algn="ctr"/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</a:t>
            </a:r>
            <a:endParaRPr lang="es-ES" sz="2400" b="1" i="1" u="sng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4257"/>
              </p:ext>
            </p:extLst>
          </p:nvPr>
        </p:nvGraphicFramePr>
        <p:xfrm>
          <a:off x="317501" y="1984089"/>
          <a:ext cx="10694255" cy="350024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138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4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mínimo 1. Oferta Académica de la Educación Superior en Modalidad a Distancia en Línea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Pautas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(P) y/o curso (C)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Cómo evaluar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Evidencia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Está disponible toda la  información del curso o programa para orientar la decisión del potencial estudiante  (1.1).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P/C 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dispone de información objetiva y clara para orientar/facilitar la toma de decisiones de los candidatos interesados en el sitio web de la IES: objetivos de aprendizaje, perfil de egreso, perfil ocupacional, metodología, requisitos técnicos, titulo o certificado,</a:t>
                      </a:r>
                      <a:r>
                        <a:rPr lang="es-NI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contacto, entre otros.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Verificar que la información referida al programa/curso esté contenido en el sitio web de la IES.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descripción general del curso o programa se encuentra en el sitio web de IES.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NI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48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-2680"/>
            <a:ext cx="12267344" cy="6860680"/>
          </a:xfrm>
        </p:spPr>
      </p:pic>
      <p:sp>
        <p:nvSpPr>
          <p:cNvPr id="22" name="CuadroTexto 21"/>
          <p:cNvSpPr txBox="1"/>
          <p:nvPr/>
        </p:nvSpPr>
        <p:spPr>
          <a:xfrm>
            <a:off x="3817132" y="441143"/>
            <a:ext cx="55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GA-UALN</a:t>
            </a:r>
          </a:p>
          <a:p>
            <a:pPr algn="ctr"/>
            <a:r>
              <a:rPr 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de aplicación</a:t>
            </a:r>
            <a:endParaRPr lang="es-ES" sz="2400" b="1" i="1" u="sng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51539" y="1595881"/>
            <a:ext cx="9552633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guía de auto evaluación (GA-UALN) se aplicó a un programa de Técnico Superior. En términos generales entre los resultados podemos destacar:</a:t>
            </a:r>
            <a:endParaRPr lang="es-N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30F3750-16EB-4A4C-8AC0-5B1F30E18A90}"/>
              </a:ext>
            </a:extLst>
          </p:cNvPr>
          <p:cNvSpPr txBox="1"/>
          <p:nvPr/>
        </p:nvSpPr>
        <p:spPr>
          <a:xfrm>
            <a:off x="651538" y="2473380"/>
            <a:ext cx="11063383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 MÍNIMO 1:</a:t>
            </a:r>
            <a:endParaRPr lang="es-N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97A063-68D5-4626-8CAC-A8B7706687EF}"/>
              </a:ext>
            </a:extLst>
          </p:cNvPr>
          <p:cNvSpPr txBox="1"/>
          <p:nvPr/>
        </p:nvSpPr>
        <p:spPr>
          <a:xfrm>
            <a:off x="651538" y="3046180"/>
            <a:ext cx="10891105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s-E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auta 1.1: Se está gestionan incorporación de la siguiente información sobre el programa referido: perfil de ingreso y egreso, perfil ocupacional, enfoque metodológico, y requisitos técnicos. Cumpliéndose parcialmente, esta pauta.</a:t>
            </a:r>
            <a:endParaRPr lang="es-N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s-ES" sz="1800" b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Pauta 1.2: Se tiene a disposición un correo electrónico enviado por el Responsable </a:t>
            </a: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s-ES" sz="1800" b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Tecnología Educativa, con la oferta del programa. Cumpliéndose </a:t>
            </a: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s-ES" sz="1800" b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totalmente la pauta.</a:t>
            </a:r>
            <a:endParaRPr lang="es-NI" sz="1800" b="1" dirty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ector 9">
            <a:extLst>
              <a:ext uri="{FF2B5EF4-FFF2-40B4-BE49-F238E27FC236}">
                <a16:creationId xmlns:a16="http://schemas.microsoft.com/office/drawing/2014/main" id="{E41C33C2-FA7E-4BED-BFCA-DE0187A52FE9}"/>
              </a:ext>
            </a:extLst>
          </p:cNvPr>
          <p:cNvSpPr/>
          <p:nvPr/>
        </p:nvSpPr>
        <p:spPr>
          <a:xfrm>
            <a:off x="70883" y="3191650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onector 9">
            <a:extLst>
              <a:ext uri="{FF2B5EF4-FFF2-40B4-BE49-F238E27FC236}">
                <a16:creationId xmlns:a16="http://schemas.microsoft.com/office/drawing/2014/main" id="{5B71CDA6-A8FB-43C2-AB72-A469D9F0EDD0}"/>
              </a:ext>
            </a:extLst>
          </p:cNvPr>
          <p:cNvSpPr/>
          <p:nvPr/>
        </p:nvSpPr>
        <p:spPr>
          <a:xfrm>
            <a:off x="70883" y="4415785"/>
            <a:ext cx="434429" cy="4720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1359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7A1352E6FC5641A77F53D1892FD453" ma:contentTypeVersion="13" ma:contentTypeDescription="Crear nuevo documento." ma:contentTypeScope="" ma:versionID="91e66668413238cf3abcf32697e0092a">
  <xsd:schema xmlns:xsd="http://www.w3.org/2001/XMLSchema" xmlns:xs="http://www.w3.org/2001/XMLSchema" xmlns:p="http://schemas.microsoft.com/office/2006/metadata/properties" xmlns:ns2="309d00ff-01a2-4a8e-a8d7-1015cd4eb33b" xmlns:ns3="29cf2beb-2a90-4b61-8d27-952eb8af79dd" targetNamespace="http://schemas.microsoft.com/office/2006/metadata/properties" ma:root="true" ma:fieldsID="8c5b63787b234c4987cb29793aaa5784" ns2:_="" ns3:_="">
    <xsd:import namespace="309d00ff-01a2-4a8e-a8d7-1015cd4eb33b"/>
    <xsd:import namespace="29cf2beb-2a90-4b61-8d27-952eb8af7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d00ff-01a2-4a8e-a8d7-1015cd4eb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bbd16b73-22a5-4c2b-a29d-62afeadb1b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f2beb-2a90-4b61-8d27-952eb8af79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424a01-9fbf-4f51-9e14-41e864dd37c3}" ma:internalName="TaxCatchAll" ma:showField="CatchAllData" ma:web="29cf2beb-2a90-4b61-8d27-952eb8af7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cf2beb-2a90-4b61-8d27-952eb8af79dd" xsi:nil="true"/>
    <lcf76f155ced4ddcb4097134ff3c332f xmlns="309d00ff-01a2-4a8e-a8d7-1015cd4eb3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ED57957-A587-4C5B-B4FD-E45A0FE79FBF}"/>
</file>

<file path=customXml/itemProps2.xml><?xml version="1.0" encoding="utf-8"?>
<ds:datastoreItem xmlns:ds="http://schemas.openxmlformats.org/officeDocument/2006/customXml" ds:itemID="{2D6366CB-DB22-4190-BF41-7733AB197A83}"/>
</file>

<file path=customXml/itemProps3.xml><?xml version="1.0" encoding="utf-8"?>
<ds:datastoreItem xmlns:ds="http://schemas.openxmlformats.org/officeDocument/2006/customXml" ds:itemID="{C89C2378-C36E-4B9E-918B-6A1DAC705C04}"/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1005</Words>
  <Application>Microsoft Office PowerPoint</Application>
  <PresentationFormat>Panorámica</PresentationFormat>
  <Paragraphs>84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Abierta en Línea de Nicaragua</dc:creator>
  <cp:lastModifiedBy>Terminal 2737</cp:lastModifiedBy>
  <cp:revision>27</cp:revision>
  <dcterms:created xsi:type="dcterms:W3CDTF">2021-08-16T20:13:00Z</dcterms:created>
  <dcterms:modified xsi:type="dcterms:W3CDTF">2021-08-26T20:38:47Z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0x010100947A1352E6FC5641A77F53D1892FD453</vt:lpwstr>
  </property>
</Properties>
</file>