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66" r:id="rId6"/>
    <p:sldId id="260" r:id="rId7"/>
    <p:sldId id="267" r:id="rId8"/>
    <p:sldId id="263" r:id="rId9"/>
    <p:sldId id="268" r:id="rId10"/>
    <p:sldId id="264" r:id="rId11"/>
    <p:sldId id="262" r:id="rId12"/>
  </p:sldIdLst>
  <p:sldSz cx="12192000" cy="6858000"/>
  <p:notesSz cx="6858000" cy="9144000"/>
  <p:embeddedFontLst>
    <p:embeddedFont>
      <p:font typeface="Proxima Nova Alt Bl" panose="02000506030000020004" charset="0"/>
      <p:bold r:id="rId14"/>
      <p:boldItalic r:id="rId15"/>
    </p:embeddedFont>
    <p:embeddedFont>
      <p:font typeface="Proxima Nova Alt Lt" panose="02000506030000020004" charset="0"/>
      <p:regular r:id="rId16"/>
      <p:italic r:id="rId17"/>
    </p:embeddedFont>
    <p:embeddedFont>
      <p:font typeface="Proxima Nova Rg" panose="02000506030000020004" charset="0"/>
      <p:regular r:id="rId18"/>
      <p:bold r:id="rId19"/>
      <p:italic r:id="rId20"/>
      <p:boldItalic r:id="rId2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311" y="411923"/>
            <a:ext cx="6878771" cy="4414910"/>
          </a:xfrm>
        </p:spPr>
        <p:txBody>
          <a:bodyPr/>
          <a:lstStyle/>
          <a:p>
            <a:r>
              <a:rPr lang="es-MX" sz="3200" dirty="0"/>
              <a:t>Elementos motivacionales en recursos virtuales de aprendizaje</a:t>
            </a: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7B79AC26-063F-E8AF-16E2-E526E13E1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24" y="1893127"/>
            <a:ext cx="6134031" cy="40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350" y="3662961"/>
            <a:ext cx="3387634" cy="939019"/>
          </a:xfrm>
        </p:spPr>
        <p:txBody>
          <a:bodyPr/>
          <a:lstStyle/>
          <a:p>
            <a:r>
              <a:rPr lang="es-MX" dirty="0"/>
              <a:t>Capítulo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4406067"/>
            <a:ext cx="6296297" cy="208680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Propuesta de elementos motivacionales y psicopedagógicos para integrar en los materiales educativos digitales</a:t>
            </a:r>
          </a:p>
        </p:txBody>
      </p:sp>
      <p:pic>
        <p:nvPicPr>
          <p:cNvPr id="7" name="Imagen 6" descr="Imagen que contiene luz&#10;&#10;Descripción generada automáticamente">
            <a:extLst>
              <a:ext uri="{FF2B5EF4-FFF2-40B4-BE49-F238E27FC236}">
                <a16:creationId xmlns:a16="http://schemas.microsoft.com/office/drawing/2014/main" id="{5C8D61F3-6802-0301-8A1A-7AA23E7CD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28" y="1397374"/>
            <a:ext cx="7619628" cy="428604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450972-3202-AB89-0365-D89A0DF6FAF3}"/>
              </a:ext>
            </a:extLst>
          </p:cNvPr>
          <p:cNvSpPr txBox="1">
            <a:spLocks/>
          </p:cNvSpPr>
          <p:nvPr/>
        </p:nvSpPr>
        <p:spPr>
          <a:xfrm>
            <a:off x="7682744" y="1680466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Elementos psicopedagógicos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5F64CC-2542-3CC0-1CFA-F2E5C08340AA}"/>
              </a:ext>
            </a:extLst>
          </p:cNvPr>
          <p:cNvSpPr txBox="1">
            <a:spLocks/>
          </p:cNvSpPr>
          <p:nvPr/>
        </p:nvSpPr>
        <p:spPr>
          <a:xfrm>
            <a:off x="7682746" y="2784689"/>
            <a:ext cx="2867438" cy="5543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Elementos motivacionales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5E4661-A8F0-FADF-ADC7-CFE52D2939C7}"/>
              </a:ext>
            </a:extLst>
          </p:cNvPr>
          <p:cNvSpPr txBox="1">
            <a:spLocks/>
          </p:cNvSpPr>
          <p:nvPr/>
        </p:nvSpPr>
        <p:spPr>
          <a:xfrm>
            <a:off x="7682744" y="3967874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Factores externos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A22BF4-D40B-7AF9-CEDB-A3F8C78B3242}"/>
              </a:ext>
            </a:extLst>
          </p:cNvPr>
          <p:cNvSpPr txBox="1">
            <a:spLocks/>
          </p:cNvSpPr>
          <p:nvPr/>
        </p:nvSpPr>
        <p:spPr>
          <a:xfrm>
            <a:off x="7682744" y="5007311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Factores internos</a:t>
            </a:r>
          </a:p>
        </p:txBody>
      </p:sp>
    </p:spTree>
    <p:extLst>
      <p:ext uri="{BB962C8B-B14F-4D97-AF65-F5344CB8AC3E}">
        <p14:creationId xmlns:p14="http://schemas.microsoft.com/office/powerpoint/2010/main" val="384960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Harly Onelly Stynze Gómez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ostynze@unan.edu.ni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97" y="1473474"/>
            <a:ext cx="6296298" cy="860461"/>
          </a:xfrm>
        </p:spPr>
        <p:txBody>
          <a:bodyPr>
            <a:normAutofit/>
          </a:bodyPr>
          <a:lstStyle/>
          <a:p>
            <a:r>
              <a:rPr lang="es-MX" sz="3600" dirty="0"/>
              <a:t>Harly Onelly Stynze Gómez</a:t>
            </a:r>
          </a:p>
        </p:txBody>
      </p:sp>
      <p:pic>
        <p:nvPicPr>
          <p:cNvPr id="12" name="Marcador de contenido 11" descr="Hombre sentado en una silla&#10;&#10;Descripción generada automáticamente con confianza media">
            <a:extLst>
              <a:ext uri="{FF2B5EF4-FFF2-40B4-BE49-F238E27FC236}">
                <a16:creationId xmlns:a16="http://schemas.microsoft.com/office/drawing/2014/main" id="{8E555D12-E2A9-A7DD-A88D-2B8A840C45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02" y="3005743"/>
            <a:ext cx="2053063" cy="364989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dirty="0"/>
              <a:t>Doctor en Gestión y Calidad de la educación, docente del departamento de Tecnología Educativa de la UNAN-Managua, autor de múltiples artículos científicos donde se abordan temas de tecnología en la educación, educación virtual, robótica e inteligencia artificial.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MX" dirty="0"/>
              <a:t>UNAN-Managua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s-MX" dirty="0"/>
              <a:t>ostynze@unan.edu.ni</a:t>
            </a:r>
          </a:p>
        </p:txBody>
      </p:sp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Origen</a:t>
            </a:r>
          </a:p>
        </p:txBody>
      </p:sp>
      <p:pic>
        <p:nvPicPr>
          <p:cNvPr id="7" name="Marcador de contenido 6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DAA6FB0A-8773-E003-4988-5CE17EE9B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520764"/>
            <a:ext cx="6780700" cy="38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luz&#10;&#10;Descripción generada automáticamente">
            <a:extLst>
              <a:ext uri="{FF2B5EF4-FFF2-40B4-BE49-F238E27FC236}">
                <a16:creationId xmlns:a16="http://schemas.microsoft.com/office/drawing/2014/main" id="{B8E8182D-A4D8-8C0D-7BF0-486B4F04E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28" y="1397374"/>
            <a:ext cx="7619628" cy="4286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021" y="3715657"/>
            <a:ext cx="6296298" cy="1325563"/>
          </a:xfrm>
        </p:spPr>
        <p:txBody>
          <a:bodyPr/>
          <a:lstStyle/>
          <a:p>
            <a:r>
              <a:rPr lang="es-MX" dirty="0"/>
              <a:t>Capítulo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04" y="4717929"/>
            <a:ext cx="5350916" cy="11574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Aspectos generales del contexto de enseñanza y  aprendizaje virtual.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B93CC9-DFA9-BE29-490C-4DF796E0E0F7}"/>
              </a:ext>
            </a:extLst>
          </p:cNvPr>
          <p:cNvSpPr txBox="1">
            <a:spLocks/>
          </p:cNvSpPr>
          <p:nvPr/>
        </p:nvSpPr>
        <p:spPr>
          <a:xfrm>
            <a:off x="7682744" y="1751205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Aspectos conceptuales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E70DAC-658F-D410-529F-DB588A33C734}"/>
              </a:ext>
            </a:extLst>
          </p:cNvPr>
          <p:cNvSpPr txBox="1">
            <a:spLocks/>
          </p:cNvSpPr>
          <p:nvPr/>
        </p:nvSpPr>
        <p:spPr>
          <a:xfrm>
            <a:off x="7682746" y="2874687"/>
            <a:ext cx="2867438" cy="5543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Estrategias de aprendizaje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92BBC6-E946-74A9-3BD0-052AECB5E099}"/>
              </a:ext>
            </a:extLst>
          </p:cNvPr>
          <p:cNvSpPr txBox="1">
            <a:spLocks/>
          </p:cNvSpPr>
          <p:nvPr/>
        </p:nvSpPr>
        <p:spPr>
          <a:xfrm>
            <a:off x="7682744" y="3967874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Estilos de aprendizaje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E1A08E-F302-FB2C-9D27-95A4D1E71E65}"/>
              </a:ext>
            </a:extLst>
          </p:cNvPr>
          <p:cNvSpPr txBox="1">
            <a:spLocks/>
          </p:cNvSpPr>
          <p:nvPr/>
        </p:nvSpPr>
        <p:spPr>
          <a:xfrm>
            <a:off x="7859737" y="5091356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Conectivismo</a:t>
            </a:r>
          </a:p>
        </p:txBody>
      </p:sp>
    </p:spTree>
    <p:extLst>
      <p:ext uri="{BB962C8B-B14F-4D97-AF65-F5344CB8AC3E}">
        <p14:creationId xmlns:p14="http://schemas.microsoft.com/office/powerpoint/2010/main" val="351401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E9417-A35A-F9DA-CDC6-A3FA70A0D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BBE449E0-A406-8AD6-9374-C78162EBE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28" y="1397374"/>
            <a:ext cx="7619628" cy="4286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A7683-10B7-A7E9-AB3C-B9A00B3D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73" y="3575368"/>
            <a:ext cx="6296298" cy="1325563"/>
          </a:xfrm>
        </p:spPr>
        <p:txBody>
          <a:bodyPr/>
          <a:lstStyle/>
          <a:p>
            <a:r>
              <a:rPr lang="es-MX" dirty="0"/>
              <a:t>Capítulo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18ECC-A6B5-854B-2DC9-5CDB2C9B7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5609" y="4444582"/>
            <a:ext cx="5500535" cy="2048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Recursos materiales y competencias digitales docentes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A2DF1B-D23B-256E-6124-D4132E4AC003}"/>
              </a:ext>
            </a:extLst>
          </p:cNvPr>
          <p:cNvSpPr txBox="1">
            <a:spLocks/>
          </p:cNvSpPr>
          <p:nvPr/>
        </p:nvSpPr>
        <p:spPr>
          <a:xfrm>
            <a:off x="7682744" y="1751205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Características de E. L.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5498CF-1D20-64BC-A935-5E0B0B15D09B}"/>
              </a:ext>
            </a:extLst>
          </p:cNvPr>
          <p:cNvSpPr txBox="1">
            <a:spLocks/>
          </p:cNvSpPr>
          <p:nvPr/>
        </p:nvSpPr>
        <p:spPr>
          <a:xfrm>
            <a:off x="7682746" y="2874687"/>
            <a:ext cx="2867438" cy="55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Ventajas y desventajas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9F0025-81CD-1C38-91A2-5146CC0C8C09}"/>
              </a:ext>
            </a:extLst>
          </p:cNvPr>
          <p:cNvSpPr txBox="1">
            <a:spLocks/>
          </p:cNvSpPr>
          <p:nvPr/>
        </p:nvSpPr>
        <p:spPr>
          <a:xfrm>
            <a:off x="7682744" y="3967874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Diseño de materiales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09ED7E-2123-E09A-0FEA-8C7EE80D439B}"/>
              </a:ext>
            </a:extLst>
          </p:cNvPr>
          <p:cNvSpPr txBox="1">
            <a:spLocks/>
          </p:cNvSpPr>
          <p:nvPr/>
        </p:nvSpPr>
        <p:spPr>
          <a:xfrm>
            <a:off x="7859737" y="5091356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Perfil profesional</a:t>
            </a:r>
          </a:p>
        </p:txBody>
      </p:sp>
    </p:spTree>
    <p:extLst>
      <p:ext uri="{BB962C8B-B14F-4D97-AF65-F5344CB8AC3E}">
        <p14:creationId xmlns:p14="http://schemas.microsoft.com/office/powerpoint/2010/main" val="387284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luz&#10;&#10;Descripción generada automáticamente">
            <a:extLst>
              <a:ext uri="{FF2B5EF4-FFF2-40B4-BE49-F238E27FC236}">
                <a16:creationId xmlns:a16="http://schemas.microsoft.com/office/drawing/2014/main" id="{3F2D3B94-4506-E6ED-E779-4D9251000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28" y="1397374"/>
            <a:ext cx="7619628" cy="4286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3" y="3715657"/>
            <a:ext cx="6296298" cy="1325563"/>
          </a:xfrm>
        </p:spPr>
        <p:txBody>
          <a:bodyPr/>
          <a:lstStyle/>
          <a:p>
            <a:r>
              <a:rPr lang="es-MX" dirty="0"/>
              <a:t>Capítulo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109" y="4774975"/>
            <a:ext cx="4587152" cy="6327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/>
              <a:t>Autorregulación de los aprendizajes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FFF9A8-04F9-E0CA-8223-AD255E7F3D0D}"/>
              </a:ext>
            </a:extLst>
          </p:cNvPr>
          <p:cNvSpPr txBox="1">
            <a:spLocks/>
          </p:cNvSpPr>
          <p:nvPr/>
        </p:nvSpPr>
        <p:spPr>
          <a:xfrm>
            <a:off x="7682744" y="1751205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Aspectos conceptuales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AD3D63-54D3-D611-3FDF-A27C80B21FA6}"/>
              </a:ext>
            </a:extLst>
          </p:cNvPr>
          <p:cNvSpPr txBox="1">
            <a:spLocks/>
          </p:cNvSpPr>
          <p:nvPr/>
        </p:nvSpPr>
        <p:spPr>
          <a:xfrm>
            <a:off x="7682746" y="2874687"/>
            <a:ext cx="2867438" cy="55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Características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274D8C-6CE4-761B-6C7F-11A8FCC8D47C}"/>
              </a:ext>
            </a:extLst>
          </p:cNvPr>
          <p:cNvSpPr txBox="1">
            <a:spLocks/>
          </p:cNvSpPr>
          <p:nvPr/>
        </p:nvSpPr>
        <p:spPr>
          <a:xfrm>
            <a:off x="7682744" y="3967874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Estrategias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B377F6-F471-157C-9DC2-41676565753F}"/>
              </a:ext>
            </a:extLst>
          </p:cNvPr>
          <p:cNvSpPr txBox="1">
            <a:spLocks/>
          </p:cNvSpPr>
          <p:nvPr/>
        </p:nvSpPr>
        <p:spPr>
          <a:xfrm>
            <a:off x="7771241" y="5009615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Modelo ARCS</a:t>
            </a:r>
          </a:p>
        </p:txBody>
      </p:sp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DDFF7-4892-1497-D01A-D68898B87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DDF4-FD92-B7F6-A029-E182FF65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01921"/>
            <a:ext cx="6296298" cy="1325563"/>
          </a:xfrm>
        </p:spPr>
        <p:txBody>
          <a:bodyPr/>
          <a:lstStyle/>
          <a:p>
            <a:r>
              <a:rPr lang="es-MX" dirty="0"/>
              <a:t>Capítulo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A7C54-D290-7D03-8844-39AE4E920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408736"/>
            <a:ext cx="6655062" cy="1037496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Los entornos virtuales de aprendizaje.</a:t>
            </a:r>
          </a:p>
        </p:txBody>
      </p:sp>
      <p:pic>
        <p:nvPicPr>
          <p:cNvPr id="9" name="Imagen 8" descr="Imagen que contiene luz&#10;&#10;Descripción generada automáticamente">
            <a:extLst>
              <a:ext uri="{FF2B5EF4-FFF2-40B4-BE49-F238E27FC236}">
                <a16:creationId xmlns:a16="http://schemas.microsoft.com/office/drawing/2014/main" id="{D43A253B-19AF-A705-79FD-695EA600B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28" y="1397374"/>
            <a:ext cx="7619628" cy="428604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C1B801-E697-F679-5A4A-2DC69A5B0E61}"/>
              </a:ext>
            </a:extLst>
          </p:cNvPr>
          <p:cNvSpPr txBox="1">
            <a:spLocks/>
          </p:cNvSpPr>
          <p:nvPr/>
        </p:nvSpPr>
        <p:spPr>
          <a:xfrm>
            <a:off x="7682744" y="1751205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Tipos de plataformas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E60AF1-2EBE-1AC8-E065-F0B3BE14066F}"/>
              </a:ext>
            </a:extLst>
          </p:cNvPr>
          <p:cNvSpPr txBox="1">
            <a:spLocks/>
          </p:cNvSpPr>
          <p:nvPr/>
        </p:nvSpPr>
        <p:spPr>
          <a:xfrm>
            <a:off x="7682746" y="2784689"/>
            <a:ext cx="2867438" cy="55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Diseño de un curso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5893CB-7D45-4F52-B2D1-BAEC1F8F259C}"/>
              </a:ext>
            </a:extLst>
          </p:cNvPr>
          <p:cNvSpPr txBox="1">
            <a:spLocks/>
          </p:cNvSpPr>
          <p:nvPr/>
        </p:nvSpPr>
        <p:spPr>
          <a:xfrm>
            <a:off x="7682744" y="3967874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Elementos de un curso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F776F11-378A-1BE0-2383-7FE83E43828B}"/>
              </a:ext>
            </a:extLst>
          </p:cNvPr>
          <p:cNvSpPr txBox="1">
            <a:spLocks/>
          </p:cNvSpPr>
          <p:nvPr/>
        </p:nvSpPr>
        <p:spPr>
          <a:xfrm>
            <a:off x="7682744" y="5007311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Tipos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318538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9609"/>
            <a:ext cx="3716989" cy="707714"/>
          </a:xfrm>
        </p:spPr>
        <p:txBody>
          <a:bodyPr/>
          <a:lstStyle/>
          <a:p>
            <a:r>
              <a:rPr lang="es-MX" dirty="0"/>
              <a:t>Capítulo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642" y="4582725"/>
            <a:ext cx="4078574" cy="707713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El diseño instruccional</a:t>
            </a:r>
          </a:p>
        </p:txBody>
      </p:sp>
      <p:pic>
        <p:nvPicPr>
          <p:cNvPr id="7" name="Imagen 6" descr="Imagen que contiene luz&#10;&#10;Descripción generada automáticamente">
            <a:extLst>
              <a:ext uri="{FF2B5EF4-FFF2-40B4-BE49-F238E27FC236}">
                <a16:creationId xmlns:a16="http://schemas.microsoft.com/office/drawing/2014/main" id="{61EA8963-85E8-EE64-57DF-225902CE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56" y="1440124"/>
            <a:ext cx="7619628" cy="428604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225A1C-104E-3F94-4596-52DDAA2EF920}"/>
              </a:ext>
            </a:extLst>
          </p:cNvPr>
          <p:cNvSpPr txBox="1">
            <a:spLocks/>
          </p:cNvSpPr>
          <p:nvPr/>
        </p:nvSpPr>
        <p:spPr>
          <a:xfrm>
            <a:off x="7547833" y="1854406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Comparación entre modelos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9B635C-D124-A277-AE93-414E20581DBD}"/>
              </a:ext>
            </a:extLst>
          </p:cNvPr>
          <p:cNvSpPr txBox="1">
            <a:spLocks/>
          </p:cNvSpPr>
          <p:nvPr/>
        </p:nvSpPr>
        <p:spPr>
          <a:xfrm>
            <a:off x="7682746" y="2784689"/>
            <a:ext cx="2867438" cy="55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Características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9FBC1B-F6D3-BD5F-9129-5FA8197ECCAE}"/>
              </a:ext>
            </a:extLst>
          </p:cNvPr>
          <p:cNvSpPr txBox="1">
            <a:spLocks/>
          </p:cNvSpPr>
          <p:nvPr/>
        </p:nvSpPr>
        <p:spPr>
          <a:xfrm>
            <a:off x="7682744" y="3967874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Teoría de aprendizaje y modelo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132C7E-1816-E8CF-6D28-BF8416E23124}"/>
              </a:ext>
            </a:extLst>
          </p:cNvPr>
          <p:cNvSpPr txBox="1">
            <a:spLocks/>
          </p:cNvSpPr>
          <p:nvPr/>
        </p:nvSpPr>
        <p:spPr>
          <a:xfrm>
            <a:off x="7682744" y="5007311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ARCS</a:t>
            </a:r>
          </a:p>
        </p:txBody>
      </p:sp>
    </p:spTree>
    <p:extLst>
      <p:ext uri="{BB962C8B-B14F-4D97-AF65-F5344CB8AC3E}">
        <p14:creationId xmlns:p14="http://schemas.microsoft.com/office/powerpoint/2010/main" val="233054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4435B-8202-53BC-0500-C4AED011A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F92A-D0C8-987A-2D96-C99FB1A7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098" y="3914619"/>
            <a:ext cx="3746970" cy="789118"/>
          </a:xfrm>
        </p:spPr>
        <p:txBody>
          <a:bodyPr/>
          <a:lstStyle/>
          <a:p>
            <a:r>
              <a:rPr lang="es-MX" dirty="0"/>
              <a:t>Capítulo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A9444-4DBD-1FAC-7EC0-B03900C0C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553835"/>
            <a:ext cx="4665689" cy="632762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Aspectos motivacionales</a:t>
            </a:r>
          </a:p>
        </p:txBody>
      </p:sp>
      <p:pic>
        <p:nvPicPr>
          <p:cNvPr id="7" name="Imagen 6" descr="Imagen que contiene luz&#10;&#10;Descripción generada automáticamente">
            <a:extLst>
              <a:ext uri="{FF2B5EF4-FFF2-40B4-BE49-F238E27FC236}">
                <a16:creationId xmlns:a16="http://schemas.microsoft.com/office/drawing/2014/main" id="{369EC730-59E4-1D9E-75F6-E46598C4F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28" y="1397374"/>
            <a:ext cx="7619628" cy="428604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B0F20C-014E-1228-0401-56487814DD74}"/>
              </a:ext>
            </a:extLst>
          </p:cNvPr>
          <p:cNvSpPr txBox="1">
            <a:spLocks/>
          </p:cNvSpPr>
          <p:nvPr/>
        </p:nvSpPr>
        <p:spPr>
          <a:xfrm>
            <a:off x="7682744" y="1751205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Conceptos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4890E5-06EE-D2ED-D654-BFD36D893EAB}"/>
              </a:ext>
            </a:extLst>
          </p:cNvPr>
          <p:cNvSpPr txBox="1">
            <a:spLocks/>
          </p:cNvSpPr>
          <p:nvPr/>
        </p:nvSpPr>
        <p:spPr>
          <a:xfrm>
            <a:off x="7682746" y="2784689"/>
            <a:ext cx="2867438" cy="55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Deseo por aprender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04DED7-3DEA-F363-BC56-C4198CE89C5D}"/>
              </a:ext>
            </a:extLst>
          </p:cNvPr>
          <p:cNvSpPr txBox="1">
            <a:spLocks/>
          </p:cNvSpPr>
          <p:nvPr/>
        </p:nvSpPr>
        <p:spPr>
          <a:xfrm>
            <a:off x="7682744" y="3967874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Factores externos e internos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9EA1FA-DD3F-CD52-348A-A14BA2252265}"/>
              </a:ext>
            </a:extLst>
          </p:cNvPr>
          <p:cNvSpPr txBox="1">
            <a:spLocks/>
          </p:cNvSpPr>
          <p:nvPr/>
        </p:nvSpPr>
        <p:spPr>
          <a:xfrm>
            <a:off x="7682744" y="5007311"/>
            <a:ext cx="2690447" cy="41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Motivación y ARCS</a:t>
            </a:r>
          </a:p>
        </p:txBody>
      </p:sp>
    </p:spTree>
    <p:extLst>
      <p:ext uri="{BB962C8B-B14F-4D97-AF65-F5344CB8AC3E}">
        <p14:creationId xmlns:p14="http://schemas.microsoft.com/office/powerpoint/2010/main" val="2617308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8547E0-7DB0-4C16-8A8A-38D64925FF98}"/>
</file>

<file path=customXml/itemProps2.xml><?xml version="1.0" encoding="utf-8"?>
<ds:datastoreItem xmlns:ds="http://schemas.openxmlformats.org/officeDocument/2006/customXml" ds:itemID="{242FDF7F-8A50-4D81-893D-5B9026543793}"/>
</file>

<file path=customXml/itemProps3.xml><?xml version="1.0" encoding="utf-8"?>
<ds:datastoreItem xmlns:ds="http://schemas.openxmlformats.org/officeDocument/2006/customXml" ds:itemID="{C59C2147-4B88-4A76-B354-32748F2B310E}"/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203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Calibri</vt:lpstr>
      <vt:lpstr>Proxima Nova Alt Bl</vt:lpstr>
      <vt:lpstr>Proxima Nova Alt Lt</vt:lpstr>
      <vt:lpstr>Proxima Nova Rg</vt:lpstr>
      <vt:lpstr>Calibri Light</vt:lpstr>
      <vt:lpstr>Arial</vt:lpstr>
      <vt:lpstr>Office Theme</vt:lpstr>
      <vt:lpstr>Presentación de PowerPoint</vt:lpstr>
      <vt:lpstr>Harly Onelly Stynze Gómez</vt:lpstr>
      <vt:lpstr>Origen</vt:lpstr>
      <vt:lpstr>Capítulo 1</vt:lpstr>
      <vt:lpstr>Capítulo 2</vt:lpstr>
      <vt:lpstr>Capítulo 3</vt:lpstr>
      <vt:lpstr>Capítulo 4</vt:lpstr>
      <vt:lpstr>Capítulo 5</vt:lpstr>
      <vt:lpstr>Capítulo 6</vt:lpstr>
      <vt:lpstr>Capítulo 7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Manuel Blanco Brenes</dc:creator>
  <cp:lastModifiedBy>Harly Onelly Stynze Gómez</cp:lastModifiedBy>
  <cp:revision>36</cp:revision>
  <dcterms:created xsi:type="dcterms:W3CDTF">2024-08-09T20:35:45Z</dcterms:created>
  <dcterms:modified xsi:type="dcterms:W3CDTF">2024-10-09T15:12:28Z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