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8" r:id="rId14"/>
    <p:sldId id="279" r:id="rId15"/>
    <p:sldId id="280" r:id="rId16"/>
    <p:sldId id="281" r:id="rId17"/>
    <p:sldId id="282" r:id="rId18"/>
    <p:sldId id="283" r:id="rId19"/>
    <p:sldId id="276" r:id="rId20"/>
    <p:sldId id="277" r:id="rId21"/>
    <p:sldId id="262" r:id="rId22"/>
  </p:sldIdLst>
  <p:sldSz cx="12192000" cy="6858000"/>
  <p:notesSz cx="6858000" cy="9144000"/>
  <p:embeddedFontLst>
    <p:embeddedFont>
      <p:font typeface="Proxima Nova Alt Bl" panose="02000506030000020004" charset="0"/>
      <p:bold r:id="rId24"/>
      <p:boldItalic r:id="rId25"/>
    </p:embeddedFont>
    <p:embeddedFont>
      <p:font typeface="Proxima Nova Rg" panose="02000506030000020004" charset="0"/>
      <p:regular r:id="rId26"/>
      <p:bold r:id="rId27"/>
      <p:italic r:id="rId28"/>
      <p:boldItalic r:id="rId2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94E0"/>
    <a:srgbClr val="3F1E68"/>
    <a:srgbClr val="E67F01"/>
    <a:srgbClr val="2A8FCE"/>
    <a:srgbClr val="185F9B"/>
    <a:srgbClr val="186AAD"/>
    <a:srgbClr val="3C2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5FF42-F0A2-D76F-227B-B7B31223DBE9}" v="3" dt="2024-10-10T19:58:31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>
        <p:scale>
          <a:sx n="50" d="100"/>
          <a:sy n="50" d="100"/>
        </p:scale>
        <p:origin x="2160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Manuel Blanco Brenes" userId="S::vblanco@cnu.edu.ni::7a392cdf-df62-4a11-84d0-e9f5dcd5579d" providerId="AD" clId="Web-{AAA5FF42-F0A2-D76F-227B-B7B31223DBE9}"/>
    <pc:docChg chg="modSld">
      <pc:chgData name="Victor Manuel Blanco Brenes" userId="S::vblanco@cnu.edu.ni::7a392cdf-df62-4a11-84d0-e9f5dcd5579d" providerId="AD" clId="Web-{AAA5FF42-F0A2-D76F-227B-B7B31223DBE9}" dt="2024-10-10T19:58:31.445" v="2" actId="20577"/>
      <pc:docMkLst>
        <pc:docMk/>
      </pc:docMkLst>
      <pc:sldChg chg="modSp">
        <pc:chgData name="Victor Manuel Blanco Brenes" userId="S::vblanco@cnu.edu.ni::7a392cdf-df62-4a11-84d0-e9f5dcd5579d" providerId="AD" clId="Web-{AAA5FF42-F0A2-D76F-227B-B7B31223DBE9}" dt="2024-10-10T19:58:31.445" v="2" actId="20577"/>
        <pc:sldMkLst>
          <pc:docMk/>
          <pc:sldMk cId="3041421809" sldId="257"/>
        </pc:sldMkLst>
        <pc:spChg chg="mod">
          <ac:chgData name="Victor Manuel Blanco Brenes" userId="S::vblanco@cnu.edu.ni::7a392cdf-df62-4a11-84d0-e9f5dcd5579d" providerId="AD" clId="Web-{AAA5FF42-F0A2-D76F-227B-B7B31223DBE9}" dt="2024-10-10T19:58:31.445" v="2" actId="20577"/>
          <ac:spMkLst>
            <pc:docMk/>
            <pc:sldMk cId="3041421809" sldId="257"/>
            <ac:spMk id="4" creationId="{A65971D5-2467-686C-7C71-4AE6516FD2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0160"/>
            <a:ext cx="10515600" cy="905691"/>
          </a:xfrm>
        </p:spPr>
        <p:txBody>
          <a:bodyPr wrap="square">
            <a:noAutofit/>
          </a:bodyPr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1316-260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0"/>
            <a:ext cx="6479176" cy="6858000"/>
          </a:xfrm>
        </p:spPr>
        <p:txBody>
          <a:bodyPr anchor="ctr" anchorCtr="0"/>
          <a:lstStyle/>
          <a:p>
            <a:r>
              <a:rPr lang="en-US" sz="4800" b="0" dirty="0" err="1">
                <a:latin typeface="Proxima Nova Alt Bl" panose="02000506030000020004" charset="0"/>
                <a:sym typeface="Aileron"/>
              </a:rPr>
              <a:t>Aplicación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de </a:t>
            </a:r>
            <a:r>
              <a:rPr lang="en-US" sz="4800" b="0" dirty="0" err="1">
                <a:latin typeface="Proxima Nova Alt Bl" panose="02000506030000020004" charset="0"/>
                <a:sym typeface="Aileron"/>
              </a:rPr>
              <a:t>herramientas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de </a:t>
            </a:r>
            <a:r>
              <a:rPr lang="en-US" sz="4800" b="0" dirty="0" err="1">
                <a:latin typeface="Proxima Nova Alt Bl" panose="02000506030000020004" charset="0"/>
                <a:sym typeface="Aileron"/>
              </a:rPr>
              <a:t>inteligencia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artificial </a:t>
            </a:r>
            <a:r>
              <a:rPr lang="en-US" sz="4800" b="0" dirty="0" err="1">
                <a:latin typeface="Proxima Nova Alt Bl" panose="02000506030000020004" charset="0"/>
                <a:sym typeface="Aileron"/>
              </a:rPr>
              <a:t>generativa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de </a:t>
            </a:r>
            <a:r>
              <a:rPr lang="en-US" sz="4800" b="0" dirty="0" err="1">
                <a:latin typeface="Proxima Nova Alt Bl" panose="02000506030000020004" charset="0"/>
                <a:sym typeface="Aileron"/>
              </a:rPr>
              <a:t>texto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</a:t>
            </a:r>
            <a:r>
              <a:rPr lang="en-US" sz="4800" b="0" dirty="0" err="1">
                <a:latin typeface="Proxima Nova Alt Bl" panose="02000506030000020004" charset="0"/>
                <a:sym typeface="Aileron"/>
              </a:rPr>
              <a:t>en</a:t>
            </a:r>
            <a:r>
              <a:rPr lang="en-US" sz="4800" b="0" dirty="0">
                <a:latin typeface="Proxima Nova Alt Bl" panose="02000506030000020004" charset="0"/>
                <a:sym typeface="Aileron"/>
              </a:rPr>
              <a:t> la </a:t>
            </a:r>
            <a:r>
              <a:rPr lang="en-US" sz="4800" b="0" dirty="0" err="1">
                <a:latin typeface="Proxima Nova Alt Bl" panose="02000506030000020004" charset="0"/>
                <a:sym typeface="Aileron Bold"/>
              </a:rPr>
              <a:t>creación</a:t>
            </a:r>
            <a:r>
              <a:rPr lang="en-US" sz="4800" b="0" dirty="0">
                <a:latin typeface="Proxima Nova Alt Bl" panose="02000506030000020004" charset="0"/>
                <a:sym typeface="Aileron Bold"/>
              </a:rPr>
              <a:t> de </a:t>
            </a:r>
            <a:r>
              <a:rPr lang="en-US" sz="4800" b="0" dirty="0" err="1">
                <a:latin typeface="Proxima Nova Alt Bl" panose="02000506030000020004" charset="0"/>
                <a:sym typeface="Aileron Bold"/>
              </a:rPr>
              <a:t>materiales</a:t>
            </a:r>
            <a:r>
              <a:rPr lang="en-US" sz="4800" b="0" dirty="0">
                <a:latin typeface="Proxima Nova Alt Bl" panose="02000506030000020004" charset="0"/>
                <a:sym typeface="Aileron Bold"/>
              </a:rPr>
              <a:t> de </a:t>
            </a:r>
            <a:r>
              <a:rPr lang="en-US" sz="4800" b="0" dirty="0" err="1">
                <a:latin typeface="Proxima Nova Alt Bl" panose="02000506030000020004" charset="0"/>
                <a:sym typeface="Aileron Bold"/>
              </a:rPr>
              <a:t>aprendizaje</a:t>
            </a:r>
            <a:endParaRPr lang="es-MX" sz="4800" dirty="0">
              <a:latin typeface="Proxima Nova Alt Bl" panose="02000506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667E0-15A3-B4CC-3B42-465923C49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5A6FE3C-BC95-F658-0BD0-6E613515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3837113" cy="3865933"/>
          </a:xfrm>
        </p:spPr>
        <p:txBody>
          <a:bodyPr>
            <a:normAutofit fontScale="90000"/>
          </a:bodyPr>
          <a:lstStyle/>
          <a:p>
            <a:r>
              <a:rPr lang="es-NI" dirty="0"/>
              <a:t>Redacción de contenidos </a:t>
            </a:r>
            <a:br>
              <a:rPr lang="es-NI" dirty="0"/>
            </a:br>
            <a:br>
              <a:rPr lang="es-NI" dirty="0"/>
            </a:br>
            <a:r>
              <a:rPr lang="es-NI" dirty="0"/>
              <a:t>Investigación y compilación de información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E9E6721-7AB2-8A70-63E3-3D6B1E81F9E5}"/>
              </a:ext>
            </a:extLst>
          </p:cNvPr>
          <p:cNvSpPr/>
          <p:nvPr/>
        </p:nvSpPr>
        <p:spPr>
          <a:xfrm>
            <a:off x="4587240" y="459772"/>
            <a:ext cx="7132320" cy="5880068"/>
          </a:xfrm>
          <a:custGeom>
            <a:avLst/>
            <a:gdLst/>
            <a:ahLst/>
            <a:cxnLst/>
            <a:rect l="l" t="t" r="r" b="b"/>
            <a:pathLst>
              <a:path w="9115803" h="8326110">
                <a:moveTo>
                  <a:pt x="0" y="0"/>
                </a:moveTo>
                <a:lnTo>
                  <a:pt x="9115803" y="0"/>
                </a:lnTo>
                <a:lnTo>
                  <a:pt x="9115803" y="8326110"/>
                </a:lnTo>
                <a:lnTo>
                  <a:pt x="0" y="8326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712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D40A3-359C-F85D-6868-40FE1A240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8DF684F-9776-D35B-B3E7-44376D99B822}"/>
              </a:ext>
            </a:extLst>
          </p:cNvPr>
          <p:cNvSpPr txBox="1">
            <a:spLocks/>
          </p:cNvSpPr>
          <p:nvPr/>
        </p:nvSpPr>
        <p:spPr>
          <a:xfrm>
            <a:off x="572327" y="3078480"/>
            <a:ext cx="3725353" cy="362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s-NI" sz="4000" dirty="0"/>
          </a:p>
        </p:txBody>
      </p:sp>
      <p:sp>
        <p:nvSpPr>
          <p:cNvPr id="6" name="Freeform 2"/>
          <p:cNvSpPr/>
          <p:nvPr/>
        </p:nvSpPr>
        <p:spPr>
          <a:xfrm>
            <a:off x="5715000" y="441960"/>
            <a:ext cx="6041833" cy="5852160"/>
          </a:xfrm>
          <a:custGeom>
            <a:avLst/>
            <a:gdLst/>
            <a:ahLst/>
            <a:cxnLst/>
            <a:rect l="l" t="t" r="r" b="b"/>
            <a:pathLst>
              <a:path w="16564061" h="7627962">
                <a:moveTo>
                  <a:pt x="0" y="0"/>
                </a:moveTo>
                <a:lnTo>
                  <a:pt x="16564061" y="0"/>
                </a:lnTo>
                <a:lnTo>
                  <a:pt x="16564061" y="7627962"/>
                </a:lnTo>
                <a:lnTo>
                  <a:pt x="0" y="76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365"/>
            </a:stretch>
          </a:blipFill>
        </p:spPr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D0CD2BC-E2F1-ABD5-392A-0A058465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3837113" cy="3865933"/>
          </a:xfrm>
        </p:spPr>
        <p:txBody>
          <a:bodyPr>
            <a:normAutofit/>
          </a:bodyPr>
          <a:lstStyle/>
          <a:p>
            <a:r>
              <a:rPr lang="es-NI" dirty="0"/>
              <a:t>Elaboración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12033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927A-19C2-EF67-99CE-DFA7A021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26BB17-D577-C2FD-8F6C-C68550FF7EEE}"/>
              </a:ext>
            </a:extLst>
          </p:cNvPr>
          <p:cNvSpPr txBox="1">
            <a:spLocks/>
          </p:cNvSpPr>
          <p:nvPr/>
        </p:nvSpPr>
        <p:spPr>
          <a:xfrm>
            <a:off x="572327" y="3078480"/>
            <a:ext cx="3725353" cy="362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s-NI" sz="4000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D3168FC-5032-93AA-F402-2C37E67675BB}"/>
              </a:ext>
            </a:extLst>
          </p:cNvPr>
          <p:cNvSpPr/>
          <p:nvPr/>
        </p:nvSpPr>
        <p:spPr>
          <a:xfrm>
            <a:off x="5151120" y="396240"/>
            <a:ext cx="6575232" cy="5897880"/>
          </a:xfrm>
          <a:custGeom>
            <a:avLst/>
            <a:gdLst/>
            <a:ahLst/>
            <a:cxnLst/>
            <a:rect l="l" t="t" r="r" b="b"/>
            <a:pathLst>
              <a:path w="16564061" h="7627962">
                <a:moveTo>
                  <a:pt x="0" y="0"/>
                </a:moveTo>
                <a:lnTo>
                  <a:pt x="16564061" y="0"/>
                </a:lnTo>
                <a:lnTo>
                  <a:pt x="16564061" y="7627962"/>
                </a:lnTo>
                <a:lnTo>
                  <a:pt x="0" y="7627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82" r="-96210"/>
            </a:stretch>
          </a:blipFill>
        </p:spPr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4B2295E-D9BE-F003-BD04-D74C1FE5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3837113" cy="3865933"/>
          </a:xfrm>
        </p:spPr>
        <p:txBody>
          <a:bodyPr>
            <a:normAutofit/>
          </a:bodyPr>
          <a:lstStyle/>
          <a:p>
            <a:r>
              <a:rPr lang="es-NI" dirty="0"/>
              <a:t>Generación de ejemplos</a:t>
            </a:r>
          </a:p>
        </p:txBody>
      </p:sp>
    </p:spTree>
    <p:extLst>
      <p:ext uri="{BB962C8B-B14F-4D97-AF65-F5344CB8AC3E}">
        <p14:creationId xmlns:p14="http://schemas.microsoft.com/office/powerpoint/2010/main" val="21586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A4384-D9D1-40EE-3B6D-53A9C4528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B6EBFB6-60FA-77C7-74AD-6CED3A59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4526280" cy="3865933"/>
          </a:xfrm>
        </p:spPr>
        <p:txBody>
          <a:bodyPr>
            <a:normAutofit/>
          </a:bodyPr>
          <a:lstStyle/>
          <a:p>
            <a:r>
              <a:rPr lang="es-NI" dirty="0"/>
              <a:t>Creación de tablas comparativas</a:t>
            </a:r>
            <a:br>
              <a:rPr lang="es-NI" dirty="0"/>
            </a:br>
            <a:br>
              <a:rPr lang="es-NI" dirty="0"/>
            </a:br>
            <a:r>
              <a:rPr lang="es-NI" dirty="0"/>
              <a:t>Traducción de textos</a:t>
            </a:r>
          </a:p>
        </p:txBody>
      </p:sp>
      <p:sp>
        <p:nvSpPr>
          <p:cNvPr id="3" name="Freeform 3"/>
          <p:cNvSpPr/>
          <p:nvPr/>
        </p:nvSpPr>
        <p:spPr>
          <a:xfrm>
            <a:off x="5791200" y="429233"/>
            <a:ext cx="5958840" cy="5847133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14" t="-8166" r="-4347"/>
            </a:stretch>
          </a:blipFill>
        </p:spPr>
      </p:sp>
    </p:spTree>
    <p:extLst>
      <p:ext uri="{BB962C8B-B14F-4D97-AF65-F5344CB8AC3E}">
        <p14:creationId xmlns:p14="http://schemas.microsoft.com/office/powerpoint/2010/main" val="14800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4521-3B52-A66D-C676-0815D39F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657000B-DDA4-6C95-604A-E829AFC6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4526280" cy="3865933"/>
          </a:xfrm>
        </p:spPr>
        <p:txBody>
          <a:bodyPr>
            <a:normAutofit/>
          </a:bodyPr>
          <a:lstStyle/>
          <a:p>
            <a:r>
              <a:rPr lang="es-NI" dirty="0"/>
              <a:t>Adaptación de contenidos</a:t>
            </a:r>
            <a:br>
              <a:rPr lang="es-NI" dirty="0"/>
            </a:br>
            <a:br>
              <a:rPr lang="es-NI" dirty="0"/>
            </a:br>
            <a:r>
              <a:rPr lang="es-NI" dirty="0"/>
              <a:t>Búsqueda de imágenes</a:t>
            </a:r>
          </a:p>
        </p:txBody>
      </p:sp>
      <p:sp>
        <p:nvSpPr>
          <p:cNvPr id="2" name="Freeform 3"/>
          <p:cNvSpPr/>
          <p:nvPr/>
        </p:nvSpPr>
        <p:spPr>
          <a:xfrm>
            <a:off x="5029200" y="401267"/>
            <a:ext cx="6720840" cy="5969052"/>
          </a:xfrm>
          <a:custGeom>
            <a:avLst/>
            <a:gdLst/>
            <a:ahLst/>
            <a:cxnLst/>
            <a:rect l="l" t="t" r="r" b="b"/>
            <a:pathLst>
              <a:path w="11712921" h="10287000">
                <a:moveTo>
                  <a:pt x="0" y="0"/>
                </a:moveTo>
                <a:lnTo>
                  <a:pt x="11712921" y="0"/>
                </a:lnTo>
                <a:lnTo>
                  <a:pt x="117129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011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0FEB-30EA-0C16-84CE-09183727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/>
          <p:nvPr/>
        </p:nvSpPr>
        <p:spPr>
          <a:xfrm>
            <a:off x="5274143" y="485246"/>
            <a:ext cx="6475897" cy="5887507"/>
          </a:xfrm>
          <a:custGeom>
            <a:avLst/>
            <a:gdLst/>
            <a:ahLst/>
            <a:cxnLst/>
            <a:rect l="l" t="t" r="r" b="b"/>
            <a:pathLst>
              <a:path w="10327857" h="8831261">
                <a:moveTo>
                  <a:pt x="0" y="0"/>
                </a:moveTo>
                <a:lnTo>
                  <a:pt x="10327857" y="0"/>
                </a:lnTo>
                <a:lnTo>
                  <a:pt x="10327857" y="8831261"/>
                </a:lnTo>
                <a:lnTo>
                  <a:pt x="0" y="883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r="-6320"/>
            </a:stretch>
          </a:blipFill>
        </p:spPr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E96EF21-CA86-E6B3-15D1-104949D4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712720"/>
            <a:ext cx="4526280" cy="3865933"/>
          </a:xfrm>
        </p:spPr>
        <p:txBody>
          <a:bodyPr>
            <a:normAutofit/>
          </a:bodyPr>
          <a:lstStyle/>
          <a:p>
            <a:r>
              <a:rPr lang="es-NI" dirty="0"/>
              <a:t>Feedback y revisión</a:t>
            </a:r>
          </a:p>
        </p:txBody>
      </p:sp>
    </p:spTree>
    <p:extLst>
      <p:ext uri="{BB962C8B-B14F-4D97-AF65-F5344CB8AC3E}">
        <p14:creationId xmlns:p14="http://schemas.microsoft.com/office/powerpoint/2010/main" val="1915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3222" y="0"/>
            <a:ext cx="9035497" cy="6812959"/>
          </a:xfrm>
          <a:custGeom>
            <a:avLst/>
            <a:gdLst/>
            <a:ahLst/>
            <a:cxnLst/>
            <a:rect l="l" t="t" r="r" b="b"/>
            <a:pathLst>
              <a:path w="13553246" h="10219438">
                <a:moveTo>
                  <a:pt x="0" y="0"/>
                </a:moveTo>
                <a:lnTo>
                  <a:pt x="13553246" y="0"/>
                </a:lnTo>
                <a:lnTo>
                  <a:pt x="13553246" y="10219437"/>
                </a:lnTo>
                <a:lnTo>
                  <a:pt x="0" y="10219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" y="2324015"/>
            <a:ext cx="4941406" cy="140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docentes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deben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desarrollar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competencias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necesarias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para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utilizar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estas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tecnologías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manera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pedagógica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,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ética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efectiva</a:t>
            </a:r>
            <a:endParaRPr lang="en-US" sz="190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40382" y="4326554"/>
            <a:ext cx="3585966" cy="140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docentes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deben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integrar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 IAG de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manera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pertinente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estratégica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dentro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sus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prácticas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pedagógicas</a:t>
            </a:r>
            <a:endParaRPr lang="en-US" sz="190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40382" y="3990570"/>
            <a:ext cx="3585966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Integración</a:t>
            </a:r>
            <a:r>
              <a:rPr lang="en-US" sz="1900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estratégica</a:t>
            </a:r>
            <a:endParaRPr lang="en-US" sz="1900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75839E5-0246-4182-20BD-5321E6E54E95}"/>
              </a:ext>
            </a:extLst>
          </p:cNvPr>
          <p:cNvGrpSpPr/>
          <p:nvPr/>
        </p:nvGrpSpPr>
        <p:grpSpPr>
          <a:xfrm>
            <a:off x="3729241" y="4539905"/>
            <a:ext cx="4684245" cy="3140395"/>
            <a:chOff x="3729241" y="4539905"/>
            <a:chExt cx="4684245" cy="3140395"/>
          </a:xfrm>
        </p:grpSpPr>
        <p:sp>
          <p:nvSpPr>
            <p:cNvPr id="8" name="Freeform 8"/>
            <p:cNvSpPr/>
            <p:nvPr/>
          </p:nvSpPr>
          <p:spPr>
            <a:xfrm rot="16200000">
              <a:off x="4501166" y="3767980"/>
              <a:ext cx="3140395" cy="4684245"/>
            </a:xfrm>
            <a:custGeom>
              <a:avLst/>
              <a:gdLst/>
              <a:ahLst/>
              <a:cxnLst/>
              <a:rect l="l" t="t" r="r" b="b"/>
              <a:pathLst>
                <a:path w="6280791" h="9368489">
                  <a:moveTo>
                    <a:pt x="0" y="0"/>
                  </a:moveTo>
                  <a:lnTo>
                    <a:pt x="6280791" y="0"/>
                  </a:lnTo>
                  <a:lnTo>
                    <a:pt x="6280791" y="9368489"/>
                  </a:lnTo>
                  <a:lnTo>
                    <a:pt x="0" y="9368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468966" y="6302685"/>
              <a:ext cx="1204796" cy="1159615"/>
            </a:xfrm>
            <a:custGeom>
              <a:avLst/>
              <a:gdLst/>
              <a:ahLst/>
              <a:cxnLst/>
              <a:rect l="l" t="t" r="r" b="b"/>
              <a:pathLst>
                <a:path w="2409591" h="2319231">
                  <a:moveTo>
                    <a:pt x="0" y="0"/>
                  </a:moveTo>
                  <a:lnTo>
                    <a:pt x="2409591" y="0"/>
                  </a:lnTo>
                  <a:lnTo>
                    <a:pt x="2409591" y="2319231"/>
                  </a:lnTo>
                  <a:lnTo>
                    <a:pt x="0" y="2319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208270" y="6097267"/>
              <a:ext cx="431890" cy="410835"/>
            </a:xfrm>
            <a:custGeom>
              <a:avLst/>
              <a:gdLst/>
              <a:ahLst/>
              <a:cxnLst/>
              <a:rect l="l" t="t" r="r" b="b"/>
              <a:pathLst>
                <a:path w="863780" h="821671">
                  <a:moveTo>
                    <a:pt x="0" y="0"/>
                  </a:moveTo>
                  <a:lnTo>
                    <a:pt x="863781" y="0"/>
                  </a:lnTo>
                  <a:lnTo>
                    <a:pt x="863781" y="821671"/>
                  </a:lnTo>
                  <a:lnTo>
                    <a:pt x="0" y="821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505611" y="6135367"/>
              <a:ext cx="431890" cy="410835"/>
            </a:xfrm>
            <a:custGeom>
              <a:avLst/>
              <a:gdLst/>
              <a:ahLst/>
              <a:cxnLst/>
              <a:rect l="l" t="t" r="r" b="b"/>
              <a:pathLst>
                <a:path w="863780" h="821671">
                  <a:moveTo>
                    <a:pt x="0" y="0"/>
                  </a:moveTo>
                  <a:lnTo>
                    <a:pt x="863780" y="0"/>
                  </a:lnTo>
                  <a:lnTo>
                    <a:pt x="863780" y="821671"/>
                  </a:lnTo>
                  <a:lnTo>
                    <a:pt x="0" y="821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524292" y="5132103"/>
              <a:ext cx="431890" cy="410835"/>
            </a:xfrm>
            <a:custGeom>
              <a:avLst/>
              <a:gdLst/>
              <a:ahLst/>
              <a:cxnLst/>
              <a:rect l="l" t="t" r="r" b="b"/>
              <a:pathLst>
                <a:path w="863780" h="821671">
                  <a:moveTo>
                    <a:pt x="0" y="0"/>
                  </a:moveTo>
                  <a:lnTo>
                    <a:pt x="863780" y="0"/>
                  </a:lnTo>
                  <a:lnTo>
                    <a:pt x="863780" y="821671"/>
                  </a:lnTo>
                  <a:lnTo>
                    <a:pt x="0" y="821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5253021" y="5132103"/>
              <a:ext cx="431890" cy="410835"/>
            </a:xfrm>
            <a:custGeom>
              <a:avLst/>
              <a:gdLst/>
              <a:ahLst/>
              <a:cxnLst/>
              <a:rect l="l" t="t" r="r" b="b"/>
              <a:pathLst>
                <a:path w="863780" h="821671">
                  <a:moveTo>
                    <a:pt x="0" y="0"/>
                  </a:moveTo>
                  <a:lnTo>
                    <a:pt x="863780" y="0"/>
                  </a:lnTo>
                  <a:lnTo>
                    <a:pt x="863780" y="821671"/>
                  </a:lnTo>
                  <a:lnTo>
                    <a:pt x="0" y="821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685800" y="2007424"/>
            <a:ext cx="4429661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1900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Desarrollo de </a:t>
            </a: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competencias</a:t>
            </a:r>
            <a:endParaRPr lang="en-US" sz="1900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4244" y="4328789"/>
            <a:ext cx="3585967" cy="1407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docentes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deben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asegurarse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utilizar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plataformas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confiables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implementar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medidas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ciberseguridad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adecuadas</a:t>
            </a:r>
            <a:endParaRPr lang="en-US" sz="190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220" y="3990570"/>
            <a:ext cx="313966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Seguridad</a:t>
            </a:r>
            <a:r>
              <a:rPr lang="en-US" sz="1900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Informática</a:t>
            </a:r>
            <a:endParaRPr lang="en-US" sz="1900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011122" y="2495204"/>
            <a:ext cx="4615226" cy="104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docentes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deben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mantener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un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rol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activo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adoptar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un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enfoque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responsable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ético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en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el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uso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estas</a:t>
            </a:r>
            <a:r>
              <a:rPr lang="en-US" sz="190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90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tecnologías</a:t>
            </a:r>
            <a:endParaRPr lang="en-US" sz="190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11122" y="2159824"/>
            <a:ext cx="4615226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Enfoque</a:t>
            </a:r>
            <a:r>
              <a:rPr lang="en-US" sz="1900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responsable</a:t>
            </a:r>
            <a:r>
              <a:rPr lang="en-US" sz="1900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y </a:t>
            </a:r>
            <a:r>
              <a:rPr lang="en-US" sz="1900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ético</a:t>
            </a:r>
            <a:endParaRPr lang="en-US" sz="1900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F36EF047-4293-2EBE-289F-B8D02F08D25C}"/>
              </a:ext>
            </a:extLst>
          </p:cNvPr>
          <p:cNvSpPr txBox="1">
            <a:spLocks/>
          </p:cNvSpPr>
          <p:nvPr/>
        </p:nvSpPr>
        <p:spPr>
          <a:xfrm>
            <a:off x="2370647" y="506601"/>
            <a:ext cx="8515351" cy="9056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/>
              <a:t>Reflexiones para un uso adecuado de IAG de texto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/>
          <p:nvPr/>
        </p:nvSpPr>
        <p:spPr>
          <a:xfrm>
            <a:off x="256537" y="1141534"/>
            <a:ext cx="3691031" cy="5531518"/>
          </a:xfrm>
          <a:custGeom>
            <a:avLst/>
            <a:gdLst/>
            <a:ahLst/>
            <a:cxnLst/>
            <a:rect l="l" t="t" r="r" b="b"/>
            <a:pathLst>
              <a:path w="5536547" h="8297277">
                <a:moveTo>
                  <a:pt x="0" y="0"/>
                </a:moveTo>
                <a:lnTo>
                  <a:pt x="5536547" y="0"/>
                </a:lnTo>
                <a:lnTo>
                  <a:pt x="5536547" y="8297277"/>
                </a:lnTo>
                <a:lnTo>
                  <a:pt x="0" y="8297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6"/>
          <p:cNvSpPr/>
          <p:nvPr/>
        </p:nvSpPr>
        <p:spPr>
          <a:xfrm>
            <a:off x="4245709" y="1141534"/>
            <a:ext cx="3691031" cy="5531518"/>
          </a:xfrm>
          <a:custGeom>
            <a:avLst/>
            <a:gdLst/>
            <a:ahLst/>
            <a:cxnLst/>
            <a:rect l="l" t="t" r="r" b="b"/>
            <a:pathLst>
              <a:path w="5536547" h="8297277">
                <a:moveTo>
                  <a:pt x="0" y="0"/>
                </a:moveTo>
                <a:lnTo>
                  <a:pt x="5536547" y="0"/>
                </a:lnTo>
                <a:lnTo>
                  <a:pt x="5536547" y="8297277"/>
                </a:lnTo>
                <a:lnTo>
                  <a:pt x="0" y="8297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7"/>
          <p:cNvSpPr/>
          <p:nvPr/>
        </p:nvSpPr>
        <p:spPr>
          <a:xfrm>
            <a:off x="8234882" y="1141534"/>
            <a:ext cx="3691031" cy="5531518"/>
          </a:xfrm>
          <a:custGeom>
            <a:avLst/>
            <a:gdLst/>
            <a:ahLst/>
            <a:cxnLst/>
            <a:rect l="l" t="t" r="r" b="b"/>
            <a:pathLst>
              <a:path w="5536547" h="8297277">
                <a:moveTo>
                  <a:pt x="0" y="0"/>
                </a:moveTo>
                <a:lnTo>
                  <a:pt x="5536546" y="0"/>
                </a:lnTo>
                <a:lnTo>
                  <a:pt x="5536546" y="8297277"/>
                </a:lnTo>
                <a:lnTo>
                  <a:pt x="0" y="82972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8"/>
          <p:cNvGrpSpPr/>
          <p:nvPr/>
        </p:nvGrpSpPr>
        <p:grpSpPr>
          <a:xfrm>
            <a:off x="1073121" y="1368413"/>
            <a:ext cx="2057863" cy="2057863"/>
            <a:chOff x="0" y="0"/>
            <a:chExt cx="812800" cy="812800"/>
          </a:xfrm>
        </p:grpSpPr>
        <p:sp>
          <p:nvSpPr>
            <p:cNvPr id="26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7" name="Group 10"/>
          <p:cNvGrpSpPr/>
          <p:nvPr/>
        </p:nvGrpSpPr>
        <p:grpSpPr>
          <a:xfrm>
            <a:off x="5062293" y="1368413"/>
            <a:ext cx="2057863" cy="2057863"/>
            <a:chOff x="0" y="0"/>
            <a:chExt cx="812800" cy="812800"/>
          </a:xfrm>
        </p:grpSpPr>
        <p:sp>
          <p:nvSpPr>
            <p:cNvPr id="28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29" name="Group 12"/>
          <p:cNvGrpSpPr/>
          <p:nvPr/>
        </p:nvGrpSpPr>
        <p:grpSpPr>
          <a:xfrm>
            <a:off x="9051465" y="1368413"/>
            <a:ext cx="2057863" cy="2057863"/>
            <a:chOff x="0" y="0"/>
            <a:chExt cx="812800" cy="812800"/>
          </a:xfrm>
        </p:grpSpPr>
        <p:sp>
          <p:nvSpPr>
            <p:cNvPr id="30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31" name="TextBox 14"/>
          <p:cNvSpPr txBox="1"/>
          <p:nvPr/>
        </p:nvSpPr>
        <p:spPr>
          <a:xfrm>
            <a:off x="563653" y="3742192"/>
            <a:ext cx="3076798" cy="32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Impacto</a:t>
            </a:r>
            <a:r>
              <a:rPr lang="en-US" sz="1971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en</a:t>
            </a:r>
            <a:r>
              <a:rPr lang="en-US" sz="1971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educación</a:t>
            </a:r>
            <a:endParaRPr lang="en-US" sz="1971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667731" y="4182064"/>
            <a:ext cx="2883383" cy="182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36"/>
              </a:lnSpc>
              <a:spcBef>
                <a:spcPct val="0"/>
              </a:spcBef>
            </a:pP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La IAG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ofrece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posibilidades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para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enriquecer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transformar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las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prácticas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pedagógicas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,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adaptándolas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a las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necesidades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y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preferencias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estudiantes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4450138" y="3742192"/>
            <a:ext cx="3297898" cy="32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Versatilidad</a:t>
            </a:r>
            <a:r>
              <a:rPr lang="en-US" sz="1971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y </a:t>
            </a: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aplicabilidad</a:t>
            </a:r>
            <a:endParaRPr lang="en-US" sz="1971" b="1" dirty="0">
              <a:solidFill>
                <a:srgbClr val="211F1D"/>
              </a:solidFill>
              <a:latin typeface="Proxima Nova Rg" panose="0200050603000002000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4657923" y="4182064"/>
            <a:ext cx="2853903" cy="182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36"/>
              </a:lnSpc>
            </a:pP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Se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demostró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versatilidad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la IAG para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respaldar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diversas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tareas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en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creación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materiales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aprendizaje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2436"/>
              </a:lnSpc>
              <a:spcBef>
                <a:spcPct val="0"/>
              </a:spcBef>
            </a:pPr>
            <a:endParaRPr lang="en-US" sz="174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8424078" y="3742192"/>
            <a:ext cx="3298749" cy="32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Importancia</a:t>
            </a:r>
            <a:r>
              <a:rPr lang="en-US" sz="1971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de </a:t>
            </a:r>
            <a:r>
              <a:rPr lang="en-US" sz="1971" b="1" dirty="0" err="1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los</a:t>
            </a:r>
            <a:r>
              <a:rPr lang="en-US" sz="1971" b="1" dirty="0">
                <a:solidFill>
                  <a:srgbClr val="211F1D"/>
                </a:solidFill>
                <a:latin typeface="Proxima Nova Rg" panose="02000506030000020004" charset="0"/>
                <a:ea typeface="Arial Bold"/>
                <a:cs typeface="Arial Bold"/>
                <a:sym typeface="Arial Bold"/>
              </a:rPr>
              <a:t> Prompt</a:t>
            </a:r>
          </a:p>
        </p:txBody>
      </p:sp>
      <p:sp>
        <p:nvSpPr>
          <p:cNvPr id="36" name="TextBox 19"/>
          <p:cNvSpPr txBox="1"/>
          <p:nvPr/>
        </p:nvSpPr>
        <p:spPr>
          <a:xfrm>
            <a:off x="8609840" y="4182064"/>
            <a:ext cx="2960073" cy="182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36"/>
              </a:lnSpc>
            </a:pP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formulación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adecuada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los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Prompts es fundamental para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aprovechar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al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máximo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las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bondades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las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herramientas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de IAG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en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 </a:t>
            </a:r>
            <a:r>
              <a:rPr lang="en-US" sz="1740" dirty="0" err="1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educación</a:t>
            </a:r>
            <a:r>
              <a:rPr lang="en-US" sz="1740" dirty="0">
                <a:solidFill>
                  <a:srgbClr val="211F1D"/>
                </a:solidFill>
                <a:latin typeface="Proxima Nova Rg" panose="02000506030000020004" charset="0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2436"/>
              </a:lnSpc>
              <a:spcBef>
                <a:spcPct val="0"/>
              </a:spcBef>
            </a:pPr>
            <a:endParaRPr lang="en-US" sz="1740" dirty="0">
              <a:solidFill>
                <a:srgbClr val="211F1D"/>
              </a:solidFill>
              <a:latin typeface="Proxima Nova Rg" panose="02000506030000020004" charset="0"/>
              <a:ea typeface="Arial"/>
              <a:cs typeface="Arial"/>
              <a:sym typeface="Arial"/>
            </a:endParaRPr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E8C73453-17A3-234B-8201-3D879D733C68}"/>
              </a:ext>
            </a:extLst>
          </p:cNvPr>
          <p:cNvSpPr txBox="1">
            <a:spLocks/>
          </p:cNvSpPr>
          <p:nvPr/>
        </p:nvSpPr>
        <p:spPr>
          <a:xfrm>
            <a:off x="2370647" y="460881"/>
            <a:ext cx="10515600" cy="9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/>
              <a:t>Conclusiones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94760"/>
            <a:ext cx="12192000" cy="622549"/>
          </a:xfrm>
        </p:spPr>
        <p:txBody>
          <a:bodyPr>
            <a:noAutofit/>
          </a:bodyPr>
          <a:lstStyle/>
          <a:p>
            <a:r>
              <a:rPr lang="es-MX" sz="3600" dirty="0"/>
              <a:t>Norman René Trujillo </a:t>
            </a:r>
            <a:r>
              <a:rPr lang="es-MX" sz="4000" dirty="0"/>
              <a:t>Zapata</a:t>
            </a:r>
            <a:r>
              <a:rPr lang="es-MX" sz="3600" dirty="0"/>
              <a:t>, MSc.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01835" y="4417309"/>
            <a:ext cx="6797039" cy="1785371"/>
          </a:xfrm>
        </p:spPr>
        <p:txBody>
          <a:bodyPr>
            <a:noAutofit/>
          </a:bodyPr>
          <a:lstStyle/>
          <a:p>
            <a:r>
              <a:rPr lang="es-MX" sz="2800" dirty="0"/>
              <a:t>norman.trujillo@dul.uni.edu.ni</a:t>
            </a:r>
          </a:p>
          <a:p>
            <a:r>
              <a:rPr lang="es-MX" sz="2400" dirty="0"/>
              <a:t>https://orcid.org/0000-0002-1316-2602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062932"/>
            <a:ext cx="10119360" cy="860461"/>
          </a:xfrm>
        </p:spPr>
        <p:txBody>
          <a:bodyPr>
            <a:noAutofit/>
          </a:bodyPr>
          <a:lstStyle/>
          <a:p>
            <a:r>
              <a:rPr lang="es-MX" dirty="0">
                <a:latin typeface="Proxima Nova Alt Bl"/>
              </a:rPr>
              <a:t>MSc. Norman René Trujillo Zapata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21533" y="3005741"/>
            <a:ext cx="6177058" cy="3395057"/>
          </a:xfrm>
        </p:spPr>
        <p:txBody>
          <a:bodyPr>
            <a:normAutofit/>
          </a:bodyPr>
          <a:lstStyle/>
          <a:p>
            <a:r>
              <a:rPr lang="es-MX" sz="2100" b="0" dirty="0">
                <a:latin typeface="Proxima Nova Rg" panose="02000506030000020004" charset="0"/>
              </a:rPr>
              <a:t>Responsable de desarrollo de materiales educativos multimedia – Oficina Universidad en Línea</a:t>
            </a:r>
          </a:p>
          <a:p>
            <a:r>
              <a:rPr lang="es-NI" sz="2100" b="0" dirty="0">
                <a:latin typeface="Proxima Nova Rg" panose="02000506030000020004" charset="0"/>
              </a:rPr>
              <a:t>Presentador del segmento televisivo sobre tecnologías </a:t>
            </a:r>
            <a:r>
              <a:rPr lang="es-NI" sz="2100" b="0" dirty="0" err="1">
                <a:latin typeface="Proxima Nova Rg" panose="02000506030000020004" charset="0"/>
              </a:rPr>
              <a:t>DaleClick</a:t>
            </a:r>
            <a:r>
              <a:rPr lang="es-NI" sz="2100" b="0" dirty="0">
                <a:latin typeface="Proxima Nova Rg" panose="02000506030000020004" charset="0"/>
              </a:rPr>
              <a:t> de la Revista UNI TV</a:t>
            </a:r>
          </a:p>
          <a:p>
            <a:r>
              <a:rPr lang="es-NI" sz="2100" b="0" dirty="0">
                <a:latin typeface="Proxima Nova Rg" panose="02000506030000020004" charset="0"/>
              </a:rPr>
              <a:t>Asesor en los procesos de virtualización de asignaturas</a:t>
            </a:r>
          </a:p>
          <a:p>
            <a:r>
              <a:rPr lang="es-NI" sz="2100" b="0" dirty="0">
                <a:latin typeface="Proxima Nova Rg" panose="02000506030000020004" charset="0"/>
              </a:rPr>
              <a:t>Facilitador y tutor</a:t>
            </a:r>
            <a:endParaRPr lang="es-MX" sz="2100" b="0" dirty="0">
              <a:latin typeface="Proxima Nova Rg" panose="0200050603000002000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18655" y="1779840"/>
            <a:ext cx="6177057" cy="428588"/>
          </a:xfrm>
        </p:spPr>
        <p:txBody>
          <a:bodyPr/>
          <a:lstStyle/>
          <a:p>
            <a:r>
              <a:rPr lang="es-MX" dirty="0">
                <a:latin typeface="Proxima Nova Rg" panose="02000506030000020004" charset="0"/>
              </a:rPr>
              <a:t>Universidad Nacional de Ingeniería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18655" y="2146533"/>
            <a:ext cx="4709998" cy="428588"/>
          </a:xfrm>
        </p:spPr>
        <p:txBody>
          <a:bodyPr/>
          <a:lstStyle/>
          <a:p>
            <a:r>
              <a:rPr lang="es-MX" sz="2000" b="0" dirty="0">
                <a:latin typeface="Proxima Nova Rg" panose="02000506030000020004" charset="0"/>
              </a:rPr>
              <a:t>norman.trujillo@dul.uni.edu.ni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68B04D-5258-B579-96D6-EA4007ABDB22}"/>
              </a:ext>
            </a:extLst>
          </p:cNvPr>
          <p:cNvSpPr>
            <a:spLocks noChangeAspect="1"/>
          </p:cNvSpPr>
          <p:nvPr/>
        </p:nvSpPr>
        <p:spPr>
          <a:xfrm flipH="1">
            <a:off x="2453155" y="3005741"/>
            <a:ext cx="3120739" cy="3120739"/>
          </a:xfrm>
          <a:prstGeom prst="roundRect">
            <a:avLst>
              <a:gd name="adj" fmla="val 6854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53852CC-ED3A-DFB7-B400-DB73174549A2}"/>
              </a:ext>
            </a:extLst>
          </p:cNvPr>
          <p:cNvSpPr txBox="1">
            <a:spLocks/>
          </p:cNvSpPr>
          <p:nvPr/>
        </p:nvSpPr>
        <p:spPr>
          <a:xfrm>
            <a:off x="2318655" y="2513226"/>
            <a:ext cx="4709998" cy="428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70C0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6AAD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800" b="0" u="sng" dirty="0">
                <a:solidFill>
                  <a:srgbClr val="0563C1"/>
                </a:solidFill>
                <a:effectLst/>
                <a:latin typeface="Proxima Nova Rg" panose="0200050603000002000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https://orcid.org/0000-0002-1316-2602</a:t>
            </a:r>
            <a:endParaRPr lang="es-NI" sz="1800" b="0" u="sng" dirty="0">
              <a:effectLst/>
              <a:latin typeface="Proxima Nova Rg" panose="020005060300000200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5595" y="-385985"/>
            <a:ext cx="6635752" cy="7243985"/>
          </a:xfrm>
          <a:custGeom>
            <a:avLst/>
            <a:gdLst/>
            <a:ahLst/>
            <a:cxnLst/>
            <a:rect l="l" t="t" r="r" b="b"/>
            <a:pathLst>
              <a:path w="19317295" h="10865978">
                <a:moveTo>
                  <a:pt x="19317296" y="0"/>
                </a:moveTo>
                <a:lnTo>
                  <a:pt x="0" y="0"/>
                </a:lnTo>
                <a:lnTo>
                  <a:pt x="0" y="10865978"/>
                </a:lnTo>
                <a:lnTo>
                  <a:pt x="19317296" y="10865978"/>
                </a:lnTo>
                <a:lnTo>
                  <a:pt x="19317296" y="0"/>
                </a:lnTo>
                <a:close/>
              </a:path>
            </a:pathLst>
          </a:custGeom>
          <a:blipFill>
            <a:blip r:embed="rId2"/>
            <a:stretch>
              <a:fillRect r="-94073"/>
            </a:stretch>
          </a:blipFill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E6D767-9D83-DF81-4D54-20065573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40" y="440391"/>
            <a:ext cx="6923845" cy="6204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83870D9-1172-9B35-FDAE-07DC831D409E}"/>
              </a:ext>
            </a:extLst>
          </p:cNvPr>
          <p:cNvSpPr/>
          <p:nvPr/>
        </p:nvSpPr>
        <p:spPr>
          <a:xfrm>
            <a:off x="6461761" y="3035429"/>
            <a:ext cx="5836920" cy="545972"/>
          </a:xfrm>
          <a:prstGeom prst="roundRect">
            <a:avLst/>
          </a:prstGeom>
          <a:solidFill>
            <a:srgbClr val="B694E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latin typeface="Proxima Nova Alt Bl" panose="0200050603000002000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460CF02-5534-530E-1E87-68CAAF74CC7E}"/>
              </a:ext>
            </a:extLst>
          </p:cNvPr>
          <p:cNvSpPr/>
          <p:nvPr/>
        </p:nvSpPr>
        <p:spPr>
          <a:xfrm>
            <a:off x="5092649" y="3860533"/>
            <a:ext cx="7206031" cy="545972"/>
          </a:xfrm>
          <a:prstGeom prst="roundRect">
            <a:avLst/>
          </a:prstGeom>
          <a:solidFill>
            <a:srgbClr val="B694E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latin typeface="Proxima Nova Rg" panose="0200050603000002000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2D9C792-D319-F5BB-AB8F-43090DE289CE}"/>
              </a:ext>
            </a:extLst>
          </p:cNvPr>
          <p:cNvSpPr/>
          <p:nvPr/>
        </p:nvSpPr>
        <p:spPr>
          <a:xfrm>
            <a:off x="5549732" y="4704286"/>
            <a:ext cx="6748948" cy="985156"/>
          </a:xfrm>
          <a:prstGeom prst="roundRect">
            <a:avLst/>
          </a:prstGeom>
          <a:solidFill>
            <a:srgbClr val="B694E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latin typeface="Proxima Nova Rg" panose="0200050603000002000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BDF569C-DF9B-4F18-A6C8-B68120F0FB66}"/>
              </a:ext>
            </a:extLst>
          </p:cNvPr>
          <p:cNvSpPr/>
          <p:nvPr/>
        </p:nvSpPr>
        <p:spPr>
          <a:xfrm>
            <a:off x="2370646" y="1590313"/>
            <a:ext cx="9928033" cy="1200329"/>
          </a:xfrm>
          <a:prstGeom prst="roundRect">
            <a:avLst/>
          </a:prstGeom>
          <a:solidFill>
            <a:srgbClr val="3F1E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latin typeface="Proxima Nova Alt Bl" panose="0200050603000002000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008AD78-E993-E68E-807E-93DC1B230870}"/>
              </a:ext>
            </a:extLst>
          </p:cNvPr>
          <p:cNvGrpSpPr/>
          <p:nvPr/>
        </p:nvGrpSpPr>
        <p:grpSpPr>
          <a:xfrm>
            <a:off x="219919" y="3069774"/>
            <a:ext cx="3600000" cy="3600000"/>
            <a:chOff x="1028700" y="1116959"/>
            <a:chExt cx="8053082" cy="805308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E72FEFA-D806-9870-D6D2-84834D0EA624}"/>
                </a:ext>
              </a:extLst>
            </p:cNvPr>
            <p:cNvGrpSpPr/>
            <p:nvPr/>
          </p:nvGrpSpPr>
          <p:grpSpPr>
            <a:xfrm>
              <a:off x="1028700" y="1116959"/>
              <a:ext cx="8053082" cy="8053082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08484FE-B6EF-BB2F-7E7F-53ADC0149D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A418590-D508-D037-2526-5BB7A1AC560F}"/>
                </a:ext>
              </a:extLst>
            </p:cNvPr>
            <p:cNvGrpSpPr/>
            <p:nvPr/>
          </p:nvGrpSpPr>
          <p:grpSpPr>
            <a:xfrm>
              <a:off x="1269284" y="1357543"/>
              <a:ext cx="7571914" cy="7571914"/>
              <a:chOff x="0" y="0"/>
              <a:chExt cx="81280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DDCF2A5-C1F9-3275-A3AB-6BF1A100D392}"/>
                  </a:ext>
                </a:extLst>
              </p:cNvPr>
              <p:cNvSpPr/>
              <p:nvPr/>
            </p:nvSpPr>
            <p:spPr>
              <a:xfrm flipH="1"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2A29F240-7B32-ECF2-3384-1D435CB1426E}"/>
              </a:ext>
            </a:extLst>
          </p:cNvPr>
          <p:cNvSpPr txBox="1"/>
          <p:nvPr/>
        </p:nvSpPr>
        <p:spPr>
          <a:xfrm>
            <a:off x="3957079" y="3069774"/>
            <a:ext cx="7533881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800" dirty="0" err="1">
                <a:latin typeface="Proxima Nova Rg" panose="02000506030000020004" charset="0"/>
                <a:sym typeface="Arial"/>
              </a:rPr>
              <a:t>Ejecución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de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diversos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Prompts</a:t>
            </a:r>
          </a:p>
          <a:p>
            <a:pPr algn="r"/>
            <a:endParaRPr lang="en-US" sz="2800" dirty="0">
              <a:latin typeface="Proxima Nova Rg" panose="02000506030000020004" charset="0"/>
              <a:sym typeface="Arial"/>
            </a:endParaRPr>
          </a:p>
          <a:p>
            <a:pPr algn="r"/>
            <a:r>
              <a:rPr lang="en-US" sz="2800" dirty="0">
                <a:latin typeface="Proxima Nova Rg" panose="02000506030000020004" charset="0"/>
                <a:sym typeface="Arial"/>
              </a:rPr>
              <a:t>IAG de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texto</a:t>
            </a:r>
            <a:r>
              <a:rPr lang="en-US" sz="2800" dirty="0">
                <a:latin typeface="Proxima Nova Rg" panose="02000506030000020004" charset="0"/>
                <a:sym typeface="Arial"/>
              </a:rPr>
              <a:t>: ChatGPT, Gemini y Copilot </a:t>
            </a:r>
          </a:p>
          <a:p>
            <a:pPr algn="r"/>
            <a:endParaRPr lang="en-US" sz="2800" dirty="0">
              <a:latin typeface="Proxima Nova Rg" panose="02000506030000020004" charset="0"/>
              <a:sym typeface="Arial"/>
            </a:endParaRPr>
          </a:p>
          <a:p>
            <a:pPr algn="r"/>
            <a:r>
              <a:rPr lang="en-US" sz="2800" dirty="0" err="1">
                <a:latin typeface="Proxima Nova Rg" panose="02000506030000020004" charset="0"/>
                <a:sym typeface="Arial"/>
              </a:rPr>
              <a:t>Apoyo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el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desarrollo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de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materiales</a:t>
            </a:r>
            <a:r>
              <a:rPr lang="en-US" sz="2800" dirty="0">
                <a:latin typeface="Proxima Nova Rg" panose="02000506030000020004" charset="0"/>
                <a:sym typeface="Arial"/>
              </a:rPr>
              <a:t> de </a:t>
            </a:r>
            <a:r>
              <a:rPr lang="en-US" sz="2800" dirty="0" err="1">
                <a:latin typeface="Proxima Nova Rg" panose="02000506030000020004" charset="0"/>
                <a:sym typeface="Arial"/>
              </a:rPr>
              <a:t>aprendizaje</a:t>
            </a:r>
            <a:endParaRPr lang="en-US" sz="2800" dirty="0">
              <a:latin typeface="Proxima Nova Rg" panose="02000506030000020004" charset="0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642C31-28C7-2AA6-1872-A01E204AA32C}"/>
              </a:ext>
            </a:extLst>
          </p:cNvPr>
          <p:cNvSpPr txBox="1"/>
          <p:nvPr/>
        </p:nvSpPr>
        <p:spPr>
          <a:xfrm>
            <a:off x="2370647" y="1565638"/>
            <a:ext cx="912031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 Bold"/>
              </a:rPr>
              <a:t>A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plicación</a:t>
            </a:r>
            <a:r>
              <a:rPr lang="en-US" sz="3600" b="1" dirty="0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herramientas</a:t>
            </a:r>
            <a:r>
              <a:rPr lang="en-US" sz="3600" b="1" dirty="0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 de IAG 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en</a:t>
            </a:r>
            <a:r>
              <a:rPr lang="en-US" sz="3600" b="1" dirty="0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 la 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creación</a:t>
            </a:r>
            <a:r>
              <a:rPr lang="en-US" sz="3600" b="1" dirty="0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materiales</a:t>
            </a:r>
            <a:r>
              <a:rPr lang="en-US" sz="3600" b="1" dirty="0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Proxima Nova Alt Bl" panose="02000506030000020004" charset="0"/>
                <a:sym typeface="Arial"/>
              </a:rPr>
              <a:t>aprendizaje</a:t>
            </a:r>
            <a:endParaRPr lang="en-US" sz="3600" b="1" dirty="0">
              <a:solidFill>
                <a:schemeClr val="bg1"/>
              </a:solidFill>
              <a:latin typeface="Proxima Nova Alt Bl" panose="02000506030000020004" charset="0"/>
              <a:sym typeface="Arial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3292D06-AF22-792A-9C68-499C76DD7D3C}"/>
              </a:ext>
            </a:extLst>
          </p:cNvPr>
          <p:cNvSpPr txBox="1">
            <a:spLocks/>
          </p:cNvSpPr>
          <p:nvPr/>
        </p:nvSpPr>
        <p:spPr>
          <a:xfrm>
            <a:off x="2370647" y="460881"/>
            <a:ext cx="10515600" cy="9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>
                <a:latin typeface="Proxima Nova Alt Bl" panose="02000506030000020004" charset="0"/>
              </a:rPr>
              <a:t>Intención</a:t>
            </a:r>
          </a:p>
        </p:txBody>
      </p:sp>
    </p:spTree>
    <p:extLst>
      <p:ext uri="{BB962C8B-B14F-4D97-AF65-F5344CB8AC3E}">
        <p14:creationId xmlns:p14="http://schemas.microsoft.com/office/powerpoint/2010/main" val="138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1ED0-B7BC-7101-7170-A678ABF3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EADF8E2F-03FC-855A-5F1D-251BB316E010}"/>
              </a:ext>
            </a:extLst>
          </p:cNvPr>
          <p:cNvGrpSpPr/>
          <p:nvPr/>
        </p:nvGrpSpPr>
        <p:grpSpPr>
          <a:xfrm>
            <a:off x="569175" y="1366572"/>
            <a:ext cx="11074185" cy="5257798"/>
            <a:chOff x="2672295" y="3047668"/>
            <a:chExt cx="12943410" cy="621153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8D8DDB3-6378-70CF-B482-BC9884461E27}"/>
                </a:ext>
              </a:extLst>
            </p:cNvPr>
            <p:cNvSpPr/>
            <p:nvPr/>
          </p:nvSpPr>
          <p:spPr>
            <a:xfrm rot="10800000">
              <a:off x="2672295" y="3047668"/>
              <a:ext cx="4185023" cy="6211537"/>
            </a:xfrm>
            <a:custGeom>
              <a:avLst/>
              <a:gdLst/>
              <a:ahLst/>
              <a:cxnLst/>
              <a:rect l="l" t="t" r="r" b="b"/>
              <a:pathLst>
                <a:path w="4185023" h="6211537">
                  <a:moveTo>
                    <a:pt x="0" y="0"/>
                  </a:moveTo>
                  <a:lnTo>
                    <a:pt x="4185023" y="0"/>
                  </a:lnTo>
                  <a:lnTo>
                    <a:pt x="4185023" y="6211537"/>
                  </a:lnTo>
                  <a:lnTo>
                    <a:pt x="0" y="621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E675CF3-C7C1-57CD-8F6D-A7C48247B990}"/>
                </a:ext>
              </a:extLst>
            </p:cNvPr>
            <p:cNvSpPr/>
            <p:nvPr/>
          </p:nvSpPr>
          <p:spPr>
            <a:xfrm rot="10800000">
              <a:off x="7051488" y="3047668"/>
              <a:ext cx="4185023" cy="6211537"/>
            </a:xfrm>
            <a:custGeom>
              <a:avLst/>
              <a:gdLst/>
              <a:ahLst/>
              <a:cxnLst/>
              <a:rect l="l" t="t" r="r" b="b"/>
              <a:pathLst>
                <a:path w="4185023" h="6211537">
                  <a:moveTo>
                    <a:pt x="0" y="0"/>
                  </a:moveTo>
                  <a:lnTo>
                    <a:pt x="4185024" y="0"/>
                  </a:lnTo>
                  <a:lnTo>
                    <a:pt x="4185024" y="6211537"/>
                  </a:lnTo>
                  <a:lnTo>
                    <a:pt x="0" y="621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F1459E8-1F72-4FAB-3310-3D8F08AF862E}"/>
                </a:ext>
              </a:extLst>
            </p:cNvPr>
            <p:cNvSpPr/>
            <p:nvPr/>
          </p:nvSpPr>
          <p:spPr>
            <a:xfrm rot="10800000">
              <a:off x="11430682" y="3047668"/>
              <a:ext cx="4185023" cy="6211537"/>
            </a:xfrm>
            <a:custGeom>
              <a:avLst/>
              <a:gdLst/>
              <a:ahLst/>
              <a:cxnLst/>
              <a:rect l="l" t="t" r="r" b="b"/>
              <a:pathLst>
                <a:path w="4185023" h="6211537">
                  <a:moveTo>
                    <a:pt x="0" y="0"/>
                  </a:moveTo>
                  <a:lnTo>
                    <a:pt x="4185023" y="0"/>
                  </a:lnTo>
                  <a:lnTo>
                    <a:pt x="4185023" y="6211537"/>
                  </a:lnTo>
                  <a:lnTo>
                    <a:pt x="0" y="6211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381931EC-2002-0C1E-86EB-784F487FB127}"/>
                </a:ext>
              </a:extLst>
            </p:cNvPr>
            <p:cNvSpPr txBox="1"/>
            <p:nvPr/>
          </p:nvSpPr>
          <p:spPr>
            <a:xfrm>
              <a:off x="3240174" y="4999979"/>
              <a:ext cx="2995347" cy="524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Definición</a:t>
              </a:r>
              <a:endParaRPr lang="en-US" sz="2731" b="1" dirty="0">
                <a:solidFill>
                  <a:srgbClr val="FFFFFF"/>
                </a:solidFill>
                <a:latin typeface="Proxima Nova Alt Bl" panose="02000506030000020004" charset="0"/>
                <a:ea typeface="TT Hoves Bold"/>
                <a:cs typeface="TT Hoves Bold"/>
                <a:sym typeface="TT Hoves Bold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F694E7C8-C519-B57D-C182-02710FE9BBCD}"/>
                </a:ext>
              </a:extLst>
            </p:cNvPr>
            <p:cNvSpPr txBox="1"/>
            <p:nvPr/>
          </p:nvSpPr>
          <p:spPr>
            <a:xfrm>
              <a:off x="7574947" y="5010749"/>
              <a:ext cx="3105754" cy="953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5"/>
                </a:lnSpc>
                <a:spcBef>
                  <a:spcPct val="0"/>
                </a:spcBef>
              </a:pPr>
              <a:r>
                <a:rPr lang="en-US" sz="2339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Aplicaciones</a:t>
              </a:r>
              <a:r>
                <a:rPr lang="en-US" sz="2339" b="1" dirty="0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339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en</a:t>
              </a:r>
              <a:r>
                <a:rPr lang="en-US" sz="2339" b="1" dirty="0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339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educación</a:t>
              </a:r>
              <a:endParaRPr lang="en-US" sz="2339" b="1" dirty="0">
                <a:solidFill>
                  <a:srgbClr val="FFFFFF"/>
                </a:solidFill>
                <a:latin typeface="Proxima Nova Alt Bl" panose="02000506030000020004" charset="0"/>
                <a:ea typeface="TT Hoves Bold"/>
                <a:cs typeface="TT Hoves Bold"/>
                <a:sym typeface="TT Hoves Bold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8D82A78-E6D8-7E26-4B97-9A847124EE8D}"/>
                </a:ext>
              </a:extLst>
            </p:cNvPr>
            <p:cNvSpPr txBox="1"/>
            <p:nvPr/>
          </p:nvSpPr>
          <p:spPr>
            <a:xfrm>
              <a:off x="11718730" y="4999979"/>
              <a:ext cx="3598146" cy="524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4"/>
                </a:lnSpc>
                <a:spcBef>
                  <a:spcPct val="0"/>
                </a:spcBef>
              </a:pPr>
              <a:r>
                <a:rPr lang="en-US" sz="2731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Desafíos</a:t>
              </a:r>
              <a:r>
                <a:rPr lang="en-US" sz="2731" b="1" dirty="0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2731" b="1" dirty="0" err="1">
                  <a:solidFill>
                    <a:srgbClr val="FFFFFF"/>
                  </a:solidFill>
                  <a:latin typeface="Proxima Nova Alt Bl" panose="02000506030000020004" charset="0"/>
                  <a:ea typeface="TT Hoves Bold"/>
                  <a:cs typeface="TT Hoves Bold"/>
                  <a:sym typeface="TT Hoves Bold"/>
                </a:rPr>
                <a:t>éticos</a:t>
              </a:r>
              <a:endParaRPr lang="en-US" sz="2731" b="1" dirty="0">
                <a:solidFill>
                  <a:srgbClr val="FFFFFF"/>
                </a:solidFill>
                <a:latin typeface="Proxima Nova Alt Bl" panose="02000506030000020004" charset="0"/>
                <a:ea typeface="TT Hoves Bold"/>
                <a:cs typeface="TT Hoves Bold"/>
                <a:sym typeface="TT Hoves Bold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A0BDB626-103D-0186-D6E0-2FD27012DD3B}"/>
                </a:ext>
              </a:extLst>
            </p:cNvPr>
            <p:cNvSpPr txBox="1"/>
            <p:nvPr/>
          </p:nvSpPr>
          <p:spPr>
            <a:xfrm>
              <a:off x="3301172" y="6107061"/>
              <a:ext cx="2873346" cy="2318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5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Es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una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rama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la IA que se centra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creación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contenido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nuevo y original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mediante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el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uso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algoritmos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avanzados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y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modelos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aprendizaje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profundo.</a:t>
              </a: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0FD9DCBF-9A04-B611-940B-D0940D8384BB}"/>
                </a:ext>
              </a:extLst>
            </p:cNvPr>
            <p:cNvSpPr txBox="1"/>
            <p:nvPr/>
          </p:nvSpPr>
          <p:spPr>
            <a:xfrm>
              <a:off x="7707326" y="6107063"/>
              <a:ext cx="2873346" cy="3106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5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La IAG se ha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convertido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una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herramienta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fundamental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educación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,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facilitando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personalización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del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aprendizaje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y 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creación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materiales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educativos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innovadores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.</a:t>
              </a:r>
            </a:p>
            <a:p>
              <a:pPr algn="just">
                <a:lnSpc>
                  <a:spcPts val="2550"/>
                </a:lnSpc>
                <a:spcBef>
                  <a:spcPct val="0"/>
                </a:spcBef>
              </a:pPr>
              <a:endParaRPr lang="en-US" sz="1400" dirty="0">
                <a:solidFill>
                  <a:srgbClr val="FFFFFF"/>
                </a:solidFill>
                <a:latin typeface="Proxima Nova Rg" panose="0200050603000002000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89CEDA06-2BA5-3400-DAF1-FEA9CD867F2D}"/>
                </a:ext>
              </a:extLst>
            </p:cNvPr>
            <p:cNvSpPr txBox="1"/>
            <p:nvPr/>
          </p:nvSpPr>
          <p:spPr>
            <a:xfrm>
              <a:off x="12081128" y="6107060"/>
              <a:ext cx="2873346" cy="2712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5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implementación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de IAG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la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educación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plantea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desafíos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significativos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. Es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esencial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considerar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aspectos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éticos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y de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integridad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académica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al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utilizar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estas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herramientas</a:t>
              </a:r>
              <a:r>
                <a:rPr lang="en-US" sz="1400" dirty="0">
                  <a:solidFill>
                    <a:srgbClr val="FFFFFF"/>
                  </a:solidFill>
                  <a:latin typeface="Proxima Nova Rg" panose="02000506030000020004" charset="0"/>
                  <a:ea typeface="Arial"/>
                  <a:cs typeface="Arial"/>
                  <a:sym typeface="Arial"/>
                </a:rPr>
                <a:t>.</a:t>
              </a:r>
            </a:p>
            <a:p>
              <a:pPr algn="just">
                <a:lnSpc>
                  <a:spcPts val="2550"/>
                </a:lnSpc>
                <a:spcBef>
                  <a:spcPct val="0"/>
                </a:spcBef>
              </a:pPr>
              <a:endParaRPr lang="en-US" sz="1400" dirty="0">
                <a:solidFill>
                  <a:srgbClr val="FFFFFF"/>
                </a:solidFill>
                <a:latin typeface="Proxima Nova Rg" panose="0200050603000002000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6BE051C-BCFF-4784-EA4E-72FA00EFECF9}"/>
                </a:ext>
              </a:extLst>
            </p:cNvPr>
            <p:cNvSpPr/>
            <p:nvPr/>
          </p:nvSpPr>
          <p:spPr>
            <a:xfrm>
              <a:off x="4206901" y="3498430"/>
              <a:ext cx="1061891" cy="1040093"/>
            </a:xfrm>
            <a:custGeom>
              <a:avLst/>
              <a:gdLst/>
              <a:ahLst/>
              <a:cxnLst/>
              <a:rect l="l" t="t" r="r" b="b"/>
              <a:pathLst>
                <a:path w="1061891" h="1040093">
                  <a:moveTo>
                    <a:pt x="0" y="0"/>
                  </a:moveTo>
                  <a:lnTo>
                    <a:pt x="1061891" y="0"/>
                  </a:lnTo>
                  <a:lnTo>
                    <a:pt x="1061891" y="1040092"/>
                  </a:lnTo>
                  <a:lnTo>
                    <a:pt x="0" y="1040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652A056-4C81-DDBE-F618-C88F0E2713EF}"/>
                </a:ext>
              </a:extLst>
            </p:cNvPr>
            <p:cNvSpPr/>
            <p:nvPr/>
          </p:nvSpPr>
          <p:spPr>
            <a:xfrm>
              <a:off x="8558690" y="3498430"/>
              <a:ext cx="1138268" cy="1040093"/>
            </a:xfrm>
            <a:custGeom>
              <a:avLst/>
              <a:gdLst/>
              <a:ahLst/>
              <a:cxnLst/>
              <a:rect l="l" t="t" r="r" b="b"/>
              <a:pathLst>
                <a:path w="1138268" h="1040093">
                  <a:moveTo>
                    <a:pt x="0" y="0"/>
                  </a:moveTo>
                  <a:lnTo>
                    <a:pt x="1138268" y="0"/>
                  </a:lnTo>
                  <a:lnTo>
                    <a:pt x="1138268" y="1040092"/>
                  </a:lnTo>
                  <a:lnTo>
                    <a:pt x="0" y="1040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1BB68D3-492F-A792-D162-365135EF72B7}"/>
                </a:ext>
              </a:extLst>
            </p:cNvPr>
            <p:cNvSpPr/>
            <p:nvPr/>
          </p:nvSpPr>
          <p:spPr>
            <a:xfrm>
              <a:off x="12990505" y="3498430"/>
              <a:ext cx="1054593" cy="1040093"/>
            </a:xfrm>
            <a:custGeom>
              <a:avLst/>
              <a:gdLst/>
              <a:ahLst/>
              <a:cxnLst/>
              <a:rect l="l" t="t" r="r" b="b"/>
              <a:pathLst>
                <a:path w="1054593" h="1040093">
                  <a:moveTo>
                    <a:pt x="0" y="0"/>
                  </a:moveTo>
                  <a:lnTo>
                    <a:pt x="1054593" y="0"/>
                  </a:lnTo>
                  <a:lnTo>
                    <a:pt x="1054593" y="1040092"/>
                  </a:lnTo>
                  <a:lnTo>
                    <a:pt x="0" y="1040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ítulo 1">
            <a:extLst>
              <a:ext uri="{FF2B5EF4-FFF2-40B4-BE49-F238E27FC236}">
                <a16:creationId xmlns:a16="http://schemas.microsoft.com/office/drawing/2014/main" id="{5F06F930-A682-0AB0-010F-67F49D86373E}"/>
              </a:ext>
            </a:extLst>
          </p:cNvPr>
          <p:cNvSpPr txBox="1">
            <a:spLocks/>
          </p:cNvSpPr>
          <p:nvPr/>
        </p:nvSpPr>
        <p:spPr>
          <a:xfrm>
            <a:off x="2370647" y="460881"/>
            <a:ext cx="10515600" cy="9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/>
              <a:t>Inteligencia Artificial Generativa</a:t>
            </a:r>
          </a:p>
        </p:txBody>
      </p:sp>
    </p:spTree>
    <p:extLst>
      <p:ext uri="{BB962C8B-B14F-4D97-AF65-F5344CB8AC3E}">
        <p14:creationId xmlns:p14="http://schemas.microsoft.com/office/powerpoint/2010/main" val="26167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CE09-AAE7-8B7D-8AAE-189E65DF0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CB3D0-1730-71C6-0514-70D94363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47" y="460881"/>
            <a:ext cx="10515600" cy="905691"/>
          </a:xfrm>
        </p:spPr>
        <p:txBody>
          <a:bodyPr/>
          <a:lstStyle/>
          <a:p>
            <a:r>
              <a:rPr lang="es-NI" dirty="0"/>
              <a:t>Prompt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70A7B9D1-69F8-ECDD-EEC9-2B2E2501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04" y="460881"/>
            <a:ext cx="3944716" cy="509586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5FEA1A9-C11E-E511-AD19-6EA8A5E4B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4" y="2466359"/>
            <a:ext cx="4977446" cy="3828004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DC3AD5AB-9EAA-F67B-4E44-0F4A426A88A3}"/>
              </a:ext>
            </a:extLst>
          </p:cNvPr>
          <p:cNvSpPr txBox="1"/>
          <p:nvPr/>
        </p:nvSpPr>
        <p:spPr>
          <a:xfrm>
            <a:off x="562644" y="1366572"/>
            <a:ext cx="39447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solidFill>
                  <a:srgbClr val="211F1D"/>
                </a:solidFill>
                <a:latin typeface="Proxima Nova Rg" panose="02000506030000020004" charset="0"/>
                <a:ea typeface="Clear Sans"/>
                <a:cs typeface="Clear Sans"/>
                <a:sym typeface="Clear Sans"/>
              </a:rPr>
              <a:t>Instrucciones</a:t>
            </a:r>
            <a:r>
              <a:rPr lang="en-US" sz="2400" dirty="0">
                <a:solidFill>
                  <a:srgbClr val="211F1D"/>
                </a:solidFill>
                <a:latin typeface="Proxima Nova Rg" panose="02000506030000020004" charset="0"/>
                <a:ea typeface="Clear Sans"/>
                <a:cs typeface="Clear Sans"/>
                <a:sym typeface="Clear Sans"/>
              </a:rPr>
              <a:t> clave para </a:t>
            </a:r>
            <a:r>
              <a:rPr lang="en-US" sz="2400" dirty="0" err="1">
                <a:solidFill>
                  <a:srgbClr val="211F1D"/>
                </a:solidFill>
                <a:latin typeface="Proxima Nova Rg" panose="02000506030000020004" charset="0"/>
                <a:ea typeface="Clear Sans"/>
                <a:cs typeface="Clear Sans"/>
                <a:sym typeface="Clear Sans"/>
              </a:rPr>
              <a:t>interactuar</a:t>
            </a:r>
            <a:r>
              <a:rPr lang="en-US" sz="2400" dirty="0">
                <a:solidFill>
                  <a:srgbClr val="211F1D"/>
                </a:solidFill>
                <a:latin typeface="Proxima Nova Rg" panose="02000506030000020004" charset="0"/>
                <a:ea typeface="Clear Sans"/>
                <a:cs typeface="Clear Sans"/>
                <a:sym typeface="Clear Sans"/>
              </a:rPr>
              <a:t> con la IAG</a:t>
            </a:r>
          </a:p>
        </p:txBody>
      </p:sp>
    </p:spTree>
    <p:extLst>
      <p:ext uri="{BB962C8B-B14F-4D97-AF65-F5344CB8AC3E}">
        <p14:creationId xmlns:p14="http://schemas.microsoft.com/office/powerpoint/2010/main" val="29018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7BF50-3CBA-2E29-4085-847B13EDE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7958A83-EEB8-96B2-4ABB-17A6DE62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7" y="4392801"/>
            <a:ext cx="3837113" cy="905691"/>
          </a:xfrm>
        </p:spPr>
        <p:txBody>
          <a:bodyPr>
            <a:normAutofit fontScale="90000"/>
          </a:bodyPr>
          <a:lstStyle/>
          <a:p>
            <a:r>
              <a:rPr lang="es-NI" dirty="0"/>
              <a:t>Aplicaciones de la IAG en la creación de materiales de aprendizaje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182C0EC8-AC4D-B615-4418-11731E3CB817}"/>
              </a:ext>
            </a:extLst>
          </p:cNvPr>
          <p:cNvSpPr/>
          <p:nvPr/>
        </p:nvSpPr>
        <p:spPr>
          <a:xfrm>
            <a:off x="4688055" y="213360"/>
            <a:ext cx="7332938" cy="6431280"/>
          </a:xfrm>
          <a:custGeom>
            <a:avLst/>
            <a:gdLst/>
            <a:ahLst/>
            <a:cxnLst/>
            <a:rect l="l" t="t" r="r" b="b"/>
            <a:pathLst>
              <a:path w="10868618" h="10204698">
                <a:moveTo>
                  <a:pt x="0" y="0"/>
                </a:moveTo>
                <a:lnTo>
                  <a:pt x="10868618" y="0"/>
                </a:lnTo>
                <a:lnTo>
                  <a:pt x="10868618" y="10204698"/>
                </a:lnTo>
                <a:lnTo>
                  <a:pt x="0" y="10204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39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10C9-A7F0-E0A5-DE2F-119DFC55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9A467C6-E4C9-4173-4BBE-7C73B0158200}"/>
              </a:ext>
            </a:extLst>
          </p:cNvPr>
          <p:cNvSpPr txBox="1">
            <a:spLocks/>
          </p:cNvSpPr>
          <p:nvPr/>
        </p:nvSpPr>
        <p:spPr>
          <a:xfrm>
            <a:off x="2370647" y="460881"/>
            <a:ext cx="10515600" cy="9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/>
              <a:t>Generación de ideas y bosquejos</a:t>
            </a:r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52415"/>
              </p:ext>
            </p:extLst>
          </p:nvPr>
        </p:nvGraphicFramePr>
        <p:xfrm>
          <a:off x="624257" y="1259892"/>
          <a:ext cx="10943485" cy="4994737"/>
        </p:xfrm>
        <a:graphic>
          <a:graphicData uri="http://schemas.openxmlformats.org/drawingml/2006/table">
            <a:tbl>
              <a:tblPr/>
              <a:tblGrid>
                <a:gridCol w="173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Bold"/>
                          <a:cs typeface="Canva Sans Bold"/>
                          <a:sym typeface="Canva Sans Bold"/>
                        </a:rPr>
                        <a:t>Instrucción</a:t>
                      </a:r>
                      <a:endParaRPr lang="en-US" sz="105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este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sentido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requiero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que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generes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2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versiones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de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posibles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temáticas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para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el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diplomado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Cada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versión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debe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tener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6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temáticas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Justifica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cada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temática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endParaRPr lang="en-US" sz="230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Bold"/>
                          <a:cs typeface="Canva Sans Bold"/>
                          <a:sym typeface="Canva Sans Bold"/>
                        </a:rPr>
                        <a:t>Contexto</a:t>
                      </a:r>
                      <a:endParaRPr lang="en-US" sz="105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Eres un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diseñador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instruccional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experto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y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docente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universitario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con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reconocida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experiencia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Serás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mi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asistente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para la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formulación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de un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diplomado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tecnología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educativa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endParaRPr lang="en-US" sz="230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Bold"/>
                          <a:cs typeface="Canva Sans Bold"/>
                          <a:sym typeface="Canva Sans Bold"/>
                        </a:rPr>
                        <a:t>Datos de entrada</a:t>
                      </a:r>
                      <a:endParaRPr lang="en-US" sz="105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Los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participantes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del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diplomado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son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docentes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universitarios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que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tienen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experiencia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previa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la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enseñanza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pero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buscan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integrar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nuevas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tecnologías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sus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prácticas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pedagógicas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para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hacerlas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más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innovadoras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motivadoras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y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modernas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</a:t>
                      </a:r>
                      <a:endParaRPr lang="en-US" sz="230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5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Bold"/>
                          <a:cs typeface="Canva Sans Bold"/>
                          <a:sym typeface="Canva Sans Bold"/>
                        </a:rPr>
                        <a:t>Formato de salida</a:t>
                      </a:r>
                      <a:endParaRPr lang="en-US" sz="105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Presenta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tu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resultado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una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tabla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Brinda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tu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respuesta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en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tono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académico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, formal,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instructivo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y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profesional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Limítate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exclusivamente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a lo que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te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estoy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solicitando</a:t>
                      </a:r>
                      <a:r>
                        <a:rPr lang="en-US" sz="2300" i="1" dirty="0">
                          <a:solidFill>
                            <a:srgbClr val="000000"/>
                          </a:solidFill>
                          <a:latin typeface="Proxima Nova Rg" panose="02000506030000020004" charset="0"/>
                          <a:ea typeface="Canva Sans Italics"/>
                          <a:cs typeface="Canva Sans Italics"/>
                          <a:sym typeface="Canva Sans Italics"/>
                        </a:rPr>
                        <a:t>.</a:t>
                      </a:r>
                      <a:endParaRPr lang="en-US" sz="2300" dirty="0">
                        <a:latin typeface="Proxima Nova Rg" panose="02000506030000020004" charset="0"/>
                      </a:endParaRPr>
                    </a:p>
                  </a:txBody>
                  <a:tcPr marL="54000" marR="54000" marT="54000" marB="540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EB584-D71E-BC90-7C61-D0CE1AE9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EFC680-81AA-4484-7BDB-7EA8472001E1}"/>
              </a:ext>
            </a:extLst>
          </p:cNvPr>
          <p:cNvSpPr txBox="1">
            <a:spLocks/>
          </p:cNvSpPr>
          <p:nvPr/>
        </p:nvSpPr>
        <p:spPr>
          <a:xfrm>
            <a:off x="2370647" y="460881"/>
            <a:ext cx="10515600" cy="905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NI" dirty="0"/>
              <a:t>Generación de ideas y bosquejos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5B6626A-35BE-2F8F-4CA2-35864D944998}"/>
              </a:ext>
            </a:extLst>
          </p:cNvPr>
          <p:cNvSpPr/>
          <p:nvPr/>
        </p:nvSpPr>
        <p:spPr>
          <a:xfrm>
            <a:off x="4389120" y="1188720"/>
            <a:ext cx="7377909" cy="5163832"/>
          </a:xfrm>
          <a:custGeom>
            <a:avLst/>
            <a:gdLst/>
            <a:ahLst/>
            <a:cxnLst/>
            <a:rect l="l" t="t" r="r" b="b"/>
            <a:pathLst>
              <a:path w="11225905" h="8333641">
                <a:moveTo>
                  <a:pt x="0" y="0"/>
                </a:moveTo>
                <a:lnTo>
                  <a:pt x="11225905" y="0"/>
                </a:lnTo>
                <a:lnTo>
                  <a:pt x="11225905" y="8333641"/>
                </a:lnTo>
                <a:lnTo>
                  <a:pt x="0" y="833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3247486-F4B7-B777-0AB7-17E450C9AB4A}"/>
              </a:ext>
            </a:extLst>
          </p:cNvPr>
          <p:cNvSpPr txBox="1"/>
          <p:nvPr/>
        </p:nvSpPr>
        <p:spPr>
          <a:xfrm>
            <a:off x="546892" y="1366572"/>
            <a:ext cx="3659348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Eres un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diseñador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instruccional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experto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y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docente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universitario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con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reconocida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experiencia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Serás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mi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asistente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para la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formulación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de un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diplomado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tecnología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educativa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Los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participantes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del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diplomado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son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docentes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universitarios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que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tienen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experiencia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previa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la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enseñanza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pero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buscan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integrar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nuevas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tecnologías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sus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prácticas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pedagógicas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para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hacerlas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más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innovadoras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motivadoras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y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modernas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En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este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sentido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requiero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que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generes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2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versiones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de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posibles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temáticas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para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el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diplomado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Cada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versión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debe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tener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6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temáticas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Justifica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cada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temática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Presenta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tu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resultado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una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tabla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Brinda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tu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respuesta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en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tono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académico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, formal,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instructivo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y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profesional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Limítate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exclusivamente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a lo que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te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estoy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 </a:t>
            </a:r>
            <a:r>
              <a:rPr lang="en-US" sz="1600" i="1" dirty="0" err="1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solicitando</a:t>
            </a:r>
            <a:r>
              <a:rPr lang="en-US" sz="1600" i="1" dirty="0">
                <a:solidFill>
                  <a:srgbClr val="001C30"/>
                </a:solidFill>
                <a:latin typeface="Proxima Nova Rg" panose="02000506030000020004" charset="0"/>
                <a:ea typeface="Arial Italics"/>
                <a:cs typeface="Arial Italics"/>
                <a:sym typeface="Arial Itali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3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693</Words>
  <Application>Microsoft Office PowerPoint</Application>
  <PresentationFormat>Panorámica</PresentationFormat>
  <Paragraphs>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Office Theme</vt:lpstr>
      <vt:lpstr>Presentación de PowerPoint</vt:lpstr>
      <vt:lpstr>MSc. Norman René Trujillo Zapata</vt:lpstr>
      <vt:lpstr>Presentación de PowerPoint</vt:lpstr>
      <vt:lpstr>Presentación de PowerPoint</vt:lpstr>
      <vt:lpstr>Presentación de PowerPoint</vt:lpstr>
      <vt:lpstr>Prompt</vt:lpstr>
      <vt:lpstr>Aplicaciones de la IAG en la creación de materiales de aprendizaje</vt:lpstr>
      <vt:lpstr>Presentación de PowerPoint</vt:lpstr>
      <vt:lpstr>Presentación de PowerPoint</vt:lpstr>
      <vt:lpstr>Redacción de contenidos   Investigación y compilación de información</vt:lpstr>
      <vt:lpstr>Elaboración de preguntas</vt:lpstr>
      <vt:lpstr>Generación de ejemplos</vt:lpstr>
      <vt:lpstr>Creación de tablas comparativas  Traducción de textos</vt:lpstr>
      <vt:lpstr>Adaptación de contenidos  Búsqueda de imágenes</vt:lpstr>
      <vt:lpstr>Feedback y revisión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Norman René Trujillo Zapata</cp:lastModifiedBy>
  <cp:revision>50</cp:revision>
  <dcterms:created xsi:type="dcterms:W3CDTF">2024-08-09T20:35:45Z</dcterms:created>
  <dcterms:modified xsi:type="dcterms:W3CDTF">2024-10-10T19:58:35Z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