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8"/>
  </p:notesMasterIdLst>
  <p:sldIdLst>
    <p:sldId id="256" r:id="rId5"/>
    <p:sldId id="257" r:id="rId6"/>
    <p:sldId id="264" r:id="rId7"/>
    <p:sldId id="258" r:id="rId8"/>
    <p:sldId id="259" r:id="rId9"/>
    <p:sldId id="260" r:id="rId10"/>
    <p:sldId id="261" r:id="rId11"/>
    <p:sldId id="263" r:id="rId12"/>
    <p:sldId id="265" r:id="rId13"/>
    <p:sldId id="266" r:id="rId14"/>
    <p:sldId id="268" r:id="rId15"/>
    <p:sldId id="267" r:id="rId16"/>
    <p:sldId id="262" r:id="rId17"/>
  </p:sldIdLst>
  <p:sldSz cx="12192000" cy="6858000"/>
  <p:notesSz cx="6858000" cy="9144000"/>
  <p:embeddedFontLst>
    <p:embeddedFont>
      <p:font typeface="Proxima Nova Alt Bl" panose="02000506030000020004" pitchFamily="50" charset="0"/>
      <p:bold r:id="rId19"/>
      <p:boldItalic r:id="rId20"/>
    </p:embeddedFont>
    <p:embeddedFont>
      <p:font typeface="Proxima Nova Alt Lt" panose="02000506030000020004" pitchFamily="50" charset="0"/>
      <p:regular r:id="rId21"/>
      <p:italic r:id="rId22"/>
    </p:embeddedFont>
    <p:embeddedFont>
      <p:font typeface="Proxima Nova Alt Rg" panose="02000506030000020004" pitchFamily="50" charset="0"/>
      <p:regular r:id="rId23"/>
      <p:bold r:id="rId24"/>
      <p:italic r:id="rId25"/>
      <p:boldItalic r:id="rId26"/>
    </p:embeddedFont>
    <p:embeddedFont>
      <p:font typeface="Proxima Nova Rg" panose="02000506030000020004" pitchFamily="50" charset="0"/>
      <p:regular r:id="rId27"/>
      <p:bold r:id="rId28"/>
      <p:italic r:id="rId29"/>
      <p:boldItalic r:id="rId30"/>
    </p:embeddedFont>
  </p:embeddedFont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C36D"/>
    <a:srgbClr val="50B063"/>
    <a:srgbClr val="4EB763"/>
    <a:srgbClr val="069DDD"/>
    <a:srgbClr val="62AA5E"/>
    <a:srgbClr val="186AAD"/>
    <a:srgbClr val="FFFFFF"/>
    <a:srgbClr val="185F9B"/>
    <a:srgbClr val="3C2B55"/>
    <a:srgbClr val="3F1E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43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54" y="1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85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 Manuel Blanco Brenes" userId="7a392cdf-df62-4a11-84d0-e9f5dcd5579d" providerId="ADAL" clId="{C19D4517-F3E9-4D6D-A0A3-C4A26441EDEC}"/>
    <pc:docChg chg="custSel delSld modSld">
      <pc:chgData name="Victor Manuel Blanco Brenes" userId="7a392cdf-df62-4a11-84d0-e9f5dcd5579d" providerId="ADAL" clId="{C19D4517-F3E9-4D6D-A0A3-C4A26441EDEC}" dt="2024-10-19T21:59:45.962" v="1" actId="47"/>
      <pc:docMkLst>
        <pc:docMk/>
      </pc:docMkLst>
      <pc:sldChg chg="delSp del mod">
        <pc:chgData name="Victor Manuel Blanco Brenes" userId="7a392cdf-df62-4a11-84d0-e9f5dcd5579d" providerId="ADAL" clId="{C19D4517-F3E9-4D6D-A0A3-C4A26441EDEC}" dt="2024-10-19T21:59:45.962" v="1" actId="47"/>
        <pc:sldMkLst>
          <pc:docMk/>
          <pc:sldMk cId="579262568" sldId="269"/>
        </pc:sldMkLst>
        <pc:picChg chg="del">
          <ac:chgData name="Victor Manuel Blanco Brenes" userId="7a392cdf-df62-4a11-84d0-e9f5dcd5579d" providerId="ADAL" clId="{C19D4517-F3E9-4D6D-A0A3-C4A26441EDEC}" dt="2024-10-19T21:59:44.117" v="0" actId="478"/>
          <ac:picMkLst>
            <pc:docMk/>
            <pc:sldMk cId="579262568" sldId="269"/>
            <ac:picMk id="18" creationId="{BAFF3159-7866-B735-77E0-85E4F92836F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0F7B6-EF6B-4012-B533-76A102E3354C}" type="datetimeFigureOut">
              <a:rPr lang="es-MX" smtClean="0"/>
              <a:t>19/10/2024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2C764D-2762-4AA1-9AB6-9D0CC4F5EA1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7439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2C764D-2762-4AA1-9AB6-9D0CC4F5EA12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137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2C764D-2762-4AA1-9AB6-9D0CC4F5EA12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9317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2C764D-2762-4AA1-9AB6-9D0CC4F5EA12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5975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2C764D-2762-4AA1-9AB6-9D0CC4F5EA12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4325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4E904F-E647-75E6-0AE5-0257A0B209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7086" y="-70367"/>
            <a:ext cx="12357463" cy="697753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AA1DA85-7D9F-59C7-C592-189951EE55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8390" y="2387871"/>
            <a:ext cx="6479176" cy="3237866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rgbClr val="186AAD"/>
                </a:solidFill>
                <a:latin typeface="Proxima Nova Alt Bl" panose="02000506030000020004" pitchFamily="50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Agrega el titulo de tu Ponencia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65618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439FA5E-516A-CA40-3DB1-E415974874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09601" y="-452846"/>
            <a:ext cx="13455936" cy="75459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5F5BEB-645F-97BB-2992-AC1EF783F5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3897" y="1230572"/>
            <a:ext cx="6296298" cy="860461"/>
          </a:xfrm>
        </p:spPr>
        <p:txBody>
          <a:bodyPr/>
          <a:lstStyle>
            <a:lvl1pPr>
              <a:defRPr b="1">
                <a:solidFill>
                  <a:srgbClr val="186AAD"/>
                </a:solidFill>
                <a:latin typeface="Proxima Nova Alt Bl" panose="02000506030000020004" pitchFamily="50" charset="0"/>
              </a:defRPr>
            </a:lvl1pPr>
          </a:lstStyle>
          <a:p>
            <a:r>
              <a:rPr lang="es-ES" dirty="0"/>
              <a:t>Nombre del Ponente</a:t>
            </a:r>
            <a:endParaRPr lang="es-MX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D7271-1450-0328-BBE4-DB9651DE076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333897" y="3068074"/>
            <a:ext cx="2978332" cy="3099616"/>
          </a:xfrm>
        </p:spPr>
        <p:txBody>
          <a:bodyPr/>
          <a:lstStyle>
            <a:lvl1pPr marL="0" indent="0">
              <a:buNone/>
              <a:defRPr b="1">
                <a:solidFill>
                  <a:srgbClr val="0070C0"/>
                </a:solidFill>
                <a:latin typeface="Proxima Nova Rg" panose="02000506030000020004" pitchFamily="50" charset="0"/>
              </a:defRPr>
            </a:lvl1pPr>
            <a:lvl2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2pPr>
            <a:lvl3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3pPr>
            <a:lvl4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4pPr>
            <a:lvl5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5pPr>
          </a:lstStyle>
          <a:p>
            <a:pPr lvl="0"/>
            <a:r>
              <a:rPr lang="es-ES" dirty="0"/>
              <a:t>Foto Personal</a:t>
            </a:r>
            <a:endParaRPr lang="es-MX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AEC90-DDD8-234D-FDFF-F4840C0C3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D74F1-855F-4821-BD5D-680D553F7DC4}" type="datetimeFigureOut">
              <a:rPr lang="es-MX" smtClean="0"/>
              <a:t>19/10/2024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226291-F98D-2739-11F9-67334ED9C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F0B6EB-33EC-1EE7-5D08-BC4F996EE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E187-C13F-4B89-BBFD-05A942897C63}" type="slidenum">
              <a:rPr lang="es-MX" smtClean="0"/>
              <a:t>‹#›</a:t>
            </a:fld>
            <a:endParaRPr lang="es-MX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B4536F4-FDF0-40A2-6905-392CB1F8BA8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721533" y="3057343"/>
            <a:ext cx="5930536" cy="2486115"/>
          </a:xfrm>
        </p:spPr>
        <p:txBody>
          <a:bodyPr/>
          <a:lstStyle>
            <a:lvl1pPr marL="0" indent="0">
              <a:buNone/>
              <a:defRPr b="1">
                <a:solidFill>
                  <a:srgbClr val="0070C0"/>
                </a:solidFill>
                <a:latin typeface="Proxima Nova Rg" panose="02000506030000020004" pitchFamily="50" charset="0"/>
              </a:defRPr>
            </a:lvl1pPr>
            <a:lvl2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2pPr>
            <a:lvl3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3pPr>
            <a:lvl4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4pPr>
            <a:lvl5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5pPr>
          </a:lstStyle>
          <a:p>
            <a:r>
              <a:rPr lang="es-ES" sz="2800" dirty="0">
                <a:latin typeface="Proxima Nova Alt Lt" panose="02000506030000020004" pitchFamily="50" charset="0"/>
              </a:rPr>
              <a:t>Breve descripción profesional</a:t>
            </a:r>
            <a:endParaRPr lang="es-MX" sz="2800" dirty="0">
              <a:latin typeface="Proxima Nova Alt Lt" panose="02000506030000020004" pitchFamily="50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AF9B3D-9D9A-6646-10A3-C136B51FA042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2333897" y="2145600"/>
            <a:ext cx="3892730" cy="428588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rgbClr val="0070C0"/>
                </a:solidFill>
                <a:latin typeface="Proxima Nova Rg" panose="02000506030000020004" pitchFamily="50" charset="0"/>
              </a:defRPr>
            </a:lvl1pPr>
            <a:lvl2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2pPr>
            <a:lvl3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3pPr>
            <a:lvl4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4pPr>
            <a:lvl5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5pPr>
          </a:lstStyle>
          <a:p>
            <a:r>
              <a:rPr lang="es-ES" sz="2800" dirty="0">
                <a:latin typeface="Proxima Nova Alt Lt" panose="02000506030000020004" pitchFamily="50" charset="0"/>
              </a:rPr>
              <a:t>Nombre de institución</a:t>
            </a:r>
            <a:endParaRPr lang="es-MX" sz="2800" dirty="0">
              <a:latin typeface="Proxima Nova Alt Lt" panose="02000506030000020004" pitchFamily="50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A4C5FD1-D25E-7270-2D03-D91F0F89D19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2333897" y="2577155"/>
            <a:ext cx="3892730" cy="428588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0070C0"/>
                </a:solidFill>
                <a:latin typeface="Proxima Nova Rg" panose="02000506030000020004" pitchFamily="50" charset="0"/>
              </a:defRPr>
            </a:lvl1pPr>
            <a:lvl2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2pPr>
            <a:lvl3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3pPr>
            <a:lvl4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4pPr>
            <a:lvl5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5pPr>
          </a:lstStyle>
          <a:p>
            <a:r>
              <a:rPr lang="es-ES" sz="2800" dirty="0">
                <a:latin typeface="Proxima Nova Alt Lt" panose="02000506030000020004" pitchFamily="50" charset="0"/>
              </a:rPr>
              <a:t>Correo electrónico</a:t>
            </a:r>
            <a:endParaRPr lang="es-MX" sz="2800" dirty="0">
              <a:latin typeface="Proxima Nova Alt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92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E3ECF3-ADB1-E229-9264-286AAB951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7086"/>
            <a:ext cx="12191999" cy="69450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17B3F3-99B3-DA5A-5CC1-5D11BD323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60"/>
            <a:ext cx="10515600" cy="905691"/>
          </a:xfrm>
        </p:spPr>
        <p:txBody>
          <a:bodyPr/>
          <a:lstStyle>
            <a:lvl1pPr>
              <a:defRPr b="1">
                <a:solidFill>
                  <a:srgbClr val="185F9B"/>
                </a:solidFill>
                <a:latin typeface="Proxima Nova Alt Bl" panose="02000506030000020004" pitchFamily="50" charset="0"/>
                <a:ea typeface="Roboto" panose="02000000000000000000" pitchFamily="2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MX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055BB-ADEC-ED80-00B9-ADF249888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6480"/>
            <a:ext cx="10515600" cy="3860483"/>
          </a:xfrm>
        </p:spPr>
        <p:txBody>
          <a:bodyPr/>
          <a:lstStyle>
            <a:lvl1pPr>
              <a:defRPr>
                <a:solidFill>
                  <a:srgbClr val="185F9B"/>
                </a:solidFill>
                <a:latin typeface="Proxima Nova Rg" panose="02000506030000020004" pitchFamily="50" charset="0"/>
              </a:defRPr>
            </a:lvl1pPr>
            <a:lvl2pPr>
              <a:defRPr>
                <a:solidFill>
                  <a:srgbClr val="185F9B"/>
                </a:solidFill>
                <a:latin typeface="Proxima Nova Rg" panose="02000506030000020004" pitchFamily="50" charset="0"/>
              </a:defRPr>
            </a:lvl2pPr>
            <a:lvl3pPr>
              <a:defRPr>
                <a:solidFill>
                  <a:srgbClr val="185F9B"/>
                </a:solidFill>
                <a:latin typeface="Proxima Nova Rg" panose="02000506030000020004" pitchFamily="50" charset="0"/>
              </a:defRPr>
            </a:lvl3pPr>
            <a:lvl4pPr>
              <a:defRPr>
                <a:solidFill>
                  <a:srgbClr val="185F9B"/>
                </a:solidFill>
                <a:latin typeface="Proxima Nova Rg" panose="02000506030000020004" pitchFamily="50" charset="0"/>
              </a:defRPr>
            </a:lvl4pPr>
            <a:lvl5pPr>
              <a:defRPr>
                <a:solidFill>
                  <a:srgbClr val="185F9B"/>
                </a:solidFill>
                <a:latin typeface="Proxima Nova Rg" panose="02000506030000020004" pitchFamily="50" charset="0"/>
              </a:defRPr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styles</a:t>
            </a:r>
            <a:endParaRPr lang="es-ES" dirty="0"/>
          </a:p>
          <a:p>
            <a:pPr lvl="1"/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2"/>
            <a:r>
              <a:rPr lang="es-ES" dirty="0" err="1"/>
              <a:t>Third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3"/>
            <a:r>
              <a:rPr lang="es-ES" dirty="0" err="1"/>
              <a:t>Fourth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4"/>
            <a:r>
              <a:rPr lang="es-ES" dirty="0" err="1"/>
              <a:t>Fifth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38675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51A5B0-52B9-464B-BF4C-20B82DE7A4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5794" y="0"/>
            <a:ext cx="1228779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A13FB-4559-D47B-0F9D-79132AA0C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29" y="1219200"/>
            <a:ext cx="11064059" cy="2036989"/>
          </a:xfrm>
        </p:spPr>
        <p:txBody>
          <a:bodyPr anchor="b"/>
          <a:lstStyle>
            <a:lvl1pPr>
              <a:defRPr sz="6000" b="1">
                <a:solidFill>
                  <a:srgbClr val="185F9B"/>
                </a:solidFill>
                <a:latin typeface="Proxima Nova Alt Bl" panose="02000506030000020004" pitchFamily="50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MX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2C0F5-51DB-B2E7-EAE7-8F51C13AC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261" y="342900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  <a:latin typeface="Proxima Nova Rg" panose="02000506030000020004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85999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439FA5E-516A-CA40-3DB1-E415974874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8378" y="-57311"/>
            <a:ext cx="12331337" cy="69153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5F5BEB-645F-97BB-2992-AC1EF783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8663" y="365125"/>
            <a:ext cx="6296298" cy="1325563"/>
          </a:xfrm>
        </p:spPr>
        <p:txBody>
          <a:bodyPr/>
          <a:lstStyle>
            <a:lvl1pPr>
              <a:defRPr b="1">
                <a:solidFill>
                  <a:srgbClr val="186AAD"/>
                </a:solidFill>
                <a:latin typeface="Proxima Nova Alt Bl" panose="02000506030000020004" pitchFamily="50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MX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D7271-1450-0328-BBE4-DB9651DE076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1">
                <a:solidFill>
                  <a:srgbClr val="186AAD"/>
                </a:solidFill>
                <a:latin typeface="Proxima Nova Rg" panose="02000506030000020004" pitchFamily="50" charset="0"/>
              </a:defRPr>
            </a:lvl1pPr>
            <a:lvl2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2pPr>
            <a:lvl3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3pPr>
            <a:lvl4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4pPr>
            <a:lvl5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5pPr>
          </a:lstStyle>
          <a:p>
            <a:pPr lvl="0"/>
            <a:r>
              <a:rPr lang="es-ES" dirty="0"/>
              <a:t>Agrega tu imagen o texto</a:t>
            </a:r>
          </a:p>
          <a:p>
            <a:pPr lvl="1"/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2"/>
            <a:r>
              <a:rPr lang="es-ES" dirty="0" err="1"/>
              <a:t>Third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3"/>
            <a:r>
              <a:rPr lang="es-ES" dirty="0" err="1"/>
              <a:t>Fourth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4"/>
            <a:r>
              <a:rPr lang="es-ES" dirty="0" err="1"/>
              <a:t>Fifth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MX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E4BF8E-0AB0-7DAD-9EBA-CA02EF28AC0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1">
                <a:solidFill>
                  <a:srgbClr val="186AAD"/>
                </a:solidFill>
                <a:latin typeface="Proxima Nova Rg" panose="02000506030000020004" pitchFamily="50" charset="0"/>
              </a:defRPr>
            </a:lvl1pPr>
            <a:lvl2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2pPr>
            <a:lvl3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3pPr>
            <a:lvl4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4pPr>
            <a:lvl5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5pPr>
          </a:lstStyle>
          <a:p>
            <a:pPr lvl="0"/>
            <a:r>
              <a:rPr lang="es-ES" dirty="0"/>
              <a:t>Agrega tu imagen o texto</a:t>
            </a:r>
          </a:p>
          <a:p>
            <a:pPr lvl="1"/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2"/>
            <a:r>
              <a:rPr lang="es-ES" dirty="0" err="1"/>
              <a:t>Third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3"/>
            <a:r>
              <a:rPr lang="es-ES" dirty="0" err="1"/>
              <a:t>Fourth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4"/>
            <a:r>
              <a:rPr lang="es-ES" dirty="0" err="1"/>
              <a:t>Fifth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MX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AEC90-DDD8-234D-FDFF-F4840C0C3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D74F1-855F-4821-BD5D-680D553F7DC4}" type="datetimeFigureOut">
              <a:rPr lang="es-MX" smtClean="0"/>
              <a:t>19/10/2024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226291-F98D-2739-11F9-67334ED9C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F0B6EB-33EC-1EE7-5D08-BC4F996EE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E187-C13F-4B89-BBFD-05A942897C6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2023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3A6B568-686C-37E3-43BD-E7E48FF42F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698" y="-21926"/>
            <a:ext cx="12261395" cy="68799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3E11CD-90F8-9894-C172-602043944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7976"/>
            <a:ext cx="3932237" cy="1550126"/>
          </a:xfrm>
        </p:spPr>
        <p:txBody>
          <a:bodyPr anchor="b"/>
          <a:lstStyle>
            <a:lvl1pPr>
              <a:defRPr sz="3200" b="1">
                <a:solidFill>
                  <a:srgbClr val="186AAD"/>
                </a:solidFill>
                <a:latin typeface="Proxima Nova Alt Bl" panose="02000506030000020004" pitchFamily="50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MX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D0326-E4E4-EA79-E4CB-80B557595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1">
                <a:solidFill>
                  <a:srgbClr val="186AAD"/>
                </a:solidFill>
                <a:latin typeface="Proxima Nova Rg" panose="02000506030000020004" pitchFamily="50" charset="0"/>
              </a:defRPr>
            </a:lvl1pPr>
            <a:lvl2pPr>
              <a:defRPr sz="2800">
                <a:latin typeface="Proxima Nova Rg" panose="02000506030000020004" pitchFamily="50" charset="0"/>
              </a:defRPr>
            </a:lvl2pPr>
            <a:lvl3pPr>
              <a:defRPr sz="2400">
                <a:latin typeface="Proxima Nova Rg" panose="02000506030000020004" pitchFamily="50" charset="0"/>
              </a:defRPr>
            </a:lvl3pPr>
            <a:lvl4pPr>
              <a:defRPr sz="2000">
                <a:latin typeface="Proxima Nova Rg" panose="02000506030000020004" pitchFamily="50" charset="0"/>
              </a:defRPr>
            </a:lvl4pPr>
            <a:lvl5pPr>
              <a:defRPr sz="2000">
                <a:latin typeface="Proxima Nova Rg" panose="02000506030000020004" pitchFamily="50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styles</a:t>
            </a:r>
            <a:endParaRPr lang="es-ES" dirty="0"/>
          </a:p>
          <a:p>
            <a:pPr lvl="1"/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2"/>
            <a:r>
              <a:rPr lang="es-ES" dirty="0" err="1"/>
              <a:t>Third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3"/>
            <a:r>
              <a:rPr lang="es-ES" dirty="0" err="1"/>
              <a:t>Fourth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4"/>
            <a:r>
              <a:rPr lang="es-ES" dirty="0" err="1"/>
              <a:t>Fifth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MX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FAD70-652F-5AE6-E7EB-ECE11517A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38102"/>
            <a:ext cx="3932237" cy="3630885"/>
          </a:xfrm>
        </p:spPr>
        <p:txBody>
          <a:bodyPr/>
          <a:lstStyle>
            <a:lvl1pPr marL="0" indent="0">
              <a:buNone/>
              <a:defRPr sz="1600">
                <a:latin typeface="Proxima Nova Rg" panose="02000506030000020004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styles</a:t>
            </a:r>
            <a:endParaRPr lang="es-E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8EACF-8AD4-47E4-154D-43AC836DF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D74F1-855F-4821-BD5D-680D553F7DC4}" type="datetimeFigureOut">
              <a:rPr lang="es-MX" smtClean="0"/>
              <a:t>19/10/2024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F69C7-B963-8574-3D57-3AAA19D0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916C9A-06B7-5F6C-0998-442884D8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E187-C13F-4B89-BBFD-05A942897C6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8398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D4184-8892-780C-E66C-839B8454A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181" y="-17803"/>
            <a:ext cx="12229654" cy="691489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242051A-1D1C-6CB7-C7E5-BE367913D4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93126" y="4360884"/>
            <a:ext cx="6797039" cy="513625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rgbClr val="186AAD"/>
                </a:solidFill>
                <a:latin typeface="Proxima Nova Rg" panose="02000506030000020004" pitchFamily="50" charset="0"/>
              </a:defRPr>
            </a:lvl1pPr>
            <a:lvl2pPr marL="457200" indent="0" algn="ctr">
              <a:buNone/>
              <a:defRPr sz="2800">
                <a:latin typeface="Proxima Nova Rg" panose="02000506030000020004" pitchFamily="50" charset="0"/>
              </a:defRPr>
            </a:lvl2pPr>
            <a:lvl3pPr>
              <a:defRPr sz="2400">
                <a:latin typeface="Proxima Nova Rg" panose="02000506030000020004" pitchFamily="50" charset="0"/>
              </a:defRPr>
            </a:lvl3pPr>
            <a:lvl4pPr>
              <a:defRPr sz="2000">
                <a:latin typeface="Proxima Nova Rg" panose="02000506030000020004" pitchFamily="50" charset="0"/>
              </a:defRPr>
            </a:lvl4pPr>
            <a:lvl5pPr>
              <a:defRPr sz="2000">
                <a:latin typeface="Proxima Nova Rg" panose="02000506030000020004" pitchFamily="50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Nombre ponente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5AE1103-5260-B487-94ED-09256AFB296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701835" y="4874509"/>
            <a:ext cx="6797039" cy="513625"/>
          </a:xfrm>
        </p:spPr>
        <p:txBody>
          <a:bodyPr/>
          <a:lstStyle>
            <a:lvl1pPr marL="0" indent="0" algn="ctr">
              <a:buNone/>
              <a:defRPr sz="3200" b="0">
                <a:solidFill>
                  <a:srgbClr val="186AAD"/>
                </a:solidFill>
                <a:latin typeface="Proxima Nova Rg" panose="02000506030000020004" pitchFamily="50" charset="0"/>
              </a:defRPr>
            </a:lvl1pPr>
            <a:lvl2pPr marL="457200" indent="0" algn="ctr">
              <a:buNone/>
              <a:defRPr sz="2800">
                <a:latin typeface="Proxima Nova Rg" panose="02000506030000020004" pitchFamily="50" charset="0"/>
              </a:defRPr>
            </a:lvl2pPr>
            <a:lvl3pPr>
              <a:defRPr sz="2400">
                <a:latin typeface="Proxima Nova Rg" panose="02000506030000020004" pitchFamily="50" charset="0"/>
              </a:defRPr>
            </a:lvl3pPr>
            <a:lvl4pPr>
              <a:defRPr sz="2000">
                <a:latin typeface="Proxima Nova Rg" panose="02000506030000020004" pitchFamily="50" charset="0"/>
              </a:defRPr>
            </a:lvl4pPr>
            <a:lvl5pPr>
              <a:defRPr sz="2000">
                <a:latin typeface="Proxima Nova Rg" panose="02000506030000020004" pitchFamily="50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Correo electrónico</a:t>
            </a:r>
          </a:p>
        </p:txBody>
      </p:sp>
    </p:spTree>
    <p:extLst>
      <p:ext uri="{BB962C8B-B14F-4D97-AF65-F5344CB8AC3E}">
        <p14:creationId xmlns:p14="http://schemas.microsoft.com/office/powerpoint/2010/main" val="3154286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086C7E-8621-E6FE-FE0A-F6D40F60E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8BFCC-00AB-2312-2BA8-C9B2D3A9E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7B1ED-1FAB-79E9-10FC-2D0B1A6144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D74F1-855F-4821-BD5D-680D553F7DC4}" type="datetimeFigureOut">
              <a:rPr lang="es-MX" smtClean="0"/>
              <a:t>19/10/2024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EEAE2-26EE-A358-2CE0-517FAD5714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23FEE-CFAD-4A43-99AA-B614D87B3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BE187-C13F-4B89-BBFD-05A942897C6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675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2" r:id="rId5"/>
    <p:sldLayoutId id="2147483656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personas en frente de una computadora&#10;&#10;Descripción generada automáticamente con confianza media">
            <a:extLst>
              <a:ext uri="{FF2B5EF4-FFF2-40B4-BE49-F238E27FC236}">
                <a16:creationId xmlns:a16="http://schemas.microsoft.com/office/drawing/2014/main" id="{5E6CBC6F-F876-15D4-5E95-D7CDE9D53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" b="5121"/>
          <a:stretch/>
        </p:blipFill>
        <p:spPr>
          <a:xfrm>
            <a:off x="5396585" y="1316220"/>
            <a:ext cx="5358962" cy="3485964"/>
          </a:xfrm>
          <a:prstGeom prst="rect">
            <a:avLst/>
          </a:prstGeo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EB773A5A-C90D-48B6-4F08-7D4406DAF9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581" y="4802184"/>
            <a:ext cx="5572971" cy="713295"/>
          </a:xfrm>
          <a:solidFill>
            <a:srgbClr val="186AAD"/>
          </a:solidFill>
        </p:spPr>
        <p:txBody>
          <a:bodyPr/>
          <a:lstStyle/>
          <a:p>
            <a:r>
              <a:rPr lang="es-ES" sz="2000" dirty="0">
                <a:solidFill>
                  <a:schemeClr val="bg1"/>
                </a:solidFill>
              </a:rPr>
              <a:t>Pautas para la elaboración de producciones audiovisuales accesibles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95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B2B7D5B2-D56E-248D-8EB3-CE9FAFBEBB6B}"/>
              </a:ext>
            </a:extLst>
          </p:cNvPr>
          <p:cNvSpPr/>
          <p:nvPr/>
        </p:nvSpPr>
        <p:spPr>
          <a:xfrm>
            <a:off x="-67054" y="-106002"/>
            <a:ext cx="4366852" cy="4209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74AD52AD-6270-E4ED-5C92-8C514581573A}"/>
              </a:ext>
            </a:extLst>
          </p:cNvPr>
          <p:cNvSpPr/>
          <p:nvPr/>
        </p:nvSpPr>
        <p:spPr>
          <a:xfrm>
            <a:off x="8280217" y="-944976"/>
            <a:ext cx="4586515" cy="4586515"/>
          </a:xfrm>
          <a:prstGeom prst="ellipse">
            <a:avLst/>
          </a:prstGeom>
          <a:solidFill>
            <a:srgbClr val="37C3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B459EA4-CCBF-0C88-FEAF-9F2850D8AFD1}"/>
              </a:ext>
            </a:extLst>
          </p:cNvPr>
          <p:cNvSpPr txBox="1">
            <a:spLocks/>
          </p:cNvSpPr>
          <p:nvPr/>
        </p:nvSpPr>
        <p:spPr>
          <a:xfrm>
            <a:off x="1008295" y="2589655"/>
            <a:ext cx="7610645" cy="3026972"/>
          </a:xfrm>
          <a:prstGeom prst="rect">
            <a:avLst/>
          </a:prstGeom>
          <a:solidFill>
            <a:schemeClr val="bg1"/>
          </a:solidFill>
          <a:ln w="19050">
            <a:solidFill>
              <a:srgbClr val="069DDD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s-ES" sz="1600" b="0" dirty="0"/>
              <a:t>Seguir los criterios lingüísticos de la lengua de señas establecidos por la comunidad de las y los usuarios del país, además, deberá adecuarse al público al que vaya dirigido el material.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s-ES" sz="1600" b="0" dirty="0"/>
              <a:t>La persona intérprete deberá ser competente en lengua de señas y dactilología.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s-ES" sz="1600" b="0" dirty="0"/>
              <a:t>Se recomienda que la persona intérprete participe en la preparación del material.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s-ES" sz="1600" b="0" dirty="0"/>
              <a:t>La ropa de la persona intérprete tendrá contraste con el color de su piel, ser de color uniforme, no tener elementos que destaquen y tener contraste con el fondo de la escena.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s-ES" sz="1600" b="0" dirty="0"/>
              <a:t>La persona intérprete deberá evitar llevar adornos o joyas.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297423-4195-598C-74C0-0792FB0F9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84" y="366280"/>
            <a:ext cx="6296298" cy="877342"/>
          </a:xfrm>
        </p:spPr>
        <p:txBody>
          <a:bodyPr>
            <a:normAutofit/>
          </a:bodyPr>
          <a:lstStyle/>
          <a:p>
            <a:r>
              <a:rPr lang="es-MX" sz="4000" dirty="0"/>
              <a:t>Norma UNE: 139804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B0313AAC-D42C-8D50-2A39-AC92A2547FEE}"/>
              </a:ext>
            </a:extLst>
          </p:cNvPr>
          <p:cNvSpPr txBox="1">
            <a:spLocks/>
          </p:cNvSpPr>
          <p:nvPr/>
        </p:nvSpPr>
        <p:spPr>
          <a:xfrm>
            <a:off x="383253" y="1131940"/>
            <a:ext cx="6296297" cy="784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86AAD"/>
                </a:solidFill>
                <a:latin typeface="Proxima Nova Alt Bl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es-ES" sz="2200" dirty="0">
                <a:latin typeface="Proxima Nova Alt Rg" panose="02000506030000020004" pitchFamily="50" charset="0"/>
              </a:rPr>
              <a:t>Requisitos para el uso de la Lengua de Signos Española en redes informáticas.</a:t>
            </a:r>
            <a:endParaRPr lang="es-MX" sz="2200" dirty="0">
              <a:latin typeface="Proxima Nova Alt Rg" panose="02000506030000020004" pitchFamily="50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3577BBB-01E5-3596-28CC-5DC5235A1FA8}"/>
              </a:ext>
            </a:extLst>
          </p:cNvPr>
          <p:cNvSpPr txBox="1">
            <a:spLocks/>
          </p:cNvSpPr>
          <p:nvPr/>
        </p:nvSpPr>
        <p:spPr>
          <a:xfrm>
            <a:off x="531240" y="1916638"/>
            <a:ext cx="3676876" cy="447948"/>
          </a:xfrm>
          <a:prstGeom prst="rect">
            <a:avLst/>
          </a:prstGeom>
          <a:solidFill>
            <a:srgbClr val="069DDD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s-MX" sz="2400" dirty="0">
                <a:solidFill>
                  <a:schemeClr val="bg1"/>
                </a:solidFill>
                <a:latin typeface="Proxima Nova Alt Rg" panose="02000506030000020004" pitchFamily="50" charset="0"/>
                <a:ea typeface="+mj-ea"/>
                <a:cs typeface="+mj-cs"/>
              </a:rPr>
              <a:t>Pautas Lengua de Señas</a:t>
            </a:r>
          </a:p>
        </p:txBody>
      </p:sp>
      <p:sp>
        <p:nvSpPr>
          <p:cNvPr id="11" name="Triángulo isósceles 10">
            <a:extLst>
              <a:ext uri="{FF2B5EF4-FFF2-40B4-BE49-F238E27FC236}">
                <a16:creationId xmlns:a16="http://schemas.microsoft.com/office/drawing/2014/main" id="{51C776E6-DC59-FAE6-8297-1DD0D4FAB367}"/>
              </a:ext>
            </a:extLst>
          </p:cNvPr>
          <p:cNvSpPr/>
          <p:nvPr/>
        </p:nvSpPr>
        <p:spPr>
          <a:xfrm rot="5400000">
            <a:off x="500307" y="3497079"/>
            <a:ext cx="448521" cy="386656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13" name="Imagen 12" descr="Un joven con un traje de color verde&#10;&#10;Descripción generada automáticamente con confianza media">
            <a:extLst>
              <a:ext uri="{FF2B5EF4-FFF2-40B4-BE49-F238E27FC236}">
                <a16:creationId xmlns:a16="http://schemas.microsoft.com/office/drawing/2014/main" id="{B3029860-89F3-5208-1644-88EB4B566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217" y="991338"/>
            <a:ext cx="4136208" cy="586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53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B2B7D5B2-D56E-248D-8EB3-CE9FAFBEBB6B}"/>
              </a:ext>
            </a:extLst>
          </p:cNvPr>
          <p:cNvSpPr/>
          <p:nvPr/>
        </p:nvSpPr>
        <p:spPr>
          <a:xfrm>
            <a:off x="-156917" y="-106002"/>
            <a:ext cx="4456715" cy="4209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78F7DAF4-2642-7709-9F5F-B7F4F72D7483}"/>
              </a:ext>
            </a:extLst>
          </p:cNvPr>
          <p:cNvSpPr/>
          <p:nvPr/>
        </p:nvSpPr>
        <p:spPr>
          <a:xfrm>
            <a:off x="-1182480" y="-1476449"/>
            <a:ext cx="4905449" cy="4905449"/>
          </a:xfrm>
          <a:prstGeom prst="ellipse">
            <a:avLst/>
          </a:prstGeom>
          <a:solidFill>
            <a:srgbClr val="50B0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8" name="Imagen 7" descr="Una persona parado en la mano&#10;&#10;Descripción generada automáticamente con confianza media">
            <a:extLst>
              <a:ext uri="{FF2B5EF4-FFF2-40B4-BE49-F238E27FC236}">
                <a16:creationId xmlns:a16="http://schemas.microsoft.com/office/drawing/2014/main" id="{9D59AD40-1460-0AD5-E126-210B6B2E5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171" y="0"/>
            <a:ext cx="4755653" cy="6858000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B459EA4-CCBF-0C88-FEAF-9F2850D8AFD1}"/>
              </a:ext>
            </a:extLst>
          </p:cNvPr>
          <p:cNvSpPr txBox="1">
            <a:spLocks/>
          </p:cNvSpPr>
          <p:nvPr/>
        </p:nvSpPr>
        <p:spPr>
          <a:xfrm>
            <a:off x="4093029" y="1689766"/>
            <a:ext cx="7254596" cy="3309651"/>
          </a:xfrm>
          <a:prstGeom prst="rect">
            <a:avLst/>
          </a:prstGeom>
          <a:solidFill>
            <a:schemeClr val="bg1"/>
          </a:solidFill>
          <a:ln w="19050">
            <a:solidFill>
              <a:srgbClr val="069DDD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s-ES" sz="1600" b="0" dirty="0"/>
              <a:t>Cuando se tiene control sobre el fondo, debe ser tal que maximice la comprensión de la lengua de señas.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s-ES" sz="1600" b="0" dirty="0"/>
              <a:t>En lengua de señas hay determinadas señas que se realizan por debajo de la cintura o por encima de la cabeza por lo que es importante que el encuadre de la cámara cubrir toda el área.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s-ES" sz="1600" b="0" dirty="0"/>
              <a:t>Garantizar una buena iluminación de la persona intérprete, evitando tanto el exceso de luz como las sombras.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s-ES" sz="1600" b="0" dirty="0"/>
              <a:t>Evitar sombras en la cara de la persona intérprete o en el fondo.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s-ES" sz="1600" b="0" dirty="0"/>
              <a:t>La ventana de la persona intérprete deberá tener una resolución mínima de 256 x 192 píxeles, aunque se recomienda utilizar una resolución de 352 x 288 píxeles.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3577BBB-01E5-3596-28CC-5DC5235A1FA8}"/>
              </a:ext>
            </a:extLst>
          </p:cNvPr>
          <p:cNvSpPr txBox="1">
            <a:spLocks/>
          </p:cNvSpPr>
          <p:nvPr/>
        </p:nvSpPr>
        <p:spPr>
          <a:xfrm>
            <a:off x="4093029" y="1188817"/>
            <a:ext cx="3676876" cy="447948"/>
          </a:xfrm>
          <a:prstGeom prst="rect">
            <a:avLst/>
          </a:prstGeom>
          <a:solidFill>
            <a:srgbClr val="069DDD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s-MX" sz="2400" dirty="0">
                <a:solidFill>
                  <a:schemeClr val="bg1"/>
                </a:solidFill>
                <a:latin typeface="Proxima Nova Alt Rg" panose="02000506030000020004" pitchFamily="50" charset="0"/>
                <a:ea typeface="+mj-ea"/>
                <a:cs typeface="+mj-cs"/>
              </a:rPr>
              <a:t>Pautas Lengua de Señas</a:t>
            </a:r>
          </a:p>
        </p:txBody>
      </p:sp>
      <p:sp>
        <p:nvSpPr>
          <p:cNvPr id="11" name="Triángulo isósceles 10">
            <a:extLst>
              <a:ext uri="{FF2B5EF4-FFF2-40B4-BE49-F238E27FC236}">
                <a16:creationId xmlns:a16="http://schemas.microsoft.com/office/drawing/2014/main" id="{51C776E6-DC59-FAE6-8297-1DD0D4FAB367}"/>
              </a:ext>
            </a:extLst>
          </p:cNvPr>
          <p:cNvSpPr/>
          <p:nvPr/>
        </p:nvSpPr>
        <p:spPr>
          <a:xfrm rot="5400000">
            <a:off x="3562820" y="3151263"/>
            <a:ext cx="448521" cy="386656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46910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Imagen que contiene interior, hombre, parado, jugando&#10;&#10;Descripción generada automáticamente">
            <a:extLst>
              <a:ext uri="{FF2B5EF4-FFF2-40B4-BE49-F238E27FC236}">
                <a16:creationId xmlns:a16="http://schemas.microsoft.com/office/drawing/2014/main" id="{1D702238-EEBA-7C0D-E087-18CB6E433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4" b="12381"/>
          <a:stretch/>
        </p:blipFill>
        <p:spPr>
          <a:xfrm>
            <a:off x="1524000" y="1320800"/>
            <a:ext cx="9144000" cy="4470400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A3BDA74-10BD-75CA-69D4-585B84EAA4FB}"/>
              </a:ext>
            </a:extLst>
          </p:cNvPr>
          <p:cNvSpPr txBox="1">
            <a:spLocks/>
          </p:cNvSpPr>
          <p:nvPr/>
        </p:nvSpPr>
        <p:spPr>
          <a:xfrm>
            <a:off x="1910657" y="5572488"/>
            <a:ext cx="7460343" cy="447948"/>
          </a:xfrm>
          <a:prstGeom prst="rect">
            <a:avLst/>
          </a:prstGeom>
          <a:solidFill>
            <a:srgbClr val="069DDD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s-MX" sz="2400" dirty="0">
                <a:solidFill>
                  <a:schemeClr val="bg1"/>
                </a:solidFill>
                <a:latin typeface="Proxima Nova Alt Rg" panose="02000506030000020004" pitchFamily="50" charset="0"/>
                <a:ea typeface="+mj-ea"/>
                <a:cs typeface="+mj-cs"/>
              </a:rPr>
              <a:t>Ejemplos de Producciones Audiovisuales Accesibles</a:t>
            </a:r>
          </a:p>
        </p:txBody>
      </p:sp>
      <p:sp>
        <p:nvSpPr>
          <p:cNvPr id="25" name="Triángulo isósceles 24">
            <a:extLst>
              <a:ext uri="{FF2B5EF4-FFF2-40B4-BE49-F238E27FC236}">
                <a16:creationId xmlns:a16="http://schemas.microsoft.com/office/drawing/2014/main" id="{E2579B07-F11A-C0F1-26E1-3445445EBC15}"/>
              </a:ext>
            </a:extLst>
          </p:cNvPr>
          <p:cNvSpPr/>
          <p:nvPr/>
        </p:nvSpPr>
        <p:spPr>
          <a:xfrm rot="5400000">
            <a:off x="1338639" y="5598159"/>
            <a:ext cx="448521" cy="386656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256322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persona parado en la mano&#10;&#10;Descripción generada automáticamente con confianza baja">
            <a:extLst>
              <a:ext uri="{FF2B5EF4-FFF2-40B4-BE49-F238E27FC236}">
                <a16:creationId xmlns:a16="http://schemas.microsoft.com/office/drawing/2014/main" id="{1E2CBA52-1C59-7EBE-4B60-AC2B4AD03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65"/>
          <a:stretch/>
        </p:blipFill>
        <p:spPr>
          <a:xfrm>
            <a:off x="4782198" y="-620349"/>
            <a:ext cx="6950972" cy="63930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FF19488-9A62-0708-1670-673CA035D31B}"/>
              </a:ext>
            </a:extLst>
          </p:cNvPr>
          <p:cNvSpPr txBox="1">
            <a:spLocks/>
          </p:cNvSpPr>
          <p:nvPr/>
        </p:nvSpPr>
        <p:spPr>
          <a:xfrm>
            <a:off x="1378857" y="2725319"/>
            <a:ext cx="4934857" cy="17741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MX" sz="4600" b="1" dirty="0">
                <a:solidFill>
                  <a:srgbClr val="186AAD"/>
                </a:solidFill>
                <a:latin typeface="Proxima Nova Alt Bl" panose="02000506030000020004" pitchFamily="50" charset="0"/>
              </a:rPr>
              <a:t>¡Gracias por su Atención!</a:t>
            </a:r>
          </a:p>
        </p:txBody>
      </p:sp>
    </p:spTree>
    <p:extLst>
      <p:ext uri="{BB962C8B-B14F-4D97-AF65-F5344CB8AC3E}">
        <p14:creationId xmlns:p14="http://schemas.microsoft.com/office/powerpoint/2010/main" val="1705948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5971D5-2467-686C-7C71-4AE6516FD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973" y="899517"/>
            <a:ext cx="7356113" cy="860461"/>
          </a:xfrm>
        </p:spPr>
        <p:txBody>
          <a:bodyPr>
            <a:noAutofit/>
          </a:bodyPr>
          <a:lstStyle/>
          <a:p>
            <a:r>
              <a:rPr lang="es-MX" sz="3600" dirty="0" err="1"/>
              <a:t>MSc</a:t>
            </a:r>
            <a:r>
              <a:rPr lang="es-MX" sz="3600" dirty="0"/>
              <a:t>. Nelson Busto López</a:t>
            </a:r>
          </a:p>
        </p:txBody>
      </p:sp>
      <p:pic>
        <p:nvPicPr>
          <p:cNvPr id="3" name="Marcador de contenido 2" descr="Imagen que contiene persona, hombre, sostener, bicicleta&#10;&#10;Descripción generada automáticamente">
            <a:extLst>
              <a:ext uri="{FF2B5EF4-FFF2-40B4-BE49-F238E27FC236}">
                <a16:creationId xmlns:a16="http://schemas.microsoft.com/office/drawing/2014/main" id="{071E1A05-EF7D-ED12-A47A-39C0AD20947A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73" y="2751941"/>
            <a:ext cx="3293011" cy="3206542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AAA0C1A-8DEB-798D-2F66-3499F59F32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922717" y="1651944"/>
            <a:ext cx="3892730" cy="428588"/>
          </a:xfrm>
        </p:spPr>
        <p:txBody>
          <a:bodyPr/>
          <a:lstStyle/>
          <a:p>
            <a:r>
              <a:rPr lang="es-MX" dirty="0"/>
              <a:t>UNAN-Managua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05E0533-72BA-8362-BBB7-A3FFCDDA384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2922717" y="2083499"/>
            <a:ext cx="4034011" cy="428588"/>
          </a:xfrm>
        </p:spPr>
        <p:txBody>
          <a:bodyPr/>
          <a:lstStyle/>
          <a:p>
            <a:r>
              <a:rPr lang="es-MX" dirty="0" err="1"/>
              <a:t>nbusto@unan.edu.ni</a:t>
            </a:r>
            <a:endParaRPr lang="es-MX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F1BA498-220E-B768-B99C-E3D7C66559AE}"/>
              </a:ext>
            </a:extLst>
          </p:cNvPr>
          <p:cNvSpPr txBox="1">
            <a:spLocks/>
          </p:cNvSpPr>
          <p:nvPr/>
        </p:nvSpPr>
        <p:spPr>
          <a:xfrm>
            <a:off x="6223018" y="3217739"/>
            <a:ext cx="5735518" cy="1880284"/>
          </a:xfrm>
          <a:prstGeom prst="rect">
            <a:avLst/>
          </a:prstGeom>
          <a:solidFill>
            <a:schemeClr val="bg1"/>
          </a:solidFill>
          <a:ln w="19050">
            <a:solidFill>
              <a:srgbClr val="069DDD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0070C0"/>
                </a:solidFill>
                <a:latin typeface="Proxima Nova Rg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s-ES" sz="1600" b="0" dirty="0">
                <a:solidFill>
                  <a:srgbClr val="186AAD"/>
                </a:solidFill>
              </a:rPr>
              <a:t>Desarrollador de Materiales Educativos Digitales</a:t>
            </a:r>
            <a:r>
              <a:rPr lang="es-MX" sz="1600" b="0" dirty="0">
                <a:solidFill>
                  <a:srgbClr val="186AAD"/>
                </a:solidFill>
              </a:rPr>
              <a:t>.</a:t>
            </a:r>
          </a:p>
          <a:p>
            <a:pPr marL="285750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s-MX" sz="1600" b="0" dirty="0">
                <a:solidFill>
                  <a:srgbClr val="186AAD"/>
                </a:solidFill>
              </a:rPr>
              <a:t>Docente Horario – Diseño Gráfico y Multimedia.</a:t>
            </a:r>
          </a:p>
          <a:p>
            <a:pPr marL="285750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s-MX" sz="1600" b="0" dirty="0">
                <a:solidFill>
                  <a:srgbClr val="186AAD"/>
                </a:solidFill>
              </a:rPr>
              <a:t>Master en Tecnología Educativa y Competencias Digitales.</a:t>
            </a:r>
          </a:p>
          <a:p>
            <a:pPr marL="285750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s-MX" sz="1600" b="0" dirty="0">
                <a:solidFill>
                  <a:srgbClr val="186AAD"/>
                </a:solidFill>
              </a:rPr>
              <a:t>Maestrando – Diseño Gráfico Digital.</a:t>
            </a:r>
          </a:p>
          <a:p>
            <a:pPr marL="285750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s-MX" sz="1600" b="0" dirty="0">
                <a:solidFill>
                  <a:srgbClr val="186AAD"/>
                </a:solidFill>
              </a:rPr>
              <a:t>Licenciado – Informática Educativa.</a:t>
            </a:r>
            <a:endParaRPr lang="es-ES" sz="1600" b="0" dirty="0">
              <a:solidFill>
                <a:srgbClr val="186A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421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5971D5-2467-686C-7C71-4AE6516FD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973" y="1230572"/>
            <a:ext cx="8137170" cy="860461"/>
          </a:xfrm>
        </p:spPr>
        <p:txBody>
          <a:bodyPr>
            <a:noAutofit/>
          </a:bodyPr>
          <a:lstStyle/>
          <a:p>
            <a:r>
              <a:rPr lang="es-MX" sz="3600" dirty="0"/>
              <a:t>Lic. Javier Sebastián Obando Gómez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AAA0C1A-8DEB-798D-2F66-3499F59F32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675974" y="2145600"/>
            <a:ext cx="3892730" cy="428588"/>
          </a:xfrm>
        </p:spPr>
        <p:txBody>
          <a:bodyPr/>
          <a:lstStyle/>
          <a:p>
            <a:r>
              <a:rPr lang="es-MX" dirty="0"/>
              <a:t>UNAN-Managua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05E0533-72BA-8362-BBB7-A3FFCDDA384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2675974" y="2577155"/>
            <a:ext cx="4034011" cy="428588"/>
          </a:xfrm>
        </p:spPr>
        <p:txBody>
          <a:bodyPr/>
          <a:lstStyle/>
          <a:p>
            <a:r>
              <a:rPr lang="es-MX" dirty="0" err="1"/>
              <a:t>javier.obando@unan.edu.ni</a:t>
            </a:r>
            <a:endParaRPr lang="es-MX" dirty="0"/>
          </a:p>
        </p:txBody>
      </p:sp>
      <p:pic>
        <p:nvPicPr>
          <p:cNvPr id="19" name="Imagen 18" descr="Un hombre con una playera de color azul&#10;&#10;Descripción generada automáticamente con confianza media">
            <a:extLst>
              <a:ext uri="{FF2B5EF4-FFF2-40B4-BE49-F238E27FC236}">
                <a16:creationId xmlns:a16="http://schemas.microsoft.com/office/drawing/2014/main" id="{30F8A039-92D8-B437-7E55-16BAFD03A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73" y="3005743"/>
            <a:ext cx="2879498" cy="2837542"/>
          </a:xfrm>
          <a:prstGeom prst="rect">
            <a:avLst/>
          </a:prstGeom>
        </p:spPr>
      </p:pic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D04BCC9-053F-59D6-6666-ABB44942814A}"/>
              </a:ext>
            </a:extLst>
          </p:cNvPr>
          <p:cNvSpPr txBox="1">
            <a:spLocks/>
          </p:cNvSpPr>
          <p:nvPr/>
        </p:nvSpPr>
        <p:spPr>
          <a:xfrm>
            <a:off x="6096000" y="3827212"/>
            <a:ext cx="4982011" cy="1194604"/>
          </a:xfrm>
          <a:prstGeom prst="rect">
            <a:avLst/>
          </a:prstGeom>
          <a:solidFill>
            <a:schemeClr val="bg1"/>
          </a:solidFill>
          <a:ln w="19050">
            <a:solidFill>
              <a:srgbClr val="069DDD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0070C0"/>
                </a:solidFill>
                <a:latin typeface="Proxima Nova Rg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s-ES" sz="1600" b="0" dirty="0">
                <a:solidFill>
                  <a:srgbClr val="186AAD"/>
                </a:solidFill>
              </a:rPr>
              <a:t>Desarrollador de Materiales Educativos Digitales</a:t>
            </a:r>
            <a:r>
              <a:rPr lang="es-MX" sz="1600" b="0" dirty="0">
                <a:solidFill>
                  <a:srgbClr val="186AAD"/>
                </a:solidFill>
              </a:rPr>
              <a:t>.</a:t>
            </a:r>
          </a:p>
          <a:p>
            <a:pPr marL="285750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s-MX" sz="1600" b="0" dirty="0">
                <a:solidFill>
                  <a:srgbClr val="186AAD"/>
                </a:solidFill>
              </a:rPr>
              <a:t>Docente Horario – Tecnología Educativa </a:t>
            </a:r>
            <a:r>
              <a:rPr lang="es-MX" sz="1600" b="0" dirty="0" err="1">
                <a:solidFill>
                  <a:srgbClr val="186AAD"/>
                </a:solidFill>
              </a:rPr>
              <a:t>UCSM</a:t>
            </a:r>
            <a:r>
              <a:rPr lang="es-MX" sz="1600" b="0" dirty="0">
                <a:solidFill>
                  <a:srgbClr val="186AAD"/>
                </a:solidFill>
              </a:rPr>
              <a:t>.</a:t>
            </a:r>
          </a:p>
          <a:p>
            <a:pPr marL="285750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s-MX" sz="1600" b="0" dirty="0">
                <a:solidFill>
                  <a:srgbClr val="186AAD"/>
                </a:solidFill>
              </a:rPr>
              <a:t>Licenciado – Informática Educativa.</a:t>
            </a:r>
            <a:endParaRPr lang="es-ES" sz="1600" b="0" dirty="0">
              <a:solidFill>
                <a:srgbClr val="186A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253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9FF85-552B-AECF-903F-0CA44E2FD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408" y="1527523"/>
            <a:ext cx="10225391" cy="580138"/>
          </a:xfrm>
        </p:spPr>
        <p:txBody>
          <a:bodyPr>
            <a:normAutofit/>
          </a:bodyPr>
          <a:lstStyle/>
          <a:p>
            <a:r>
              <a:rPr lang="es-MX" sz="2400" dirty="0">
                <a:ea typeface="+mj-ea"/>
              </a:rPr>
              <a:t>Objetivos de la Ponencia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B3191-96B7-7075-DD90-E3831A5A3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990" y="2316481"/>
            <a:ext cx="10043809" cy="2190668"/>
          </a:xfrm>
        </p:spPr>
        <p:txBody>
          <a:bodyPr>
            <a:normAutofit/>
          </a:bodyPr>
          <a:lstStyle/>
          <a:p>
            <a:r>
              <a:rPr lang="es-ES" sz="2000" dirty="0"/>
              <a:t>Sensibilizar a los asistentes sobre la importancia de la accesibilidad en producciones audiovisuales, proporcionando pautas concretas que aseguren la inclusión de personas con o sin discapacidad.</a:t>
            </a:r>
          </a:p>
          <a:p>
            <a:r>
              <a:rPr lang="es-ES" sz="2000" dirty="0"/>
              <a:t>Presentar estrategias prácticas para mejorar la accesibilidad audiovisual, como el uso adecuado de subtítulos, intérpretes de lengua de señas y un diseño visual accesible, tomando como referencias las pautas internaciones de accesibilidad.</a:t>
            </a:r>
          </a:p>
        </p:txBody>
      </p:sp>
      <p:sp>
        <p:nvSpPr>
          <p:cNvPr id="4" name="Triángulo isósceles 3">
            <a:extLst>
              <a:ext uri="{FF2B5EF4-FFF2-40B4-BE49-F238E27FC236}">
                <a16:creationId xmlns:a16="http://schemas.microsoft.com/office/drawing/2014/main" id="{37C74685-29B8-FA1A-3573-8962F88BF740}"/>
              </a:ext>
            </a:extLst>
          </p:cNvPr>
          <p:cNvSpPr/>
          <p:nvPr/>
        </p:nvSpPr>
        <p:spPr>
          <a:xfrm rot="5400000">
            <a:off x="882788" y="1703879"/>
            <a:ext cx="263814" cy="227426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149462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DE898B4-9E3D-374A-791A-F9D827763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796" y="1394299"/>
            <a:ext cx="5671416" cy="784698"/>
          </a:xfrm>
        </p:spPr>
        <p:txBody>
          <a:bodyPr>
            <a:normAutofit/>
          </a:bodyPr>
          <a:lstStyle/>
          <a:p>
            <a:r>
              <a:rPr lang="es-ES" sz="2400" dirty="0"/>
              <a:t>Importancia de la accesibilidad en producciones audiovisuales.</a:t>
            </a:r>
            <a:endParaRPr lang="es-MX" sz="24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53C8D3-FF16-D9D9-4FB7-393479934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9796" y="2477511"/>
            <a:ext cx="5554685" cy="2322075"/>
          </a:xfrm>
          <a:solidFill>
            <a:schemeClr val="bg1"/>
          </a:solidFill>
          <a:ln w="19050">
            <a:solidFill>
              <a:srgbClr val="069DDD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ES" sz="1600" dirty="0">
                <a:solidFill>
                  <a:srgbClr val="186AAD"/>
                </a:solidFill>
              </a:rPr>
              <a:t>La accesibilidad en las producciones audiovisuales es esencial para garantizar que todo tipo de audiencias, incluidas aquellas con discapacidades visuales, auditivas, cognitivas o motrices, puedan acceder y beneficiarse del contenido audiovisual. Hacer que los materiales audiovisuales sean accesibles no solo amplía el alcance de los recursos, sino que también promueve la inclusión y equidad, alineándose con los principios de derechos humanos y normativas internacionales.</a:t>
            </a:r>
            <a:endParaRPr lang="es-MX" sz="1600" dirty="0">
              <a:solidFill>
                <a:srgbClr val="186AAD"/>
              </a:solidFill>
            </a:endParaRPr>
          </a:p>
        </p:txBody>
      </p:sp>
      <p:pic>
        <p:nvPicPr>
          <p:cNvPr id="2" name="Que-es-una-presentacion-1">
            <a:hlinkClick r:id="" action="ppaction://media"/>
            <a:extLst>
              <a:ext uri="{FF2B5EF4-FFF2-40B4-BE49-F238E27FC236}">
                <a16:creationId xmlns:a16="http://schemas.microsoft.com/office/drawing/2014/main" id="{9E5B179A-71A4-7901-C1D8-35BDD366B6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06638" y="2477511"/>
            <a:ext cx="4143983" cy="2330991"/>
          </a:xfrm>
          <a:prstGeom prst="rect">
            <a:avLst/>
          </a:prstGeom>
        </p:spPr>
      </p:pic>
      <p:sp>
        <p:nvSpPr>
          <p:cNvPr id="3" name="Triángulo isósceles 2">
            <a:extLst>
              <a:ext uri="{FF2B5EF4-FFF2-40B4-BE49-F238E27FC236}">
                <a16:creationId xmlns:a16="http://schemas.microsoft.com/office/drawing/2014/main" id="{8D821C36-04E2-19B8-6B8C-B0E0003D5ECA}"/>
              </a:ext>
            </a:extLst>
          </p:cNvPr>
          <p:cNvSpPr/>
          <p:nvPr/>
        </p:nvSpPr>
        <p:spPr>
          <a:xfrm rot="5400000">
            <a:off x="714176" y="1541028"/>
            <a:ext cx="263814" cy="227426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14131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ipse 14">
            <a:extLst>
              <a:ext uri="{FF2B5EF4-FFF2-40B4-BE49-F238E27FC236}">
                <a16:creationId xmlns:a16="http://schemas.microsoft.com/office/drawing/2014/main" id="{74AD52AD-6270-E4ED-5C92-8C514581573A}"/>
              </a:ext>
            </a:extLst>
          </p:cNvPr>
          <p:cNvSpPr/>
          <p:nvPr/>
        </p:nvSpPr>
        <p:spPr>
          <a:xfrm>
            <a:off x="-1595371" y="-1027716"/>
            <a:ext cx="4456715" cy="4456715"/>
          </a:xfrm>
          <a:prstGeom prst="ellipse">
            <a:avLst/>
          </a:prstGeom>
          <a:solidFill>
            <a:srgbClr val="62AA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14" name="Imagen 13" descr="Una persona parado con un celular en la mano&#10;&#10;Descripción generada automáticamente con confianza media">
            <a:extLst>
              <a:ext uri="{FF2B5EF4-FFF2-40B4-BE49-F238E27FC236}">
                <a16:creationId xmlns:a16="http://schemas.microsoft.com/office/drawing/2014/main" id="{F99F23B9-F714-BE2D-254A-12B7EEA6C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35"/>
          <a:stretch/>
        </p:blipFill>
        <p:spPr>
          <a:xfrm>
            <a:off x="-1079710" y="-597871"/>
            <a:ext cx="5926576" cy="74558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7423-4195-598C-74C0-0792FB0F9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318" y="420997"/>
            <a:ext cx="6296298" cy="877342"/>
          </a:xfrm>
        </p:spPr>
        <p:txBody>
          <a:bodyPr>
            <a:normAutofit/>
          </a:bodyPr>
          <a:lstStyle/>
          <a:p>
            <a:r>
              <a:rPr lang="es-MX" sz="4000" dirty="0"/>
              <a:t>Norma UNE: 153010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B0313AAC-D42C-8D50-2A39-AC92A2547FEE}"/>
              </a:ext>
            </a:extLst>
          </p:cNvPr>
          <p:cNvSpPr txBox="1">
            <a:spLocks/>
          </p:cNvSpPr>
          <p:nvPr/>
        </p:nvSpPr>
        <p:spPr>
          <a:xfrm>
            <a:off x="3052187" y="1186657"/>
            <a:ext cx="6296297" cy="784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86AAD"/>
                </a:solidFill>
                <a:latin typeface="Proxima Nova Alt Bl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es-ES" sz="2200" dirty="0">
                <a:latin typeface="Proxima Nova Alt Rg" panose="02000506030000020004" pitchFamily="50" charset="0"/>
              </a:rPr>
              <a:t>Subtitulado para personas sordas y personas con discapacidades auditivas.</a:t>
            </a:r>
            <a:endParaRPr lang="es-MX" sz="2200" dirty="0">
              <a:latin typeface="Proxima Nova Alt Rg" panose="02000506030000020004" pitchFamily="50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8AF189-B8DE-61F8-4A07-E01FEFF1A1EF}"/>
              </a:ext>
            </a:extLst>
          </p:cNvPr>
          <p:cNvSpPr txBox="1">
            <a:spLocks/>
          </p:cNvSpPr>
          <p:nvPr/>
        </p:nvSpPr>
        <p:spPr>
          <a:xfrm>
            <a:off x="3962230" y="2267961"/>
            <a:ext cx="6747946" cy="2322075"/>
          </a:xfrm>
          <a:prstGeom prst="rect">
            <a:avLst/>
          </a:prstGeom>
          <a:solidFill>
            <a:schemeClr val="bg1"/>
          </a:solidFill>
          <a:ln w="19050">
            <a:solidFill>
              <a:srgbClr val="069DDD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NI" sz="1600" b="0" dirty="0"/>
              <a:t>El aspecto técnico que se trata en esta norma se refiere al subtitulado dirigido a personas sordas y personas con discapacidad auditiva, imprescindible para el acceso a la información que proporcionan los contenidos audiovisuales de la Sociedad de la Información. Los contenidos audiovisuales accesibles permiten una clara mejora de la calidad de vida a todo el colectivo de personas sordas. Evidentemente, esta mejora se traduce en la posibilidad de acceder a la información, a la cultura y al entretenimiento, situación que puede facilitar la integración mutua entre los colectivos de personas sordas y oyentes.</a:t>
            </a:r>
            <a:endParaRPr lang="es-MX" sz="1600" b="0" dirty="0"/>
          </a:p>
        </p:txBody>
      </p:sp>
      <p:sp>
        <p:nvSpPr>
          <p:cNvPr id="10" name="Triángulo isósceles 9">
            <a:extLst>
              <a:ext uri="{FF2B5EF4-FFF2-40B4-BE49-F238E27FC236}">
                <a16:creationId xmlns:a16="http://schemas.microsoft.com/office/drawing/2014/main" id="{E795CC65-6CF4-5707-B127-A3ABF08730B5}"/>
              </a:ext>
            </a:extLst>
          </p:cNvPr>
          <p:cNvSpPr/>
          <p:nvPr/>
        </p:nvSpPr>
        <p:spPr>
          <a:xfrm rot="5400000">
            <a:off x="3454241" y="3175386"/>
            <a:ext cx="448521" cy="386656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267176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ipse 9">
            <a:extLst>
              <a:ext uri="{FF2B5EF4-FFF2-40B4-BE49-F238E27FC236}">
                <a16:creationId xmlns:a16="http://schemas.microsoft.com/office/drawing/2014/main" id="{C6274FE7-0AA8-BDA2-1AAB-2F09F6FFB4BE}"/>
              </a:ext>
            </a:extLst>
          </p:cNvPr>
          <p:cNvSpPr/>
          <p:nvPr/>
        </p:nvSpPr>
        <p:spPr>
          <a:xfrm>
            <a:off x="8221328" y="-1154716"/>
            <a:ext cx="4905449" cy="4905449"/>
          </a:xfrm>
          <a:prstGeom prst="ellipse">
            <a:avLst/>
          </a:prstGeom>
          <a:solidFill>
            <a:srgbClr val="50B0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B557CF-58D0-2F0A-668F-87265D784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455" y="1363133"/>
            <a:ext cx="6009745" cy="561702"/>
          </a:xfrm>
        </p:spPr>
        <p:txBody>
          <a:bodyPr>
            <a:normAutofit fontScale="90000"/>
          </a:bodyPr>
          <a:lstStyle/>
          <a:p>
            <a:r>
              <a:rPr lang="es-MX" dirty="0"/>
              <a:t>Pautas de Accesibilidad Auditiva: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C34DF8-1B30-F40F-34F7-1B4A571C0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9688" y="2003153"/>
            <a:ext cx="4144962" cy="447948"/>
          </a:xfrm>
          <a:solidFill>
            <a:srgbClr val="069DDD"/>
          </a:solidFill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s-MX" sz="2400" b="1" dirty="0">
                <a:solidFill>
                  <a:schemeClr val="bg1"/>
                </a:solidFill>
                <a:latin typeface="Proxima Nova Alt Rg" panose="02000506030000020004" pitchFamily="50" charset="0"/>
                <a:ea typeface="+mj-ea"/>
                <a:cs typeface="+mj-cs"/>
              </a:rPr>
              <a:t>Subtítulos y transcripciones</a:t>
            </a:r>
          </a:p>
        </p:txBody>
      </p:sp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47FB1721-B652-A25A-13CB-A549776824C5}"/>
              </a:ext>
            </a:extLst>
          </p:cNvPr>
          <p:cNvSpPr/>
          <p:nvPr/>
        </p:nvSpPr>
        <p:spPr>
          <a:xfrm rot="5400000">
            <a:off x="767767" y="1493784"/>
            <a:ext cx="348465" cy="300401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D9BF4A3-838D-0CAB-96E1-8F87BB5F113D}"/>
              </a:ext>
            </a:extLst>
          </p:cNvPr>
          <p:cNvSpPr txBox="1">
            <a:spLocks/>
          </p:cNvSpPr>
          <p:nvPr/>
        </p:nvSpPr>
        <p:spPr>
          <a:xfrm>
            <a:off x="1309688" y="2611091"/>
            <a:ext cx="5700712" cy="2532409"/>
          </a:xfrm>
          <a:prstGeom prst="rect">
            <a:avLst/>
          </a:prstGeom>
          <a:solidFill>
            <a:schemeClr val="bg1"/>
          </a:solidFill>
          <a:ln w="19050">
            <a:solidFill>
              <a:srgbClr val="069DDD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NI" sz="1600" b="0" dirty="0"/>
              <a:t>Los subtítulos en las producciones audiovisuales son una alternativa visual, en formato de texto, que deben estar sincronizado con las imágenes, escenas y las articulaciones de los diálogos de los personajes. Esto para garantizar la accesibilidad a estos contenidos a todas personas con o sin discapacidad auditiva. Actualmente, existe la norma UNE 153010 (2012) "Subtitulado para personas sordas y personas con discapacidad auditiva", la cual establece las siguientes pautas a tomar en cuenta al realizar el proceso de subtitulado:</a:t>
            </a:r>
            <a:endParaRPr lang="es-MX" sz="1600" b="0" dirty="0"/>
          </a:p>
        </p:txBody>
      </p:sp>
      <p:pic>
        <p:nvPicPr>
          <p:cNvPr id="8" name="Imagen 7" descr="Un joven con un traje de color verde&#10;&#10;Descripción generada automáticamente con confianza baja">
            <a:extLst>
              <a:ext uri="{FF2B5EF4-FFF2-40B4-BE49-F238E27FC236}">
                <a16:creationId xmlns:a16="http://schemas.microsoft.com/office/drawing/2014/main" id="{FBDA15A4-2761-AC49-2C82-34EDDDA1E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6665578" y="560889"/>
            <a:ext cx="5357089" cy="629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33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9FF85-552B-AECF-903F-0CA44E2FD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434" y="1527523"/>
            <a:ext cx="4786010" cy="580138"/>
          </a:xfrm>
        </p:spPr>
        <p:txBody>
          <a:bodyPr>
            <a:normAutofit/>
          </a:bodyPr>
          <a:lstStyle/>
          <a:p>
            <a:r>
              <a:rPr lang="es-MX" sz="2400" dirty="0">
                <a:ea typeface="+mj-ea"/>
              </a:rPr>
              <a:t>Aspectos visuales: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B3191-96B7-7075-DD90-E3831A5A3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433" y="2265823"/>
            <a:ext cx="4786010" cy="280797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ES" sz="2000" dirty="0"/>
              <a:t>Posición de los subtítulos.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000" dirty="0"/>
              <a:t>Posición de los efectos sonoros.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000" dirty="0"/>
              <a:t>Líneas de textos.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000" dirty="0"/>
              <a:t>Líneas distintas por personajes.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000" dirty="0"/>
              <a:t>Número de caracteres por línea.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000" dirty="0"/>
              <a:t>Tipografía.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000" dirty="0"/>
              <a:t>Contraste de colores entre caracteres.</a:t>
            </a:r>
          </a:p>
        </p:txBody>
      </p:sp>
      <p:sp>
        <p:nvSpPr>
          <p:cNvPr id="4" name="Triángulo isósceles 3">
            <a:extLst>
              <a:ext uri="{FF2B5EF4-FFF2-40B4-BE49-F238E27FC236}">
                <a16:creationId xmlns:a16="http://schemas.microsoft.com/office/drawing/2014/main" id="{37C74685-29B8-FA1A-3573-8962F88BF740}"/>
              </a:ext>
            </a:extLst>
          </p:cNvPr>
          <p:cNvSpPr/>
          <p:nvPr/>
        </p:nvSpPr>
        <p:spPr>
          <a:xfrm rot="5400000">
            <a:off x="701813" y="1703879"/>
            <a:ext cx="263814" cy="227426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30883A-0D8A-47E7-5FD7-4EE8769B0839}"/>
              </a:ext>
            </a:extLst>
          </p:cNvPr>
          <p:cNvSpPr txBox="1">
            <a:spLocks/>
          </p:cNvSpPr>
          <p:nvPr/>
        </p:nvSpPr>
        <p:spPr>
          <a:xfrm>
            <a:off x="6094220" y="1527523"/>
            <a:ext cx="4786010" cy="580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85F9B"/>
                </a:solidFill>
                <a:latin typeface="Proxima Nova Alt Bl" panose="02000506030000020004" pitchFamily="50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s-MX" sz="2400" dirty="0">
                <a:ea typeface="+mj-ea"/>
              </a:rPr>
              <a:t>Aspectos temporales: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FDEC629-F441-8B0C-190D-FF0754B32C27}"/>
              </a:ext>
            </a:extLst>
          </p:cNvPr>
          <p:cNvSpPr txBox="1">
            <a:spLocks/>
          </p:cNvSpPr>
          <p:nvPr/>
        </p:nvSpPr>
        <p:spPr>
          <a:xfrm>
            <a:off x="6229350" y="2265823"/>
            <a:ext cx="4786010" cy="839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85F9B"/>
                </a:solidFill>
                <a:latin typeface="Proxima Nova Rg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85F9B"/>
                </a:solidFill>
                <a:latin typeface="Proxima Nova Rg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85F9B"/>
                </a:solidFill>
                <a:latin typeface="Proxima Nova Rg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85F9B"/>
                </a:solidFill>
                <a:latin typeface="Proxima Nova Rg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85F9B"/>
                </a:solidFill>
                <a:latin typeface="Proxima Nova Rg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s-ES" sz="2000" dirty="0"/>
              <a:t>Velocidad.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000" dirty="0"/>
              <a:t>Sincronismo.</a:t>
            </a:r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396B571F-67FC-6405-E4BF-794EDABEB5B5}"/>
              </a:ext>
            </a:extLst>
          </p:cNvPr>
          <p:cNvSpPr/>
          <p:nvPr/>
        </p:nvSpPr>
        <p:spPr>
          <a:xfrm rot="5400000">
            <a:off x="5848599" y="1703879"/>
            <a:ext cx="263814" cy="227426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27306F-AEC8-00BD-32B3-ACB43D2ACBE8}"/>
              </a:ext>
            </a:extLst>
          </p:cNvPr>
          <p:cNvSpPr txBox="1">
            <a:spLocks/>
          </p:cNvSpPr>
          <p:nvPr/>
        </p:nvSpPr>
        <p:spPr>
          <a:xfrm>
            <a:off x="6094220" y="3105150"/>
            <a:ext cx="4786010" cy="580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85F9B"/>
                </a:solidFill>
                <a:latin typeface="Proxima Nova Alt Bl" panose="02000506030000020004" pitchFamily="50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s-MX" sz="2400" dirty="0">
                <a:ea typeface="+mj-ea"/>
              </a:rPr>
              <a:t>Identificación de personajes: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678F55-EBD9-B166-64B6-05308D7777D4}"/>
              </a:ext>
            </a:extLst>
          </p:cNvPr>
          <p:cNvSpPr txBox="1">
            <a:spLocks/>
          </p:cNvSpPr>
          <p:nvPr/>
        </p:nvSpPr>
        <p:spPr>
          <a:xfrm>
            <a:off x="6229350" y="3843450"/>
            <a:ext cx="4219575" cy="16239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85F9B"/>
                </a:solidFill>
                <a:latin typeface="Proxima Nova Rg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85F9B"/>
                </a:solidFill>
                <a:latin typeface="Proxima Nova Rg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85F9B"/>
                </a:solidFill>
                <a:latin typeface="Proxima Nova Rg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85F9B"/>
                </a:solidFill>
                <a:latin typeface="Proxima Nova Rg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85F9B"/>
                </a:solidFill>
                <a:latin typeface="Proxima Nova Rg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s-ES" sz="2000" dirty="0"/>
              <a:t>Elección de técnicas.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s-ES" sz="2000" dirty="0"/>
              <a:t>Mantenimiento del color asignado a un personaje.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s-ES" sz="2000" dirty="0"/>
              <a:t>Identificación de personaje cuando hay voz en off.</a:t>
            </a:r>
          </a:p>
        </p:txBody>
      </p:sp>
      <p:sp>
        <p:nvSpPr>
          <p:cNvPr id="10" name="Triángulo isósceles 9">
            <a:extLst>
              <a:ext uri="{FF2B5EF4-FFF2-40B4-BE49-F238E27FC236}">
                <a16:creationId xmlns:a16="http://schemas.microsoft.com/office/drawing/2014/main" id="{EEE6187C-027D-2E58-8CD1-80974E7E4EF6}"/>
              </a:ext>
            </a:extLst>
          </p:cNvPr>
          <p:cNvSpPr/>
          <p:nvPr/>
        </p:nvSpPr>
        <p:spPr>
          <a:xfrm rot="5400000">
            <a:off x="5848599" y="3281506"/>
            <a:ext cx="263814" cy="227426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78197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ipse 9">
            <a:extLst>
              <a:ext uri="{FF2B5EF4-FFF2-40B4-BE49-F238E27FC236}">
                <a16:creationId xmlns:a16="http://schemas.microsoft.com/office/drawing/2014/main" id="{C6274FE7-0AA8-BDA2-1AAB-2F09F6FFB4BE}"/>
              </a:ext>
            </a:extLst>
          </p:cNvPr>
          <p:cNvSpPr/>
          <p:nvPr/>
        </p:nvSpPr>
        <p:spPr>
          <a:xfrm>
            <a:off x="7907003" y="-1154716"/>
            <a:ext cx="4905449" cy="4905449"/>
          </a:xfrm>
          <a:prstGeom prst="ellipse">
            <a:avLst/>
          </a:prstGeom>
          <a:solidFill>
            <a:srgbClr val="50B0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7" name="Imagen 6" descr="Una mujer con un vestido de color negro&#10;&#10;Descripción generada automáticamente con confianza media">
            <a:extLst>
              <a:ext uri="{FF2B5EF4-FFF2-40B4-BE49-F238E27FC236}">
                <a16:creationId xmlns:a16="http://schemas.microsoft.com/office/drawing/2014/main" id="{9956F583-5127-C7BC-8879-509DEADD7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1"/>
          <a:stretch/>
        </p:blipFill>
        <p:spPr>
          <a:xfrm>
            <a:off x="7331879" y="-218977"/>
            <a:ext cx="4978035" cy="707697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7478458-F23A-BEC9-CD64-1BA4E7FC2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534" y="1555108"/>
            <a:ext cx="4786010" cy="580138"/>
          </a:xfrm>
        </p:spPr>
        <p:txBody>
          <a:bodyPr>
            <a:normAutofit/>
          </a:bodyPr>
          <a:lstStyle/>
          <a:p>
            <a:r>
              <a:rPr lang="es-MX" sz="2400" dirty="0">
                <a:ea typeface="+mj-ea"/>
              </a:rPr>
              <a:t>Aspectos visuales: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4FB62AF-EAFB-CA46-18E0-6B66EC99F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7533" y="2293408"/>
            <a:ext cx="4786010" cy="80122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ES" sz="2000" dirty="0"/>
              <a:t>Subtitulado de los efectos sonoros.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000" dirty="0"/>
              <a:t>Formato.</a:t>
            </a:r>
          </a:p>
        </p:txBody>
      </p:sp>
      <p:sp>
        <p:nvSpPr>
          <p:cNvPr id="16" name="Triángulo isósceles 15">
            <a:extLst>
              <a:ext uri="{FF2B5EF4-FFF2-40B4-BE49-F238E27FC236}">
                <a16:creationId xmlns:a16="http://schemas.microsoft.com/office/drawing/2014/main" id="{C44D56DF-556A-53EB-F538-EA3BB5C56B60}"/>
              </a:ext>
            </a:extLst>
          </p:cNvPr>
          <p:cNvSpPr/>
          <p:nvPr/>
        </p:nvSpPr>
        <p:spPr>
          <a:xfrm rot="5400000">
            <a:off x="1501913" y="1731464"/>
            <a:ext cx="263814" cy="227426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06AF5BC-F65F-9525-A683-9C660BEB9381}"/>
              </a:ext>
            </a:extLst>
          </p:cNvPr>
          <p:cNvSpPr txBox="1">
            <a:spLocks/>
          </p:cNvSpPr>
          <p:nvPr/>
        </p:nvSpPr>
        <p:spPr>
          <a:xfrm>
            <a:off x="1747534" y="3012433"/>
            <a:ext cx="4786010" cy="5801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186AAD"/>
                </a:solidFill>
                <a:latin typeface="Proxima Nova Alt Bl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es-MX" sz="2400" dirty="0"/>
              <a:t>Criterios editoriales: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CE7410A-195F-6519-2C13-A9410BD6C811}"/>
              </a:ext>
            </a:extLst>
          </p:cNvPr>
          <p:cNvSpPr txBox="1">
            <a:spLocks/>
          </p:cNvSpPr>
          <p:nvPr/>
        </p:nvSpPr>
        <p:spPr>
          <a:xfrm>
            <a:off x="1747533" y="3750733"/>
            <a:ext cx="4786010" cy="1239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1" kern="1200">
                <a:solidFill>
                  <a:srgbClr val="186AAD"/>
                </a:solidFill>
                <a:latin typeface="Proxima Nova Rg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s-ES" sz="2000" dirty="0"/>
              <a:t>División de texto.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000" dirty="0"/>
              <a:t>Indivisibilidad de las palabras.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000" dirty="0"/>
              <a:t>Criterios gramaticales y ortográficos</a:t>
            </a:r>
          </a:p>
        </p:txBody>
      </p:sp>
      <p:sp>
        <p:nvSpPr>
          <p:cNvPr id="19" name="Triángulo isósceles 18">
            <a:extLst>
              <a:ext uri="{FF2B5EF4-FFF2-40B4-BE49-F238E27FC236}">
                <a16:creationId xmlns:a16="http://schemas.microsoft.com/office/drawing/2014/main" id="{365D29E5-7871-F48A-F8CB-4F65A3122E47}"/>
              </a:ext>
            </a:extLst>
          </p:cNvPr>
          <p:cNvSpPr/>
          <p:nvPr/>
        </p:nvSpPr>
        <p:spPr>
          <a:xfrm rot="5400000">
            <a:off x="1501913" y="3188789"/>
            <a:ext cx="263814" cy="227426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887650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47A1352E6FC5641A77F53D1892FD453" ma:contentTypeVersion="14" ma:contentTypeDescription="Crear nuevo documento." ma:contentTypeScope="" ma:versionID="4c5ac5d89ff37a1cfdd7fd2441742fa9">
  <xsd:schema xmlns:xsd="http://www.w3.org/2001/XMLSchema" xmlns:xs="http://www.w3.org/2001/XMLSchema" xmlns:p="http://schemas.microsoft.com/office/2006/metadata/properties" xmlns:ns2="309d00ff-01a2-4a8e-a8d7-1015cd4eb33b" xmlns:ns3="29cf2beb-2a90-4b61-8d27-952eb8af79dd" targetNamespace="http://schemas.microsoft.com/office/2006/metadata/properties" ma:root="true" ma:fieldsID="d3b706daaaf319412d185d1f4678d7bf" ns2:_="" ns3:_="">
    <xsd:import namespace="309d00ff-01a2-4a8e-a8d7-1015cd4eb33b"/>
    <xsd:import namespace="29cf2beb-2a90-4b61-8d27-952eb8af79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9d00ff-01a2-4a8e-a8d7-1015cd4eb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bbd16b73-22a5-4c2b-a29d-62afeadb1b9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cf2beb-2a90-4b61-8d27-952eb8af79d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a424a01-9fbf-4f51-9e14-41e864dd37c3}" ma:internalName="TaxCatchAll" ma:showField="CatchAllData" ma:web="29cf2beb-2a90-4b61-8d27-952eb8af79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9cf2beb-2a90-4b61-8d27-952eb8af79dd" xsi:nil="true"/>
    <lcf76f155ced4ddcb4097134ff3c332f xmlns="309d00ff-01a2-4a8e-a8d7-1015cd4eb33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6ECBCC-65A8-48BC-BABB-06EA113913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500CE7-E5B1-475B-97C9-23FFEADB57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9d00ff-01a2-4a8e-a8d7-1015cd4eb33b"/>
    <ds:schemaRef ds:uri="29cf2beb-2a90-4b61-8d27-952eb8af79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23F1192-1F0B-4734-8FE8-2F0AF069A2B8}">
  <ds:schemaRefs>
    <ds:schemaRef ds:uri="http://schemas.microsoft.com/office/2006/metadata/properties"/>
    <ds:schemaRef ds:uri="http://schemas.microsoft.com/office/infopath/2007/PartnerControls"/>
    <ds:schemaRef ds:uri="29cf2beb-2a90-4b61-8d27-952eb8af79dd"/>
    <ds:schemaRef ds:uri="309d00ff-01a2-4a8e-a8d7-1015cd4eb33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811</Words>
  <Application>Microsoft Office PowerPoint</Application>
  <PresentationFormat>Widescreen</PresentationFormat>
  <Paragraphs>68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Proxima Nova Alt Rg</vt:lpstr>
      <vt:lpstr>Proxima Nova Alt Lt</vt:lpstr>
      <vt:lpstr>Proxima Nova Rg</vt:lpstr>
      <vt:lpstr>Wingdings</vt:lpstr>
      <vt:lpstr>Calibri Light</vt:lpstr>
      <vt:lpstr>Courier New</vt:lpstr>
      <vt:lpstr>Arial</vt:lpstr>
      <vt:lpstr>Proxima Nova Alt Bl</vt:lpstr>
      <vt:lpstr>Calibri</vt:lpstr>
      <vt:lpstr>Office Theme</vt:lpstr>
      <vt:lpstr>PowerPoint Presentation</vt:lpstr>
      <vt:lpstr>MSc. Nelson Busto López</vt:lpstr>
      <vt:lpstr>Lic. Javier Sebastián Obando Gómez</vt:lpstr>
      <vt:lpstr>Objetivos de la Ponencia</vt:lpstr>
      <vt:lpstr>Importancia de la accesibilidad en producciones audiovisuales.</vt:lpstr>
      <vt:lpstr>Norma UNE: 153010</vt:lpstr>
      <vt:lpstr>Pautas de Accesibilidad Auditiva:</vt:lpstr>
      <vt:lpstr>Aspectos visuales:</vt:lpstr>
      <vt:lpstr>Aspectos visuales:</vt:lpstr>
      <vt:lpstr>Norma UNE: 139804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Victor Manuel Blanco Brenes</dc:creator>
  <cp:lastModifiedBy>Victor Manuel Blanco Brenes</cp:lastModifiedBy>
  <cp:revision>36</cp:revision>
  <dcterms:created xsi:type="dcterms:W3CDTF">2024-08-09T20:35:45Z</dcterms:created>
  <dcterms:modified xsi:type="dcterms:W3CDTF">2024-10-19T21:59:51Z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0x010100947A1352E6FC5641A77F53D1892FD453</vt:lpwstr>
  </property>
</Properties>
</file>