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64" r:id="rId7"/>
    <p:sldId id="263" r:id="rId8"/>
    <p:sldId id="265" r:id="rId9"/>
    <p:sldId id="266" r:id="rId10"/>
    <p:sldId id="267" r:id="rId11"/>
    <p:sldId id="258" r:id="rId12"/>
    <p:sldId id="275" r:id="rId13"/>
    <p:sldId id="260" r:id="rId14"/>
    <p:sldId id="268" r:id="rId15"/>
    <p:sldId id="269" r:id="rId16"/>
    <p:sldId id="270" r:id="rId17"/>
    <p:sldId id="271" r:id="rId18"/>
    <p:sldId id="272" r:id="rId19"/>
    <p:sldId id="261" r:id="rId20"/>
    <p:sldId id="273" r:id="rId21"/>
    <p:sldId id="274" r:id="rId22"/>
    <p:sldId id="262" r:id="rId23"/>
  </p:sldIdLst>
  <p:sldSz cx="12192000" cy="6858000"/>
  <p:notesSz cx="6858000" cy="9144000"/>
  <p:embeddedFontLst>
    <p:embeddedFont>
      <p:font typeface="Proxima Nova Alt Bl" panose="02000506030000020004" charset="0"/>
      <p:bold r:id="rId25"/>
      <p:boldItalic r:id="rId26"/>
    </p:embeddedFont>
    <p:embeddedFont>
      <p:font typeface="Proxima Nova Alt Lt" panose="02000506030000020004" charset="0"/>
      <p:regular r:id="rId27"/>
      <p:italic r:id="rId28"/>
    </p:embeddedFont>
    <p:embeddedFont>
      <p:font typeface="Proxima Nova Rg" panose="02000506030000020004" charset="0"/>
      <p:regular r:id="rId29"/>
      <p:bold r:id="rId30"/>
      <p:italic r:id="rId31"/>
      <p:boldItalic r:id="rId32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AAD"/>
    <a:srgbClr val="185F9B"/>
    <a:srgbClr val="3C2B55"/>
    <a:srgbClr val="3F1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0F7B6-EF6B-4012-B533-76A102E3354C}" type="datetimeFigureOut">
              <a:rPr lang="es-MX" smtClean="0"/>
              <a:t>08/10/2024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C764D-2762-4AA1-9AB6-9D0CC4F5EA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43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46F6BFD1-5E71-1B1A-250B-4F456211C7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2732" y="-119539"/>
            <a:ext cx="12357463" cy="697753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AA1DA85-7D9F-59C7-C592-189951EE55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8390" y="2387871"/>
            <a:ext cx="6479176" cy="3237866"/>
          </a:xfrm>
        </p:spPr>
        <p:txBody>
          <a:bodyPr>
            <a:noAutofit/>
          </a:bodyPr>
          <a:lstStyle>
            <a:lvl1pPr marL="0" indent="0" algn="l">
              <a:buNone/>
              <a:defRPr sz="3600" b="1" baseline="0">
                <a:solidFill>
                  <a:srgbClr val="186AAD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Análisis de la transformación Digital en una Institución de Educación Superior en Nicaragua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937" y="412458"/>
            <a:ext cx="1639609" cy="163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1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9601" y="-452846"/>
            <a:ext cx="13455936" cy="7545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3896" y="1230572"/>
            <a:ext cx="6935609" cy="860461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/>
              <a:t>MELVIN JOSÉ LEZAMA B. 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333897" y="3068074"/>
            <a:ext cx="2978332" cy="3099616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Foto Personal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08/10/2024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4536F4-FDF0-40A2-6905-392CB1F8BA8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1533" y="3057343"/>
            <a:ext cx="5930536" cy="2486115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Breve descripción profesional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AF9B3D-9D9A-6646-10A3-C136B51FA04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333897" y="2145600"/>
            <a:ext cx="4488244" cy="428588"/>
          </a:xfrm>
        </p:spPr>
        <p:txBody>
          <a:bodyPr>
            <a:noAutofit/>
          </a:bodyPr>
          <a:lstStyle>
            <a:lvl1pPr marL="0" indent="0">
              <a:buNone/>
              <a:defRPr sz="2200" b="1" baseline="0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UNAN León (</a:t>
            </a:r>
            <a:r>
              <a:rPr lang="es-ES" sz="2800" dirty="0" err="1">
                <a:latin typeface="Proxima Nova Alt Lt" panose="02000506030000020004" pitchFamily="50" charset="0"/>
              </a:rPr>
              <a:t>Bicentenaria</a:t>
            </a:r>
            <a:r>
              <a:rPr lang="es-ES" sz="2800" dirty="0">
                <a:latin typeface="Proxima Nova Alt Lt" panose="02000506030000020004" pitchFamily="50" charset="0"/>
              </a:rPr>
              <a:t>)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4C5FD1-D25E-7270-2D03-D91F0F89D19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2333896" y="2577155"/>
            <a:ext cx="5465397" cy="428588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mjlezama@fh.unanleon.edu.ni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320" y="69127"/>
            <a:ext cx="1591675" cy="159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2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E3ECF3-ADB1-E229-9264-286AAB951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7086"/>
            <a:ext cx="12191999" cy="6945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17B3F3-99B3-DA5A-5CC1-5D11BD32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160"/>
            <a:ext cx="10515600" cy="905691"/>
          </a:xfrm>
        </p:spPr>
        <p:txBody>
          <a:bodyPr/>
          <a:lstStyle>
            <a:lvl1pPr>
              <a:defRPr b="1">
                <a:solidFill>
                  <a:srgbClr val="185F9B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055BB-ADEC-ED80-00B9-ADF249888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6480"/>
            <a:ext cx="10515600" cy="3860483"/>
          </a:xfrm>
        </p:spPr>
        <p:txBody>
          <a:bodyPr/>
          <a:lstStyle>
            <a:lvl1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484" y="735694"/>
            <a:ext cx="739942" cy="7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7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51A5B0-52B9-464B-BF4C-20B82DE7A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5794" y="0"/>
            <a:ext cx="122877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A13FB-4559-D47B-0F9D-79132AA0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9" y="1219200"/>
            <a:ext cx="11064059" cy="2036989"/>
          </a:xfrm>
        </p:spPr>
        <p:txBody>
          <a:bodyPr anchor="b"/>
          <a:lstStyle>
            <a:lvl1pPr>
              <a:defRPr sz="6000" b="1">
                <a:solidFill>
                  <a:srgbClr val="185F9B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2C0F5-51DB-B2E7-EAE7-8F51C13A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261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599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8378" y="-57311"/>
            <a:ext cx="12331337" cy="6915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663" y="365125"/>
            <a:ext cx="6296298" cy="1325563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4BF8E-0AB0-7DAD-9EBA-CA02EF28AC0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08/10/2024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" y="218888"/>
            <a:ext cx="1470212" cy="147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2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3A6B568-686C-37E3-43BD-E7E48FF42F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698" y="-21926"/>
            <a:ext cx="12261395" cy="6879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3E11CD-90F8-9894-C172-60204394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7976"/>
            <a:ext cx="3932237" cy="1550126"/>
          </a:xfrm>
        </p:spPr>
        <p:txBody>
          <a:bodyPr anchor="b"/>
          <a:lstStyle>
            <a:lvl1pPr>
              <a:defRPr sz="3200"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D0326-E4E4-EA79-E4CB-80B557595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FAD70-652F-5AE6-E7EB-ECE11517A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8102"/>
            <a:ext cx="3932237" cy="3630885"/>
          </a:xfrm>
        </p:spPr>
        <p:txBody>
          <a:bodyPr/>
          <a:lstStyle>
            <a:lvl1pPr marL="0" indent="0">
              <a:buNone/>
              <a:defRPr sz="1600">
                <a:latin typeface="Proxima Nova Rg" panose="0200050603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8EACF-8AD4-47E4-154D-43AC836D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08/10/2024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F69C7-B963-8574-3D57-3AAA19D0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16C9A-06B7-5F6C-0998-442884D8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513" y="329387"/>
            <a:ext cx="717177" cy="71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9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D4184-8892-780C-E66C-839B8454A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181" y="-17803"/>
            <a:ext cx="12229654" cy="691489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42051A-1D1C-6CB7-C7E5-BE367913D4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93126" y="4360884"/>
            <a:ext cx="6797039" cy="513625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Nombre ponente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AE1103-5260-B487-94ED-09256AFB296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01835" y="4874509"/>
            <a:ext cx="6797039" cy="513625"/>
          </a:xfrm>
        </p:spPr>
        <p:txBody>
          <a:bodyPr/>
          <a:lstStyle>
            <a:lvl1pPr marL="0" indent="0" algn="ctr">
              <a:buNone/>
              <a:defRPr sz="3200" b="0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Correo electrónico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7B23A1-1893-ED95-6D93-1A86DAE82D2D}"/>
              </a:ext>
            </a:extLst>
          </p:cNvPr>
          <p:cNvSpPr txBox="1"/>
          <p:nvPr userDrawn="1"/>
        </p:nvSpPr>
        <p:spPr>
          <a:xfrm>
            <a:off x="422366" y="2588594"/>
            <a:ext cx="11347268" cy="101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kern="1200" dirty="0">
                <a:solidFill>
                  <a:srgbClr val="185F9B"/>
                </a:solidFill>
                <a:latin typeface="Proxima Nova Alt Bl" panose="02000506030000020004" pitchFamily="50" charset="0"/>
                <a:ea typeface="+mj-ea"/>
                <a:cs typeface="+mj-cs"/>
              </a:rPr>
              <a:t>Gracias por su atención!</a:t>
            </a:r>
            <a:endParaRPr lang="es-MX" sz="6000" b="1" kern="1200" dirty="0">
              <a:solidFill>
                <a:srgbClr val="185F9B"/>
              </a:solidFill>
              <a:latin typeface="Proxima Nova Alt Bl" panose="02000506030000020004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428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86C7E-8621-E6FE-FE0A-F6D40F6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8BFCC-00AB-2312-2BA8-C9B2D3A9E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7B1ED-1FAB-79E9-10FC-2D0B1A61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D74F1-855F-4821-BD5D-680D553F7DC4}" type="datetimeFigureOut">
              <a:rPr lang="es-MX" smtClean="0"/>
              <a:t>08/10/2024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EEAE2-26EE-A358-2CE0-517FAD571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23FEE-CFAD-4A43-99AA-B614D87B3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67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B773A5A-C90D-48B6-4F08-7D4406DAF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8390" y="1446245"/>
            <a:ext cx="6479176" cy="4126782"/>
          </a:xfrm>
        </p:spPr>
        <p:txBody>
          <a:bodyPr/>
          <a:lstStyle/>
          <a:p>
            <a:r>
              <a:rPr lang="es-MX" dirty="0"/>
              <a:t>Análisis de la Transformación Digital en una IES de Nicaragua</a:t>
            </a:r>
          </a:p>
        </p:txBody>
      </p:sp>
    </p:spTree>
    <p:extLst>
      <p:ext uri="{BB962C8B-B14F-4D97-AF65-F5344CB8AC3E}">
        <p14:creationId xmlns:p14="http://schemas.microsoft.com/office/powerpoint/2010/main" val="174769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7423-4195-598C-74C0-0792FB0F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N2. Infraestructura 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0A38A-BA24-EAD7-2140-0B95C3EF00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/>
              <a:t>Cobertura del 100% de internet en todos los recintos universitarios. </a:t>
            </a:r>
          </a:p>
          <a:p>
            <a:r>
              <a:rPr lang="es-MX" dirty="0"/>
              <a:t>Soporte técnico en todos los servicios tecnológicos que se ofrecen a disposición de nuestros protagonistas. </a:t>
            </a:r>
          </a:p>
          <a:p>
            <a:r>
              <a:rPr lang="es-MX" dirty="0"/>
              <a:t>Servicios informáticos a disposición de los protagonistas.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50A38A-BA24-EAD7-2140-0B95C3EF0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5876" y="1958774"/>
            <a:ext cx="5181600" cy="4351338"/>
          </a:xfrm>
        </p:spPr>
        <p:txBody>
          <a:bodyPr/>
          <a:lstStyle/>
          <a:p>
            <a:r>
              <a:rPr lang="es-MX" dirty="0"/>
              <a:t>Proceso de admisión en línea. </a:t>
            </a:r>
          </a:p>
          <a:p>
            <a:r>
              <a:rPr lang="es-MX" dirty="0"/>
              <a:t>Cuentas de correo institucional para cada estudiante. </a:t>
            </a:r>
          </a:p>
          <a:p>
            <a:r>
              <a:rPr lang="es-MX" dirty="0"/>
              <a:t>Incorporación de tecnología </a:t>
            </a:r>
            <a:r>
              <a:rPr lang="es-MX" dirty="0" err="1"/>
              <a:t>huawei</a:t>
            </a:r>
            <a:r>
              <a:rPr lang="es-MX" dirty="0"/>
              <a:t> a disposición de los protagonista. </a:t>
            </a:r>
          </a:p>
          <a:p>
            <a:r>
              <a:rPr lang="es-MX" dirty="0"/>
              <a:t>Servicios de Plataforma Educativa. </a:t>
            </a:r>
          </a:p>
        </p:txBody>
      </p:sp>
    </p:spTree>
    <p:extLst>
      <p:ext uri="{BB962C8B-B14F-4D97-AF65-F5344CB8AC3E}">
        <p14:creationId xmlns:p14="http://schemas.microsoft.com/office/powerpoint/2010/main" val="2267176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89441"/>
            <a:ext cx="10515600" cy="905691"/>
          </a:xfrm>
        </p:spPr>
        <p:txBody>
          <a:bodyPr/>
          <a:lstStyle/>
          <a:p>
            <a:r>
              <a:rPr lang="es-MX" dirty="0"/>
              <a:t>N3. Administración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50A38A-BA24-EAD7-2140-0B95C3EF0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95132"/>
            <a:ext cx="5181600" cy="4351338"/>
          </a:xfrm>
        </p:spPr>
        <p:txBody>
          <a:bodyPr/>
          <a:lstStyle/>
          <a:p>
            <a:r>
              <a:rPr lang="es-MX" dirty="0"/>
              <a:t>Procesos administrativos </a:t>
            </a:r>
            <a:r>
              <a:rPr lang="es-MX" dirty="0" err="1"/>
              <a:t>virtualizados</a:t>
            </a:r>
            <a:r>
              <a:rPr lang="es-MX" dirty="0"/>
              <a:t>. </a:t>
            </a:r>
          </a:p>
          <a:p>
            <a:r>
              <a:rPr lang="es-MX" dirty="0"/>
              <a:t>Proceso de admisión. </a:t>
            </a:r>
          </a:p>
          <a:p>
            <a:r>
              <a:rPr lang="es-MX" dirty="0"/>
              <a:t>Inscripción de componentes curriculares. </a:t>
            </a:r>
          </a:p>
          <a:p>
            <a:r>
              <a:rPr lang="es-MX" dirty="0"/>
              <a:t>Accesos remotos a servicios de biblioteca.</a:t>
            </a:r>
          </a:p>
          <a:p>
            <a:r>
              <a:rPr lang="es-MX" dirty="0"/>
              <a:t>App para servicios de gestión educativa.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850A38A-BA24-EAD7-2140-0B95C3EF00AF}"/>
              </a:ext>
            </a:extLst>
          </p:cNvPr>
          <p:cNvSpPr txBox="1">
            <a:spLocks/>
          </p:cNvSpPr>
          <p:nvPr/>
        </p:nvSpPr>
        <p:spPr>
          <a:xfrm>
            <a:off x="6380747" y="2095132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Creación de comunidades de aprendizaje con intereses particulares. </a:t>
            </a:r>
          </a:p>
          <a:p>
            <a:r>
              <a:rPr lang="es-MX" dirty="0"/>
              <a:t>Acompañamiento en todo momento a los protagonistas en su proceso educativo. </a:t>
            </a:r>
          </a:p>
          <a:p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Plataformas de innovación</a:t>
            </a:r>
            <a:r>
              <a:rPr lang="es-MX" dirty="0"/>
              <a:t> institucionales con vínculos directos con empresas.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7958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89441"/>
            <a:ext cx="10515600" cy="905691"/>
          </a:xfrm>
        </p:spPr>
        <p:txBody>
          <a:bodyPr/>
          <a:lstStyle/>
          <a:p>
            <a:r>
              <a:rPr lang="es-MX" dirty="0"/>
              <a:t>N4. Docencia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50A38A-BA24-EAD7-2140-0B95C3EF0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95132"/>
            <a:ext cx="5181600" cy="4351338"/>
          </a:xfrm>
        </p:spPr>
        <p:txBody>
          <a:bodyPr/>
          <a:lstStyle/>
          <a:p>
            <a:r>
              <a:rPr lang="es-MX" dirty="0"/>
              <a:t>Diagnóstico de competencias digitales docentes.</a:t>
            </a:r>
          </a:p>
          <a:p>
            <a:r>
              <a:rPr lang="es-MX" dirty="0"/>
              <a:t>Planes de ruta de formación. </a:t>
            </a:r>
          </a:p>
          <a:p>
            <a:r>
              <a:rPr lang="es-MX" dirty="0"/>
              <a:t>Plan nacional de formación docente. </a:t>
            </a:r>
          </a:p>
          <a:p>
            <a:r>
              <a:rPr lang="es-MX" dirty="0"/>
              <a:t>Procesos de digitalización donde el docente gestiona sus componentes desde la plataforma institucional. </a:t>
            </a:r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50A38A-BA24-EAD7-2140-0B95C3EF00AF}"/>
              </a:ext>
            </a:extLst>
          </p:cNvPr>
          <p:cNvSpPr txBox="1">
            <a:spLocks/>
          </p:cNvSpPr>
          <p:nvPr/>
        </p:nvSpPr>
        <p:spPr>
          <a:xfrm>
            <a:off x="6095999" y="2095132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Plan de formación pedagógica desde la institución. </a:t>
            </a:r>
          </a:p>
          <a:p>
            <a:r>
              <a:rPr lang="es-MX" dirty="0"/>
              <a:t>Fortalecimiento a través del programa de formación continua dirigido a docentes de UNICAM Y UALN. </a:t>
            </a:r>
          </a:p>
          <a:p>
            <a:r>
              <a:rPr lang="es-MX" dirty="0"/>
              <a:t>Retos en la implementación de laboratorios de innovación, realidad aumentada e implementación de estrategias activas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4955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89441"/>
            <a:ext cx="10515600" cy="905691"/>
          </a:xfrm>
        </p:spPr>
        <p:txBody>
          <a:bodyPr/>
          <a:lstStyle/>
          <a:p>
            <a:r>
              <a:rPr lang="es-MX" dirty="0"/>
              <a:t>N5. Investigación y transferencia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50A38A-BA24-EAD7-2140-0B95C3EF0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95132"/>
            <a:ext cx="5181600" cy="4351338"/>
          </a:xfrm>
        </p:spPr>
        <p:txBody>
          <a:bodyPr/>
          <a:lstStyle/>
          <a:p>
            <a:r>
              <a:rPr lang="es-MX" dirty="0"/>
              <a:t>Fortalecimiento a la infraestructura del sistema de bibliotecas institucional SIBUL. </a:t>
            </a:r>
          </a:p>
          <a:p>
            <a:r>
              <a:rPr lang="es-MX" dirty="0"/>
              <a:t>Soporte a todos los protagonistas en todas las áreas de conocimiento y modalidades. </a:t>
            </a:r>
          </a:p>
          <a:p>
            <a:r>
              <a:rPr lang="es-MX" dirty="0"/>
              <a:t>Creación de centros de investigación, proyectos educativos, entre otros. </a:t>
            </a:r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50A38A-BA24-EAD7-2140-0B95C3EF00AF}"/>
              </a:ext>
            </a:extLst>
          </p:cNvPr>
          <p:cNvSpPr txBox="1">
            <a:spLocks/>
          </p:cNvSpPr>
          <p:nvPr/>
        </p:nvSpPr>
        <p:spPr>
          <a:xfrm>
            <a:off x="6095999" y="2095132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s-MX" dirty="0"/>
              <a:t>Rally Latinoamericano de innovación. </a:t>
            </a:r>
          </a:p>
          <a:p>
            <a:pPr>
              <a:buFontTx/>
              <a:buChar char="-"/>
            </a:pPr>
            <a:r>
              <a:rPr lang="es-MX" dirty="0" err="1"/>
              <a:t>Hackaton</a:t>
            </a:r>
            <a:r>
              <a:rPr lang="es-MX" dirty="0"/>
              <a:t> Nicaragua. </a:t>
            </a:r>
          </a:p>
          <a:p>
            <a:pPr>
              <a:buFontTx/>
              <a:buChar char="-"/>
            </a:pPr>
            <a:r>
              <a:rPr lang="es-MX" dirty="0"/>
              <a:t>Posicionamiento de revista en nuestra institución. </a:t>
            </a:r>
          </a:p>
          <a:p>
            <a:pPr>
              <a:buFontTx/>
              <a:buChar char="-"/>
            </a:pPr>
            <a:r>
              <a:rPr lang="es-MX" dirty="0"/>
              <a:t>Revista Nacional Índice como plataforma para promover la investigación y la transferencia de conocimiento educativo.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98230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89441"/>
            <a:ext cx="10515600" cy="905691"/>
          </a:xfrm>
        </p:spPr>
        <p:txBody>
          <a:bodyPr/>
          <a:lstStyle/>
          <a:p>
            <a:r>
              <a:rPr lang="es-MX" dirty="0"/>
              <a:t>N6. Marketing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50A38A-BA24-EAD7-2140-0B95C3EF0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95132"/>
            <a:ext cx="5181600" cy="4351338"/>
          </a:xfrm>
        </p:spPr>
        <p:txBody>
          <a:bodyPr/>
          <a:lstStyle/>
          <a:p>
            <a:r>
              <a:rPr lang="es-MX" dirty="0"/>
              <a:t>Empoderamiento de las redes sociales propias de la institución. </a:t>
            </a:r>
          </a:p>
          <a:p>
            <a:r>
              <a:rPr lang="es-MX" dirty="0"/>
              <a:t>Posicionamiento en todas las plataformas sociales. </a:t>
            </a:r>
          </a:p>
          <a:p>
            <a:r>
              <a:rPr lang="es-MX" dirty="0"/>
              <a:t>Creación de nuevos espacios donde los estudiantes conviven.</a:t>
            </a:r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50A38A-BA24-EAD7-2140-0B95C3EF00AF}"/>
              </a:ext>
            </a:extLst>
          </p:cNvPr>
          <p:cNvSpPr txBox="1">
            <a:spLocks/>
          </p:cNvSpPr>
          <p:nvPr/>
        </p:nvSpPr>
        <p:spPr>
          <a:xfrm>
            <a:off x="6095999" y="2095132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s-MX" dirty="0"/>
              <a:t>Implementación de campañas de marketing en la promoción de la oferta. </a:t>
            </a:r>
          </a:p>
          <a:p>
            <a:pPr>
              <a:buFontTx/>
              <a:buChar char="-"/>
            </a:pPr>
            <a:r>
              <a:rPr lang="es-MX" dirty="0"/>
              <a:t>Plataforma de conexión con los egresados de las diferentes carreras. </a:t>
            </a:r>
          </a:p>
          <a:p>
            <a:pPr>
              <a:buFontTx/>
              <a:buChar char="-"/>
            </a:pPr>
            <a:r>
              <a:rPr lang="es-MX" dirty="0"/>
              <a:t>Participación en proyectos nacionales e institucionales. </a:t>
            </a:r>
          </a:p>
          <a:p>
            <a:pPr>
              <a:buFontTx/>
              <a:buChar char="-"/>
            </a:pPr>
            <a:endParaRPr lang="es-MX" dirty="0"/>
          </a:p>
          <a:p>
            <a:pPr marL="0" indent="0">
              <a:buFont typeface="Arial" panose="020B0604020202020204" pitchFamily="34" charset="0"/>
              <a:buNone/>
            </a:pPr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0786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89441"/>
            <a:ext cx="10515600" cy="905691"/>
          </a:xfrm>
        </p:spPr>
        <p:txBody>
          <a:bodyPr/>
          <a:lstStyle/>
          <a:p>
            <a:r>
              <a:rPr lang="es-MX" dirty="0"/>
              <a:t>N7. Comunicación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50A38A-BA24-EAD7-2140-0B95C3EF0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95132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s-MX" dirty="0"/>
              <a:t>Identidad Digital. </a:t>
            </a:r>
          </a:p>
          <a:p>
            <a:r>
              <a:rPr lang="es-MX" dirty="0"/>
              <a:t>Cuentas certificadas en las plataformas sociales con gran impacto. </a:t>
            </a:r>
          </a:p>
          <a:p>
            <a:r>
              <a:rPr lang="es-MX" dirty="0"/>
              <a:t>Estructura de comunicación bien organizada. </a:t>
            </a:r>
          </a:p>
          <a:p>
            <a:r>
              <a:rPr lang="es-MX" dirty="0"/>
              <a:t>Podcast. </a:t>
            </a:r>
          </a:p>
          <a:p>
            <a:r>
              <a:rPr lang="es-MX" dirty="0"/>
              <a:t>Atención inmediata a las necesidades de los protagonistas. </a:t>
            </a:r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50A38A-BA24-EAD7-2140-0B95C3EF00AF}"/>
              </a:ext>
            </a:extLst>
          </p:cNvPr>
          <p:cNvSpPr txBox="1">
            <a:spLocks/>
          </p:cNvSpPr>
          <p:nvPr/>
        </p:nvSpPr>
        <p:spPr>
          <a:xfrm>
            <a:off x="6351871" y="2095132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  <a:p>
            <a:pPr marL="0" indent="0">
              <a:buFont typeface="Arial" panose="020B0604020202020204" pitchFamily="34" charset="0"/>
              <a:buNone/>
            </a:pPr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50A38A-BA24-EAD7-2140-0B95C3EF00AF}"/>
              </a:ext>
            </a:extLst>
          </p:cNvPr>
          <p:cNvSpPr txBox="1">
            <a:spLocks/>
          </p:cNvSpPr>
          <p:nvPr/>
        </p:nvSpPr>
        <p:spPr>
          <a:xfrm>
            <a:off x="6262035" y="2095132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La comunicación como un espacio para generar aprendizaje en los protagonistas. </a:t>
            </a:r>
          </a:p>
          <a:p>
            <a:endParaRPr lang="es-MX" dirty="0"/>
          </a:p>
          <a:p>
            <a:endParaRPr lang="es-MX" dirty="0"/>
          </a:p>
          <a:p>
            <a:pPr marL="0" indent="0">
              <a:buFont typeface="Arial" panose="020B0604020202020204" pitchFamily="34" charset="0"/>
              <a:buNone/>
            </a:pPr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65450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57CF-58D0-2F0A-668F-87265D784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40" y="2353146"/>
            <a:ext cx="3932237" cy="1550126"/>
          </a:xfrm>
        </p:spPr>
        <p:txBody>
          <a:bodyPr/>
          <a:lstStyle/>
          <a:p>
            <a:r>
              <a:rPr lang="es-MX" dirty="0"/>
              <a:t>N8. Gobierno de la Transformación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4680C-9C77-8310-51AE-E6010F541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Política de país en temas de Educación. </a:t>
            </a:r>
          </a:p>
          <a:p>
            <a:r>
              <a:rPr lang="es-MX" dirty="0"/>
              <a:t>Definición de la Estrategia Nacional de Educación en todos los niveles “Bendiciones y Victorias. </a:t>
            </a:r>
          </a:p>
          <a:p>
            <a:r>
              <a:rPr lang="es-MX" dirty="0"/>
              <a:t>Definición de un </a:t>
            </a:r>
            <a:r>
              <a:rPr lang="es-MX"/>
              <a:t>modelo educativo </a:t>
            </a:r>
            <a:r>
              <a:rPr lang="es-MX" dirty="0"/>
              <a:t>UNAN León. </a:t>
            </a:r>
          </a:p>
        </p:txBody>
      </p:sp>
    </p:spTree>
    <p:extLst>
      <p:ext uri="{BB962C8B-B14F-4D97-AF65-F5344CB8AC3E}">
        <p14:creationId xmlns:p14="http://schemas.microsoft.com/office/powerpoint/2010/main" val="3383833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57CF-58D0-2F0A-668F-87265D784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40" y="2353146"/>
            <a:ext cx="3932237" cy="1550126"/>
          </a:xfrm>
        </p:spPr>
        <p:txBody>
          <a:bodyPr/>
          <a:lstStyle/>
          <a:p>
            <a:r>
              <a:rPr lang="es-MX" dirty="0"/>
              <a:t>N8. Gobierno de la Transformación Digital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939" y="-33461"/>
            <a:ext cx="5485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40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3C8558C-7B15-1845-CBE1-316E35CE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449" y="1550437"/>
            <a:ext cx="6457549" cy="487957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833FB7E-FEC3-C1BC-4546-088A7C4127B8}"/>
              </a:ext>
            </a:extLst>
          </p:cNvPr>
          <p:cNvSpPr txBox="1"/>
          <p:nvPr/>
        </p:nvSpPr>
        <p:spPr>
          <a:xfrm>
            <a:off x="3569368" y="1303489"/>
            <a:ext cx="5053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Transformación Digital</a:t>
            </a:r>
            <a:endParaRPr lang="es-NI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7600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40F603-24A1-B7B3-473E-6DE3A233B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Melvin José Lezama Benavides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DB9175-52DA-DA85-0522-8908CBFE5BF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mjlezama@fh.unanleon.edu.ni</a:t>
            </a:r>
          </a:p>
        </p:txBody>
      </p:sp>
    </p:spTree>
    <p:extLst>
      <p:ext uri="{BB962C8B-B14F-4D97-AF65-F5344CB8AC3E}">
        <p14:creationId xmlns:p14="http://schemas.microsoft.com/office/powerpoint/2010/main" val="170594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5971D5-2467-686C-7C71-4AE6516F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896" y="1230572"/>
            <a:ext cx="7796693" cy="860461"/>
          </a:xfrm>
        </p:spPr>
        <p:txBody>
          <a:bodyPr>
            <a:normAutofit fontScale="90000"/>
          </a:bodyPr>
          <a:lstStyle/>
          <a:p>
            <a:r>
              <a:rPr lang="es-MX" dirty="0"/>
              <a:t>Melvin José Lezama Benavides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5E0533-72BA-8362-BBB7-A3FFCDDA3841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s-MX" dirty="0"/>
              <a:t>mjlezama@fh.unanleon.edu.ni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6AAA0C1A-8DEB-798D-2F66-3499F59F3224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MX" dirty="0"/>
              <a:t>UNAN León Bicentenaria</a:t>
            </a:r>
            <a:endParaRPr lang="es-NI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23765"/>
            <a:ext cx="2971800" cy="153352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787153" y="4123765"/>
            <a:ext cx="4634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UNICAM</a:t>
            </a:r>
            <a:endParaRPr lang="es-NI" sz="7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787153" y="5093261"/>
            <a:ext cx="430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 DEL CAMPO</a:t>
            </a:r>
            <a:endParaRPr lang="es-NI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Conector recto 15"/>
          <p:cNvCxnSpPr/>
          <p:nvPr/>
        </p:nvCxnSpPr>
        <p:spPr>
          <a:xfrm>
            <a:off x="4849906" y="5092265"/>
            <a:ext cx="33169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2333896" y="3290047"/>
            <a:ext cx="4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PROGRAMAS EMBLEMÁTICOS</a:t>
            </a:r>
            <a:endParaRPr lang="es-NI" b="1" dirty="0"/>
          </a:p>
        </p:txBody>
      </p:sp>
    </p:spTree>
    <p:extLst>
      <p:ext uri="{BB962C8B-B14F-4D97-AF65-F5344CB8AC3E}">
        <p14:creationId xmlns:p14="http://schemas.microsoft.com/office/powerpoint/2010/main" val="304142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35781"/>
            <a:ext cx="10515600" cy="905691"/>
          </a:xfrm>
        </p:spPr>
        <p:txBody>
          <a:bodyPr/>
          <a:lstStyle/>
          <a:p>
            <a:r>
              <a:rPr lang="es-MX" dirty="0"/>
              <a:t>Transformación Digital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251284" y="2041472"/>
            <a:ext cx="10029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… Transformación Digital de las Instituciones de Educación Superior como el proceso de 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 tecnológico y organizativo </a:t>
            </a:r>
            <a:r>
              <a:rPr lang="es-ES" sz="2400" dirty="0"/>
              <a:t>inducido en estas organizaciones por el desarrollo de las 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tecnologías digitales</a:t>
            </a:r>
            <a:r>
              <a:rPr lang="es-ES" sz="2400" dirty="0"/>
              <a:t>.  (</a:t>
            </a:r>
            <a:r>
              <a:rPr lang="es-ES" sz="2400" dirty="0" err="1"/>
              <a:t>Almaráz</a:t>
            </a:r>
            <a:r>
              <a:rPr lang="es-ES" sz="2400" dirty="0"/>
              <a:t>, Max y López (2017))</a:t>
            </a:r>
            <a:endParaRPr lang="es-NI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251284" y="3547327"/>
            <a:ext cx="10029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Por otro lado </a:t>
            </a:r>
            <a:r>
              <a:rPr lang="es-ES" sz="2400" dirty="0" err="1"/>
              <a:t>Duparc</a:t>
            </a:r>
            <a:r>
              <a:rPr lang="es-ES" sz="2400" dirty="0"/>
              <a:t> (2013) mencionado por   </a:t>
            </a:r>
            <a:r>
              <a:rPr lang="es-ES" sz="2400" dirty="0" err="1"/>
              <a:t>Almaráz</a:t>
            </a:r>
            <a:r>
              <a:rPr lang="es-ES" sz="2400" dirty="0"/>
              <a:t>, Max y López (2017) mencionan: 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verdadera transformación digital</a:t>
            </a:r>
            <a:r>
              <a:rPr lang="es-ES" sz="2400" dirty="0"/>
              <a:t>, se consigue cuando toda organización 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asume la importancia de una cultura digital </a:t>
            </a:r>
            <a:r>
              <a:rPr lang="es-ES" sz="2400" dirty="0"/>
              <a:t>y la hace suya a todos los niveles. No es un 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</a:t>
            </a:r>
            <a:r>
              <a:rPr lang="es-ES" sz="2400" dirty="0"/>
              <a:t> de 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 sino de personas y estructuras </a:t>
            </a:r>
            <a:r>
              <a:rPr lang="es-ES" sz="2400" dirty="0"/>
              <a:t>organizativas adoptando un nuevo modelo de gestión. </a:t>
            </a:r>
            <a:endParaRPr lang="es-NI" sz="2400" dirty="0"/>
          </a:p>
        </p:txBody>
      </p:sp>
    </p:spTree>
    <p:extLst>
      <p:ext uri="{BB962C8B-B14F-4D97-AF65-F5344CB8AC3E}">
        <p14:creationId xmlns:p14="http://schemas.microsoft.com/office/powerpoint/2010/main" val="2285836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731" y="884816"/>
            <a:ext cx="10515600" cy="905691"/>
          </a:xfrm>
        </p:spPr>
        <p:txBody>
          <a:bodyPr/>
          <a:lstStyle/>
          <a:p>
            <a:r>
              <a:rPr lang="es-MX" dirty="0"/>
              <a:t>Marco de Referencia Teórico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571" y="1560376"/>
            <a:ext cx="6457549" cy="487957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565296" y="1790507"/>
            <a:ext cx="5053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Transformación Digital</a:t>
            </a:r>
            <a:endParaRPr lang="es-NI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 flipH="1" flipV="1">
            <a:off x="3792354" y="2820202"/>
            <a:ext cx="1848050" cy="827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1667359" y="2418484"/>
            <a:ext cx="2827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Gobierno de la Transformación Digital</a:t>
            </a:r>
            <a:endParaRPr lang="es-NI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Conector recto de flecha 10"/>
          <p:cNvCxnSpPr/>
          <p:nvPr/>
        </p:nvCxnSpPr>
        <p:spPr>
          <a:xfrm flipH="1" flipV="1">
            <a:off x="2772076" y="3445844"/>
            <a:ext cx="2868328" cy="413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542580" y="3151848"/>
            <a:ext cx="2827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Comunicación</a:t>
            </a:r>
            <a:endParaRPr lang="es-NI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 flipH="1" flipV="1">
            <a:off x="2415941" y="3859731"/>
            <a:ext cx="3224463" cy="250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1201048" y="3670139"/>
            <a:ext cx="2827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</a:t>
            </a:r>
          </a:p>
        </p:txBody>
      </p:sp>
      <p:cxnSp>
        <p:nvCxnSpPr>
          <p:cNvPr id="17" name="Conector recto de flecha 16"/>
          <p:cNvCxnSpPr/>
          <p:nvPr/>
        </p:nvCxnSpPr>
        <p:spPr>
          <a:xfrm flipH="1">
            <a:off x="2319688" y="4427621"/>
            <a:ext cx="3214838" cy="77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906126" y="4271733"/>
            <a:ext cx="2827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Investigación y </a:t>
            </a:r>
          </a:p>
          <a:p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Transferencia</a:t>
            </a:r>
          </a:p>
        </p:txBody>
      </p:sp>
      <p:cxnSp>
        <p:nvCxnSpPr>
          <p:cNvPr id="20" name="Conector recto de flecha 19"/>
          <p:cNvCxnSpPr/>
          <p:nvPr/>
        </p:nvCxnSpPr>
        <p:spPr>
          <a:xfrm flipV="1">
            <a:off x="5842535" y="2820202"/>
            <a:ext cx="1520791" cy="827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7422779" y="2636461"/>
            <a:ext cx="2827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Docencia</a:t>
            </a:r>
            <a:endParaRPr lang="es-NI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7596535" y="3291955"/>
            <a:ext cx="2827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Administración</a:t>
            </a:r>
          </a:p>
        </p:txBody>
      </p:sp>
      <p:cxnSp>
        <p:nvCxnSpPr>
          <p:cNvPr id="24" name="Conector recto de flecha 23"/>
          <p:cNvCxnSpPr/>
          <p:nvPr/>
        </p:nvCxnSpPr>
        <p:spPr>
          <a:xfrm flipV="1">
            <a:off x="5842535" y="3459625"/>
            <a:ext cx="1734750" cy="400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5908909" y="4109987"/>
            <a:ext cx="16565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7612330" y="3896453"/>
            <a:ext cx="2827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Infraestructura TIC</a:t>
            </a:r>
          </a:p>
        </p:txBody>
      </p:sp>
      <p:cxnSp>
        <p:nvCxnSpPr>
          <p:cNvPr id="29" name="Conector recto de flecha 28"/>
          <p:cNvCxnSpPr/>
          <p:nvPr/>
        </p:nvCxnSpPr>
        <p:spPr>
          <a:xfrm>
            <a:off x="5977288" y="4427621"/>
            <a:ext cx="30486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9056971" y="4255533"/>
            <a:ext cx="2827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Ciudad Universitaria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4345640" y="6021377"/>
            <a:ext cx="3017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(</a:t>
            </a:r>
            <a:r>
              <a:rPr lang="es-ES" dirty="0" err="1"/>
              <a:t>Almaráz</a:t>
            </a:r>
            <a:r>
              <a:rPr lang="es-ES" dirty="0"/>
              <a:t>, Max y López (2017))</a:t>
            </a: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48905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3997"/>
            <a:ext cx="10515600" cy="905691"/>
          </a:xfrm>
        </p:spPr>
        <p:txBody>
          <a:bodyPr/>
          <a:lstStyle/>
          <a:p>
            <a:r>
              <a:rPr lang="es-MX" dirty="0"/>
              <a:t>N1. Ciudad Universitaria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72" y="3074612"/>
            <a:ext cx="2971800" cy="153352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398745" y="2319688"/>
            <a:ext cx="69550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+ 20 carreras a nivel Nacional</a:t>
            </a:r>
          </a:p>
          <a:p>
            <a:endParaRPr lang="es-ES" dirty="0"/>
          </a:p>
          <a:p>
            <a:r>
              <a:rPr lang="es-ES" dirty="0"/>
              <a:t>Funciones principales</a:t>
            </a:r>
          </a:p>
          <a:p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/>
              <a:t>Proponer  de Políticas de Educación Virtual para las IES en Nicaragua.</a:t>
            </a:r>
          </a:p>
          <a:p>
            <a:pPr marL="285750" indent="-285750">
              <a:buFontTx/>
              <a:buChar char="-"/>
            </a:pPr>
            <a:r>
              <a:rPr lang="es-ES" dirty="0"/>
              <a:t>Promover la capacitación de recursos humanos. </a:t>
            </a:r>
          </a:p>
          <a:p>
            <a:pPr marL="285750" indent="-285750">
              <a:buFontTx/>
              <a:buChar char="-"/>
            </a:pPr>
            <a:r>
              <a:rPr lang="es-ES" dirty="0" err="1"/>
              <a:t>Formentar</a:t>
            </a:r>
            <a:r>
              <a:rPr lang="es-ES" dirty="0"/>
              <a:t> la oferta Virtual. </a:t>
            </a:r>
          </a:p>
          <a:p>
            <a:pPr marL="285750" indent="-285750">
              <a:buFontTx/>
              <a:buChar char="-"/>
            </a:pPr>
            <a:r>
              <a:rPr lang="es-ES" dirty="0"/>
              <a:t>Coordinar un Equipo inter universitario</a:t>
            </a:r>
          </a:p>
          <a:p>
            <a:pPr marL="742950" lvl="1" indent="-285750">
              <a:buFontTx/>
              <a:buChar char="-"/>
            </a:pPr>
            <a:r>
              <a:rPr lang="es-ES" dirty="0"/>
              <a:t>Propuesta de colaboración para la elaboración de ofertas de posgrado en modalidad virtual.  </a:t>
            </a:r>
          </a:p>
          <a:p>
            <a:r>
              <a:rPr lang="es-ES" dirty="0"/>
              <a:t>- Cobertura a nivel nacional e internacional a nicaragüenses.</a:t>
            </a:r>
          </a:p>
          <a:p>
            <a:r>
              <a:rPr lang="es-ES" dirty="0"/>
              <a:t>- La </a:t>
            </a:r>
            <a:r>
              <a:rPr lang="es-ES" dirty="0" err="1"/>
              <a:t>Bicentenaria</a:t>
            </a:r>
            <a:r>
              <a:rPr lang="es-ES" dirty="0"/>
              <a:t> UNAN León ha estado presente desde la creación de este programa en el 2017. </a:t>
            </a:r>
          </a:p>
          <a:p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418634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3997"/>
            <a:ext cx="10515600" cy="905691"/>
          </a:xfrm>
        </p:spPr>
        <p:txBody>
          <a:bodyPr/>
          <a:lstStyle/>
          <a:p>
            <a:r>
              <a:rPr lang="es-MX" dirty="0"/>
              <a:t>N1. Ciudad Universitaria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72" y="3074612"/>
            <a:ext cx="2971800" cy="15335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6867" r="3605" b="2928"/>
          <a:stretch/>
        </p:blipFill>
        <p:spPr>
          <a:xfrm>
            <a:off x="4170673" y="2213810"/>
            <a:ext cx="7183126" cy="357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3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3997"/>
            <a:ext cx="10515600" cy="905691"/>
          </a:xfrm>
        </p:spPr>
        <p:txBody>
          <a:bodyPr/>
          <a:lstStyle/>
          <a:p>
            <a:r>
              <a:rPr lang="es-MX" dirty="0"/>
              <a:t>N1. Ciudad Universitaria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398745" y="2319688"/>
            <a:ext cx="69550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+ 28 000 protagonistas </a:t>
            </a:r>
          </a:p>
          <a:p>
            <a:r>
              <a:rPr lang="es-ES" dirty="0"/>
              <a:t>112 Municipios de Nicaragua </a:t>
            </a:r>
          </a:p>
          <a:p>
            <a:endParaRPr lang="es-ES" dirty="0"/>
          </a:p>
          <a:p>
            <a:r>
              <a:rPr lang="es-ES" dirty="0"/>
              <a:t>La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UNICAM </a:t>
            </a:r>
            <a:r>
              <a:rPr lang="es-ES" dirty="0"/>
              <a:t>es un proyecto que nace con el fin de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beneficiar a todas las familias nicaragüenses</a:t>
            </a:r>
            <a:r>
              <a:rPr lang="es-ES" dirty="0"/>
              <a:t> y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enriquecer sus conocimientos</a:t>
            </a:r>
            <a:r>
              <a:rPr lang="es-ES" dirty="0"/>
              <a:t>, teniendo como objetivo llevar la educación superior a las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comunidades más lejanas </a:t>
            </a:r>
            <a:r>
              <a:rPr lang="es-ES" dirty="0"/>
              <a:t>del país, siendo protagonistas jóvenes que por situaciones económicas no pueden continuar su formación académica.</a:t>
            </a:r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838199" y="2824355"/>
            <a:ext cx="4634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UNICAM</a:t>
            </a:r>
            <a:endParaRPr lang="es-NI" sz="7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38199" y="3793851"/>
            <a:ext cx="430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 DEL CAMPO</a:t>
            </a:r>
            <a:endParaRPr lang="es-NI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900952" y="3792855"/>
            <a:ext cx="33169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86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Fortalecimiento en infraestructura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576" y="2532360"/>
            <a:ext cx="5695950" cy="38195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73" y="2763367"/>
            <a:ext cx="5338603" cy="301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62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922978-385F-E280-4722-B3D53AA32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Protagonista</a:t>
            </a:r>
            <a:endParaRPr lang="es-NI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CFC9B5-97F3-4CBE-5F1C-538D3E6AA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63299"/>
            <a:ext cx="7921614" cy="238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90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7A1352E6FC5641A77F53D1892FD453" ma:contentTypeVersion="14" ma:contentTypeDescription="Crear nuevo documento." ma:contentTypeScope="" ma:versionID="4c5ac5d89ff37a1cfdd7fd2441742fa9">
  <xsd:schema xmlns:xsd="http://www.w3.org/2001/XMLSchema" xmlns:xs="http://www.w3.org/2001/XMLSchema" xmlns:p="http://schemas.microsoft.com/office/2006/metadata/properties" xmlns:ns2="309d00ff-01a2-4a8e-a8d7-1015cd4eb33b" xmlns:ns3="29cf2beb-2a90-4b61-8d27-952eb8af79dd" targetNamespace="http://schemas.microsoft.com/office/2006/metadata/properties" ma:root="true" ma:fieldsID="d3b706daaaf319412d185d1f4678d7bf" ns2:_="" ns3:_="">
    <xsd:import namespace="309d00ff-01a2-4a8e-a8d7-1015cd4eb33b"/>
    <xsd:import namespace="29cf2beb-2a90-4b61-8d27-952eb8af79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d00ff-01a2-4a8e-a8d7-1015cd4eb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bbd16b73-22a5-4c2b-a29d-62afeadb1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f2beb-2a90-4b61-8d27-952eb8af79d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a424a01-9fbf-4f51-9e14-41e864dd37c3}" ma:internalName="TaxCatchAll" ma:showField="CatchAllData" ma:web="29cf2beb-2a90-4b61-8d27-952eb8af79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cf2beb-2a90-4b61-8d27-952eb8af79dd" xsi:nil="true"/>
    <lcf76f155ced4ddcb4097134ff3c332f xmlns="309d00ff-01a2-4a8e-a8d7-1015cd4eb3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96ECBCC-65A8-48BC-BABB-06EA113913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500CE7-E5B1-475B-97C9-23FFEADB57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9d00ff-01a2-4a8e-a8d7-1015cd4eb33b"/>
    <ds:schemaRef ds:uri="29cf2beb-2a90-4b61-8d27-952eb8af79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3F1192-1F0B-4734-8FE8-2F0AF069A2B8}">
  <ds:schemaRefs>
    <ds:schemaRef ds:uri="http://purl.org/dc/elements/1.1/"/>
    <ds:schemaRef ds:uri="http://schemas.microsoft.com/office/2006/documentManagement/types"/>
    <ds:schemaRef ds:uri="309d00ff-01a2-4a8e-a8d7-1015cd4eb33b"/>
    <ds:schemaRef ds:uri="http://schemas.microsoft.com/office/infopath/2007/PartnerControls"/>
    <ds:schemaRef ds:uri="29cf2beb-2a90-4b61-8d27-952eb8af79dd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768</Words>
  <Application>Microsoft Office PowerPoint</Application>
  <PresentationFormat>Panorámica</PresentationFormat>
  <Paragraphs>113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Proxima Nova Rg</vt:lpstr>
      <vt:lpstr>Calibri</vt:lpstr>
      <vt:lpstr>Calibri Light</vt:lpstr>
      <vt:lpstr>Proxima Nova Alt Bl</vt:lpstr>
      <vt:lpstr>Arial</vt:lpstr>
      <vt:lpstr>Proxima Nova Alt Lt</vt:lpstr>
      <vt:lpstr>Office Theme</vt:lpstr>
      <vt:lpstr>Presentación de PowerPoint</vt:lpstr>
      <vt:lpstr>Melvin José Lezama Benavides</vt:lpstr>
      <vt:lpstr>Transformación Digital</vt:lpstr>
      <vt:lpstr>Marco de Referencia Teórico</vt:lpstr>
      <vt:lpstr>N1. Ciudad Universitaria</vt:lpstr>
      <vt:lpstr>N1. Ciudad Universitaria</vt:lpstr>
      <vt:lpstr>N1. Ciudad Universitaria</vt:lpstr>
      <vt:lpstr>Fortalecimiento en infraestructura</vt:lpstr>
      <vt:lpstr>Protagonista</vt:lpstr>
      <vt:lpstr>N2. Infraestructura TIC</vt:lpstr>
      <vt:lpstr>N3. Administración</vt:lpstr>
      <vt:lpstr>N4. Docencia</vt:lpstr>
      <vt:lpstr>N5. Investigación y transferencia</vt:lpstr>
      <vt:lpstr>N6. Marketing</vt:lpstr>
      <vt:lpstr>N7. Comunicación</vt:lpstr>
      <vt:lpstr>N8. Gobierno de la Transformación Digital</vt:lpstr>
      <vt:lpstr>N8. Gobierno de la Transformación Digital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Manuel Blanco Brenes</dc:creator>
  <cp:lastModifiedBy>MELVIN J. LEZAMA B.</cp:lastModifiedBy>
  <cp:revision>62</cp:revision>
  <dcterms:created xsi:type="dcterms:W3CDTF">2024-08-09T20:35:45Z</dcterms:created>
  <dcterms:modified xsi:type="dcterms:W3CDTF">2024-10-08T16:09:26Z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0x010100947A1352E6FC5641A77F53D1892FD453</vt:lpwstr>
  </property>
</Properties>
</file>