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63" r:id="rId7"/>
    <p:sldId id="259" r:id="rId8"/>
    <p:sldId id="264" r:id="rId9"/>
    <p:sldId id="260" r:id="rId10"/>
    <p:sldId id="265" r:id="rId11"/>
    <p:sldId id="266" r:id="rId12"/>
    <p:sldId id="261" r:id="rId13"/>
    <p:sldId id="267" r:id="rId14"/>
    <p:sldId id="268" r:id="rId15"/>
    <p:sldId id="270" r:id="rId16"/>
    <p:sldId id="269" r:id="rId17"/>
    <p:sldId id="271" r:id="rId18"/>
    <p:sldId id="272" r:id="rId19"/>
    <p:sldId id="262" r:id="rId20"/>
  </p:sldIdLst>
  <p:sldSz cx="12192000" cy="6858000"/>
  <p:notesSz cx="6858000" cy="9144000"/>
  <p:embeddedFontLst>
    <p:embeddedFont>
      <p:font typeface="Proxima Nova Alt Bl" panose="02000506030000020004" charset="0"/>
      <p:bold r:id="rId22"/>
      <p:boldItalic r:id="rId23"/>
    </p:embeddedFont>
    <p:embeddedFont>
      <p:font typeface="Proxima Nova Alt Lt" panose="02000506030000020004" charset="0"/>
      <p:regular r:id="rId24"/>
      <p:italic r:id="rId25"/>
    </p:embeddedFont>
    <p:embeddedFont>
      <p:font typeface="Proxima Nova Rg" panose="02000506030000020004" charset="0"/>
      <p:regular r:id="rId26"/>
      <p:bold r:id="rId27"/>
      <p:italic r:id="rId28"/>
      <p:boldItalic r:id="rId29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AAD"/>
    <a:srgbClr val="185F9B"/>
    <a:srgbClr val="3C2B55"/>
    <a:srgbClr val="3F1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0F7B6-EF6B-4012-B533-76A102E3354C}" type="datetimeFigureOut">
              <a:rPr lang="es-MX" smtClean="0"/>
              <a:t>12/09/2024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C764D-2762-4AA1-9AB6-9D0CC4F5EA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43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4E904F-E647-75E6-0AE5-0257A0B20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086" y="-70367"/>
            <a:ext cx="12357463" cy="697753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AA1DA85-7D9F-59C7-C592-189951EE55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8390" y="2387871"/>
            <a:ext cx="6479176" cy="3237866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rgbClr val="186AAD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 el titulo de tu Ponencia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561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9601" y="-452846"/>
            <a:ext cx="13455936" cy="7545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3897" y="1230572"/>
            <a:ext cx="6296298" cy="860461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/>
              <a:t>Nombre del Ponente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333897" y="3068074"/>
            <a:ext cx="2978332" cy="3099616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Foto Personal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12/09/2024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4536F4-FDF0-40A2-6905-392CB1F8BA8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1533" y="3057343"/>
            <a:ext cx="5930536" cy="2486115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Breve descripción profesional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AF9B3D-9D9A-6646-10A3-C136B51FA04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33897" y="2145600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Nombre de institución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4C5FD1-D25E-7270-2D03-D91F0F89D19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2333897" y="2577155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Correo electrónico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2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E3ECF3-ADB1-E229-9264-286AAB951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7086"/>
            <a:ext cx="12191999" cy="6945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17B3F3-99B3-DA5A-5CC1-5D11BD32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160"/>
            <a:ext cx="10515600" cy="905691"/>
          </a:xfrm>
        </p:spPr>
        <p:txBody>
          <a:bodyPr/>
          <a:lstStyle>
            <a:lvl1pPr>
              <a:defRPr b="1">
                <a:solidFill>
                  <a:srgbClr val="185F9B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55BB-ADEC-ED80-00B9-ADF24988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6480"/>
            <a:ext cx="10515600" cy="3860483"/>
          </a:xfrm>
        </p:spPr>
        <p:txBody>
          <a:bodyPr/>
          <a:lstStyle>
            <a:lvl1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867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51A5B0-52B9-464B-BF4C-20B82DE7A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794" y="0"/>
            <a:ext cx="122877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A13FB-4559-D47B-0F9D-79132AA0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9" y="1219200"/>
            <a:ext cx="11064059" cy="2036989"/>
          </a:xfrm>
        </p:spPr>
        <p:txBody>
          <a:bodyPr anchor="b"/>
          <a:lstStyle>
            <a:lvl1pPr>
              <a:defRPr sz="6000" b="1">
                <a:solidFill>
                  <a:srgbClr val="185F9B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2C0F5-51DB-B2E7-EAE7-8F51C13A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261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599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8378" y="-57311"/>
            <a:ext cx="12331337" cy="6915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663" y="365125"/>
            <a:ext cx="6296298" cy="1325563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4BF8E-0AB0-7DAD-9EBA-CA02EF28AC0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12/09/2024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02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3A6B568-686C-37E3-43BD-E7E48FF42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698" y="-21926"/>
            <a:ext cx="12261395" cy="6879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3E11CD-90F8-9894-C172-60204394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7976"/>
            <a:ext cx="3932237" cy="1550126"/>
          </a:xfrm>
        </p:spPr>
        <p:txBody>
          <a:bodyPr anchor="b"/>
          <a:lstStyle>
            <a:lvl1pPr>
              <a:defRPr sz="3200"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D0326-E4E4-EA79-E4CB-80B557595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FAD70-652F-5AE6-E7EB-ECE11517A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8102"/>
            <a:ext cx="3932237" cy="3630885"/>
          </a:xfrm>
        </p:spPr>
        <p:txBody>
          <a:bodyPr/>
          <a:lstStyle>
            <a:lvl1pPr marL="0" indent="0">
              <a:buNone/>
              <a:defRPr sz="1600">
                <a:latin typeface="Proxima Nova Rg" panose="02000506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8EACF-8AD4-47E4-154D-43AC836D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12/09/2024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F69C7-B963-8574-3D57-3AAA19D0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16C9A-06B7-5F6C-0998-442884D8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39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D4184-8892-780C-E66C-839B8454A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181" y="-17803"/>
            <a:ext cx="12229654" cy="691489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42051A-1D1C-6CB7-C7E5-BE367913D4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93126" y="4360884"/>
            <a:ext cx="6797039" cy="513625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Nombre ponente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AE1103-5260-B487-94ED-09256AFB29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01835" y="4874509"/>
            <a:ext cx="6797039" cy="513625"/>
          </a:xfrm>
        </p:spPr>
        <p:txBody>
          <a:bodyPr/>
          <a:lstStyle>
            <a:lvl1pPr marL="0" indent="0" algn="ctr">
              <a:buNone/>
              <a:defRPr sz="3200" b="0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Correo electrónico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7B23A1-1893-ED95-6D93-1A86DAE82D2D}"/>
              </a:ext>
            </a:extLst>
          </p:cNvPr>
          <p:cNvSpPr txBox="1"/>
          <p:nvPr userDrawn="1"/>
        </p:nvSpPr>
        <p:spPr>
          <a:xfrm>
            <a:off x="422366" y="2588594"/>
            <a:ext cx="11347268" cy="101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kern="1200" dirty="0">
                <a:solidFill>
                  <a:srgbClr val="185F9B"/>
                </a:solidFill>
                <a:latin typeface="Proxima Nova Alt Bl" panose="02000506030000020004" pitchFamily="50" charset="0"/>
                <a:ea typeface="+mj-ea"/>
                <a:cs typeface="+mj-cs"/>
              </a:rPr>
              <a:t>Gracias por su atención!</a:t>
            </a:r>
            <a:endParaRPr lang="es-MX" sz="6000" b="1" kern="1200" dirty="0">
              <a:solidFill>
                <a:srgbClr val="185F9B"/>
              </a:solidFill>
              <a:latin typeface="Proxima Nova Alt Bl" panose="02000506030000020004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428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86C7E-8621-E6FE-FE0A-F6D40F6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8BFCC-00AB-2312-2BA8-C9B2D3A9E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7B1ED-1FAB-79E9-10FC-2D0B1A61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D74F1-855F-4821-BD5D-680D553F7DC4}" type="datetimeFigureOut">
              <a:rPr lang="es-MX" smtClean="0"/>
              <a:t>12/09/2024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EEAE2-26EE-A358-2CE0-517FAD571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23FEE-CFAD-4A43-99AA-B614D87B3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67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py.ai/" TargetMode="External"/><Relationship Id="rId2" Type="http://schemas.openxmlformats.org/officeDocument/2006/relationships/hyperlink" Target="http://jasper.ai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dedv@unm.edu.ni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B773A5A-C90D-48B6-4F08-7D4406DAF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222" y="2940748"/>
            <a:ext cx="6479176" cy="1719742"/>
          </a:xfrm>
        </p:spPr>
        <p:txBody>
          <a:bodyPr/>
          <a:lstStyle/>
          <a:p>
            <a:r>
              <a:rPr lang="es-MX" dirty="0"/>
              <a:t>Uso de inteligencia Artificial para la planificación Curricular. </a:t>
            </a:r>
          </a:p>
        </p:txBody>
      </p:sp>
    </p:spTree>
    <p:extLst>
      <p:ext uri="{BB962C8B-B14F-4D97-AF65-F5344CB8AC3E}">
        <p14:creationId xmlns:p14="http://schemas.microsoft.com/office/powerpoint/2010/main" val="174769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57CF-58D0-2F0A-668F-87265D78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263" y="722311"/>
            <a:ext cx="5256212" cy="1866901"/>
          </a:xfrm>
        </p:spPr>
        <p:txBody>
          <a:bodyPr>
            <a:normAutofit/>
          </a:bodyPr>
          <a:lstStyle/>
          <a:p>
            <a:r>
              <a:rPr lang="es-MX" b="1" dirty="0"/>
              <a:t>Herramientas de IA para la planificación curricular</a:t>
            </a:r>
            <a:br>
              <a:rPr lang="es-MX" b="1" dirty="0"/>
            </a:br>
            <a:br>
              <a:rPr lang="es-MX" b="1" dirty="0"/>
            </a:br>
            <a:endParaRPr lang="es-MX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B6134E33-F572-281F-B138-03928B97E4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925804"/>
              </p:ext>
            </p:extLst>
          </p:nvPr>
        </p:nvGraphicFramePr>
        <p:xfrm>
          <a:off x="1454149" y="1929449"/>
          <a:ext cx="9283701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4567">
                  <a:extLst>
                    <a:ext uri="{9D8B030D-6E8A-4147-A177-3AD203B41FA5}">
                      <a16:colId xmlns:a16="http://schemas.microsoft.com/office/drawing/2014/main" val="3984888393"/>
                    </a:ext>
                  </a:extLst>
                </a:gridCol>
                <a:gridCol w="3094567">
                  <a:extLst>
                    <a:ext uri="{9D8B030D-6E8A-4147-A177-3AD203B41FA5}">
                      <a16:colId xmlns:a16="http://schemas.microsoft.com/office/drawing/2014/main" val="1048102315"/>
                    </a:ext>
                  </a:extLst>
                </a:gridCol>
                <a:gridCol w="3094567">
                  <a:extLst>
                    <a:ext uri="{9D8B030D-6E8A-4147-A177-3AD203B41FA5}">
                      <a16:colId xmlns:a16="http://schemas.microsoft.com/office/drawing/2014/main" val="1021442089"/>
                    </a:ext>
                  </a:extLst>
                </a:gridCol>
              </a:tblGrid>
              <a:tr h="3752531">
                <a:tc>
                  <a:txBody>
                    <a:bodyPr/>
                    <a:lstStyle/>
                    <a:p>
                      <a:r>
                        <a:rPr lang="es-MX" b="1" dirty="0"/>
                        <a:t>Plataformas de aprendizaje adaptativo</a:t>
                      </a:r>
                    </a:p>
                    <a:p>
                      <a:endParaRPr lang="es-MX" b="1" dirty="0"/>
                    </a:p>
                    <a:p>
                      <a:r>
                        <a:rPr lang="es-MX" b="1" dirty="0"/>
                        <a:t>Duolingo:</a:t>
                      </a:r>
                      <a:r>
                        <a:rPr lang="es-MX" dirty="0"/>
                        <a:t> Ideal para el aprendizaje de idiomas, utiliza un sistema de gamificación y repetición espaciada para maximizar la retención.</a:t>
                      </a:r>
                    </a:p>
                    <a:p>
                      <a:r>
                        <a:rPr lang="es-MX" b="1" dirty="0" err="1"/>
                        <a:t>Kahoot</a:t>
                      </a:r>
                      <a:r>
                        <a:rPr lang="es-MX" b="1" dirty="0"/>
                        <a:t>!:</a:t>
                      </a:r>
                      <a:r>
                        <a:rPr lang="es-MX" dirty="0"/>
                        <a:t> Plataforma de gamificación que permite crear cuestionarios y juegos interactivos para reforzar el aprendizaje.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Generadores de contenido</a:t>
                      </a:r>
                    </a:p>
                    <a:p>
                      <a:endParaRPr lang="es-MX" b="1" dirty="0"/>
                    </a:p>
                    <a:p>
                      <a:r>
                        <a:rPr lang="es-MX" b="1" dirty="0">
                          <a:solidFill>
                            <a:schemeClr val="bg2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Jasper.ai</a:t>
                      </a:r>
                      <a:endParaRPr lang="es-MX" b="1" dirty="0">
                        <a:solidFill>
                          <a:schemeClr val="bg2"/>
                        </a:solidFill>
                      </a:endParaRPr>
                    </a:p>
                    <a:p>
                      <a:r>
                        <a:rPr lang="es-MX" dirty="0"/>
                        <a:t>Destaca por su versatilidad y facilidad de uso. Es ideal para crear una amplia variedad de contenidos, desde artículos de blog hasta publicaciones en redes sociales.</a:t>
                      </a:r>
                    </a:p>
                    <a:p>
                      <a:r>
                        <a:rPr lang="es-MX" b="1" dirty="0">
                          <a:solidFill>
                            <a:schemeClr val="bg2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Copy.ai</a:t>
                      </a:r>
                      <a:endParaRPr lang="es-MX" b="1" dirty="0">
                        <a:solidFill>
                          <a:schemeClr val="bg2"/>
                        </a:solidFill>
                      </a:endParaRPr>
                    </a:p>
                    <a:p>
                      <a:r>
                        <a:rPr lang="es-MX" b="1" dirty="0"/>
                        <a:t>E</a:t>
                      </a:r>
                      <a:r>
                        <a:rPr lang="es-MX" dirty="0"/>
                        <a:t>​s conocido por su interfaz intuitiva y su capacidad para generar contenido creativo y persuasivo.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Análisis de datos educativos</a:t>
                      </a:r>
                    </a:p>
                    <a:p>
                      <a:endParaRPr lang="es-MX" b="1" dirty="0"/>
                    </a:p>
                    <a:p>
                      <a:r>
                        <a:rPr lang="es-MX" b="1" dirty="0"/>
                        <a:t>Google </a:t>
                      </a:r>
                      <a:r>
                        <a:rPr lang="es-MX" b="1" dirty="0" err="1"/>
                        <a:t>Analytics</a:t>
                      </a:r>
                      <a:r>
                        <a:rPr lang="es-MX" b="1" dirty="0"/>
                        <a:t>:</a:t>
                      </a:r>
                      <a:r>
                        <a:rPr lang="es-MX" dirty="0"/>
                        <a:t> Ofrece información sobre el comportamiento de los estudiantes, el tiempo que pasan en cada actividad y las páginas más visitadas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607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928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5A1D9-4031-62F5-9115-74F7E3A30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663" y="365125"/>
            <a:ext cx="6296298" cy="1325563"/>
          </a:xfrm>
        </p:spPr>
        <p:txBody>
          <a:bodyPr anchor="ctr">
            <a:normAutofit/>
          </a:bodyPr>
          <a:lstStyle/>
          <a:p>
            <a:r>
              <a:rPr lang="es-MX" sz="2800" b="1"/>
              <a:t>Uso práctico de la IA en la planificación Curricular docente</a:t>
            </a:r>
            <a:br>
              <a:rPr lang="es-MX" sz="2800" b="1"/>
            </a:br>
            <a:endParaRPr lang="es-MX" sz="28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E86C61-0DD5-CD74-001F-0B6A7BED653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7" b="6157"/>
          <a:stretch/>
        </p:blipFill>
        <p:spPr bwMode="auto">
          <a:xfrm>
            <a:off x="838200" y="1825625"/>
            <a:ext cx="51816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4AE12F-2FE1-C7B0-79AD-FE94931EB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2000" b="1"/>
          </a:p>
          <a:p>
            <a:pPr>
              <a:buFont typeface="Arial" panose="020B0604020202020204" pitchFamily="34" charset="0"/>
              <a:buChar char="•"/>
            </a:pPr>
            <a:r>
              <a:rPr lang="es-MX" sz="2000"/>
              <a:t>Plan de estudios: Descripción detallada del componente o asignatura.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000"/>
              <a:t>Plan didáctico semestral: Estrategias de aprendizaje a corto plazo.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000"/>
              <a:t>Plan de clases diario: Planificación detallada de la sesión.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000"/>
              <a:t>BOA (Base orientadora a la acción )/Guías de aprendizaje: Recursos y materiales para el aprendizaje.</a:t>
            </a:r>
          </a:p>
          <a:p>
            <a:pPr marL="0" indent="0">
              <a:buNone/>
            </a:pPr>
            <a:endParaRPr lang="es-MX" sz="2000"/>
          </a:p>
        </p:txBody>
      </p:sp>
    </p:spTree>
    <p:extLst>
      <p:ext uri="{BB962C8B-B14F-4D97-AF65-F5344CB8AC3E}">
        <p14:creationId xmlns:p14="http://schemas.microsoft.com/office/powerpoint/2010/main" val="743564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5A1D9-4031-62F5-9115-74F7E3A30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663" y="365125"/>
            <a:ext cx="6296298" cy="1325563"/>
          </a:xfrm>
        </p:spPr>
        <p:txBody>
          <a:bodyPr anchor="ctr">
            <a:normAutofit/>
          </a:bodyPr>
          <a:lstStyle/>
          <a:p>
            <a:r>
              <a:rPr lang="es-MX" sz="2100" b="1" dirty="0"/>
              <a:t>Conclusión: El futuro de la IA en la educación</a:t>
            </a:r>
            <a:br>
              <a:rPr lang="es-MX" sz="2100" b="1" dirty="0"/>
            </a:br>
            <a:br>
              <a:rPr lang="es-MX" sz="2100" b="1" dirty="0"/>
            </a:br>
            <a:endParaRPr lang="es-MX" sz="2100" dirty="0"/>
          </a:p>
        </p:txBody>
      </p:sp>
      <p:pic>
        <p:nvPicPr>
          <p:cNvPr id="2050" name="Picture 2" descr="Un par de personas en un escenario&#10;&#10;Descripción generada automáticamente con confianza baja">
            <a:extLst>
              <a:ext uri="{FF2B5EF4-FFF2-40B4-BE49-F238E27FC236}">
                <a16:creationId xmlns:a16="http://schemas.microsoft.com/office/drawing/2014/main" id="{3F9FDFCA-16C4-6E39-E834-0602ED417D1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2" r="2" b="11985"/>
          <a:stretch/>
        </p:blipFill>
        <p:spPr bwMode="auto">
          <a:xfrm>
            <a:off x="1873045" y="2046001"/>
            <a:ext cx="3790335" cy="3182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4AE12F-2FE1-C7B0-79AD-FE94931EB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5891" y="1461832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500" b="1" dirty="0"/>
          </a:p>
          <a:p>
            <a:pPr marL="0" indent="0">
              <a:buNone/>
            </a:pPr>
            <a:r>
              <a:rPr lang="es-MX" sz="1500" dirty="0"/>
              <a:t>La IA tiene el potencial de transformar la educación y crear un futuro más personalizado, eficiente y efectivo para el aprendizaje.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1500" b="1" dirty="0"/>
              <a:t>Personalización del aprendizaje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1500" dirty="0"/>
              <a:t>La IA permite que los estudiantes aprendan a su propio ritmo y estilo, adaptándose a sus necesidades individuales.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1500" b="1" dirty="0"/>
              <a:t>Eficacia del docente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1500" dirty="0"/>
              <a:t>La IA liberará a los profesores de tareas repetitivas, permitiéndoles dedicar más tiempo a la enseñanza y la interacción con los estudiantes.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1500" b="1" dirty="0"/>
              <a:t>Aprendizaje personalizado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1500" dirty="0"/>
              <a:t>La IA creará experiencias de aprendizaje más atractivas e interactivas, utilizando juegos, realidad virtual y otros métodos innovadores</a:t>
            </a:r>
          </a:p>
          <a:p>
            <a:pPr marL="0" indent="0">
              <a:buNone/>
            </a:pPr>
            <a:endParaRPr lang="es-MX" sz="1500" dirty="0"/>
          </a:p>
        </p:txBody>
      </p:sp>
    </p:spTree>
    <p:extLst>
      <p:ext uri="{BB962C8B-B14F-4D97-AF65-F5344CB8AC3E}">
        <p14:creationId xmlns:p14="http://schemas.microsoft.com/office/powerpoint/2010/main" val="3210367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5A1D9-4031-62F5-9115-74F7E3A30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973" y="1290637"/>
            <a:ext cx="6296298" cy="144873"/>
          </a:xfrm>
        </p:spPr>
        <p:txBody>
          <a:bodyPr anchor="ctr">
            <a:noAutofit/>
          </a:bodyPr>
          <a:lstStyle/>
          <a:p>
            <a:r>
              <a:rPr lang="es-MX" sz="3200" b="1" dirty="0"/>
              <a:t>Desafíos y consideraciones</a:t>
            </a:r>
            <a:br>
              <a:rPr lang="es-MX" sz="3200" b="1" dirty="0"/>
            </a:br>
            <a:br>
              <a:rPr lang="es-MX" sz="2000" b="1" dirty="0"/>
            </a:br>
            <a:br>
              <a:rPr lang="es-MX" sz="2000" b="1" dirty="0"/>
            </a:br>
            <a:endParaRPr lang="es-MX" sz="20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0A86098-187D-5C8F-9A0F-43499BC2029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1217"/>
          <a:stretch/>
        </p:blipFill>
        <p:spPr bwMode="auto">
          <a:xfrm>
            <a:off x="838200" y="1825625"/>
            <a:ext cx="51816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4AE12F-2FE1-C7B0-79AD-FE94931EB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579819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MX" sz="1800" b="1" dirty="0"/>
          </a:p>
          <a:p>
            <a:r>
              <a:rPr lang="es-MX" sz="2000" b="1" i="1" dirty="0"/>
              <a:t>Equidad</a:t>
            </a:r>
          </a:p>
          <a:p>
            <a:pPr marL="0" indent="0">
              <a:buNone/>
            </a:pPr>
            <a:r>
              <a:rPr lang="es-MX" sz="2000" dirty="0"/>
              <a:t>Es esencial garantizar que la IA no amplíe las desigualdades existentes en el acceso a la educación.</a:t>
            </a:r>
          </a:p>
          <a:p>
            <a:r>
              <a:rPr lang="es-MX" sz="2000" b="1" i="1" dirty="0"/>
              <a:t>Privacidad de los datos</a:t>
            </a:r>
          </a:p>
          <a:p>
            <a:pPr marL="0" indent="0">
              <a:buNone/>
            </a:pPr>
            <a:r>
              <a:rPr lang="es-MX" sz="2000" dirty="0"/>
              <a:t>La IA requiere el uso de grandes cantidades de datos, lo que plantea preocupaciones sobre la privacidad de los estudiantes.</a:t>
            </a:r>
          </a:p>
          <a:p>
            <a:r>
              <a:rPr lang="es-MX" sz="2000" b="1" i="1" dirty="0"/>
              <a:t>Ética</a:t>
            </a:r>
          </a:p>
          <a:p>
            <a:pPr marL="0" indent="0">
              <a:buNone/>
            </a:pPr>
            <a:r>
              <a:rPr lang="es-MX" sz="2000" dirty="0"/>
              <a:t>Es importante considerar los aspectos éticos de la IA en la educación, como la responsabilidad y el impacto social.</a:t>
            </a:r>
          </a:p>
          <a:p>
            <a:pPr marL="0" indent="0">
              <a:buNone/>
            </a:pP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3221335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A5B32-7EB3-FC15-D80F-EC5C6D0B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630" y="610931"/>
            <a:ext cx="6296298" cy="1325563"/>
          </a:xfrm>
        </p:spPr>
        <p:txBody>
          <a:bodyPr anchor="ctr">
            <a:normAutofit/>
          </a:bodyPr>
          <a:lstStyle/>
          <a:p>
            <a:r>
              <a:rPr lang="es-MX" sz="2800" b="1" dirty="0"/>
              <a:t>Recomendaciones para una implementación efectiva</a:t>
            </a:r>
            <a:br>
              <a:rPr lang="es-MX" sz="2800" b="1" dirty="0"/>
            </a:br>
            <a:endParaRPr lang="es-MX" sz="2800" dirty="0"/>
          </a:p>
        </p:txBody>
      </p:sp>
      <p:pic>
        <p:nvPicPr>
          <p:cNvPr id="3074" name="Picture 2" descr="Ayuda de la inteligencia artificial">
            <a:extLst>
              <a:ext uri="{FF2B5EF4-FFF2-40B4-BE49-F238E27FC236}">
                <a16:creationId xmlns:a16="http://schemas.microsoft.com/office/drawing/2014/main" id="{19A00AF9-2ADF-1BC7-F05F-2B687B69771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4" r="-1" b="-1"/>
          <a:stretch/>
        </p:blipFill>
        <p:spPr bwMode="auto">
          <a:xfrm>
            <a:off x="838200" y="1825625"/>
            <a:ext cx="51816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1360AC-78EB-4D8D-0E92-FB5FCE867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169754"/>
            <a:ext cx="5181600" cy="3385472"/>
          </a:xfrm>
        </p:spPr>
        <p:txBody>
          <a:bodyPr>
            <a:normAutofit/>
          </a:bodyPr>
          <a:lstStyle/>
          <a:p>
            <a:r>
              <a:rPr lang="es-MX" sz="2400" b="1" dirty="0"/>
              <a:t>Formación del profesorado</a:t>
            </a:r>
          </a:p>
          <a:p>
            <a:r>
              <a:rPr lang="es-MX" sz="2400" dirty="0"/>
              <a:t>Los profesores deben recibir capacitación para utilizar las herramientas de IA de manera efectiva.</a:t>
            </a:r>
          </a:p>
          <a:p>
            <a:r>
              <a:rPr lang="es-MX" sz="2400" b="1" dirty="0"/>
              <a:t>Colaboración con expertos</a:t>
            </a:r>
          </a:p>
          <a:p>
            <a:r>
              <a:rPr lang="es-MX" sz="2400" b="1" dirty="0"/>
              <a:t>Evaluación continua</a:t>
            </a:r>
          </a:p>
          <a:p>
            <a:r>
              <a:rPr lang="es-MX" sz="2400" b="1" dirty="0"/>
              <a:t>Ética y responsabilidad</a:t>
            </a:r>
          </a:p>
          <a:p>
            <a:endParaRPr lang="es-MX" sz="1500" dirty="0"/>
          </a:p>
        </p:txBody>
      </p:sp>
    </p:spTree>
    <p:extLst>
      <p:ext uri="{BB962C8B-B14F-4D97-AF65-F5344CB8AC3E}">
        <p14:creationId xmlns:p14="http://schemas.microsoft.com/office/powerpoint/2010/main" val="2126481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BCBA3-B2A4-80A0-909A-B4F36FD2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Un futuro prometedor</a:t>
            </a:r>
            <a:br>
              <a:rPr lang="es-MX" b="1" dirty="0"/>
            </a:br>
            <a:endParaRPr lang="es-MX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808E22DC-9DFD-ED72-C690-EB9F7CED06E4}"/>
              </a:ext>
            </a:extLst>
          </p:cNvPr>
          <p:cNvSpPr>
            <a:spLocks noGrp="1" noChangeAspect="1" noChangeArrowheads="1"/>
          </p:cNvSpPr>
          <p:nvPr>
            <p:ph sz="half" idx="1"/>
          </p:nvPr>
        </p:nvSpPr>
        <p:spPr bwMode="auto">
          <a:xfrm>
            <a:off x="431800" y="1484344"/>
            <a:ext cx="5588000" cy="46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es-MX" dirty="0"/>
              <a:t>La IA ofrece una oportunidad sin precedentes para transformar la educación y crear un futuro más personalizado, eficaz y equitativo para el aprendizaje.</a:t>
            </a:r>
          </a:p>
          <a:p>
            <a:r>
              <a:rPr lang="es-MX" dirty="0"/>
              <a:t>Es importante que los educadores, los líderes educativos y la sociedad en general participen en el debate y la planificación para aprovechar al máximo el potencial de la IA en la educación.</a:t>
            </a:r>
          </a:p>
          <a:p>
            <a:endParaRPr lang="es-MX" dirty="0"/>
          </a:p>
        </p:txBody>
      </p:sp>
      <p:pic>
        <p:nvPicPr>
          <p:cNvPr id="4100" name="Picture 4" descr="Gente de negocios feliz controlando robots de inteligencia artificial  trabajando en la oficina | Foto Premium">
            <a:extLst>
              <a:ext uri="{FF2B5EF4-FFF2-40B4-BE49-F238E27FC236}">
                <a16:creationId xmlns:a16="http://schemas.microsoft.com/office/drawing/2014/main" id="{45CD4871-7E8E-C16D-7DA1-2FD34082D68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5181600" cy="34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66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40F603-24A1-B7B3-473E-6DE3A233B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Saulo Pérez – Alian Chavarría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DB9175-52DA-DA85-0522-8908CBFE5BF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>
                <a:hlinkClick r:id="rId2"/>
              </a:rPr>
              <a:t>dedv@unm.edu.ni</a:t>
            </a:r>
            <a:r>
              <a:rPr lang="es-MX" dirty="0"/>
              <a:t> – alian.chavarria@unan.edu.ni</a:t>
            </a:r>
          </a:p>
        </p:txBody>
      </p:sp>
    </p:spTree>
    <p:extLst>
      <p:ext uri="{BB962C8B-B14F-4D97-AF65-F5344CB8AC3E}">
        <p14:creationId xmlns:p14="http://schemas.microsoft.com/office/powerpoint/2010/main" val="170594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5971D5-2467-686C-7C71-4AE6516F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Ing. Saulo Pérez López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234A4-D1C1-876E-415A-FCBA0F03CF5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MX" dirty="0"/>
              <a:t>Jefe del Departamento de Educación a Distancia Virtual UNMRMA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AA0C1A-8DEB-798D-2F66-3499F59F322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333896" y="2145600"/>
            <a:ext cx="8683149" cy="428588"/>
          </a:xfrm>
        </p:spPr>
        <p:txBody>
          <a:bodyPr/>
          <a:lstStyle/>
          <a:p>
            <a:r>
              <a:rPr lang="es-MX" dirty="0"/>
              <a:t>Universidad Nacional Multidisciplinaria Ricardo Morales Avilés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5E0533-72BA-8362-BBB7-A3FFCDDA384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333897" y="2577155"/>
            <a:ext cx="3892730" cy="428588"/>
          </a:xfrm>
        </p:spPr>
        <p:txBody>
          <a:bodyPr/>
          <a:lstStyle/>
          <a:p>
            <a:r>
              <a:rPr lang="es-MX" dirty="0"/>
              <a:t>dedv@unm.edu.ni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FB5F70-27D5-F929-B2AD-A495EB14E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755"/>
          <a:stretch/>
        </p:blipFill>
        <p:spPr>
          <a:xfrm>
            <a:off x="2444283" y="3005743"/>
            <a:ext cx="2501902" cy="31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2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5971D5-2467-686C-7C71-4AE6516F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896" y="1230572"/>
            <a:ext cx="7076803" cy="860461"/>
          </a:xfrm>
        </p:spPr>
        <p:txBody>
          <a:bodyPr>
            <a:normAutofit fontScale="90000"/>
          </a:bodyPr>
          <a:lstStyle/>
          <a:p>
            <a:r>
              <a:rPr lang="es-MX" dirty="0"/>
              <a:t>Ing. Alian Chavarría Pérez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234A4-D1C1-876E-415A-FCBA0F03CF5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MX" dirty="0"/>
              <a:t>Docente del Departamento de Computación. </a:t>
            </a:r>
          </a:p>
          <a:p>
            <a:r>
              <a:rPr lang="es-MX" dirty="0"/>
              <a:t>Área de Conocimiento de Ciencias Básicas y Tecnología.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AA0C1A-8DEB-798D-2F66-3499F59F3224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MX" dirty="0"/>
              <a:t>UNAN- Managua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5E0533-72BA-8362-BBB7-A3FFCDDA384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333897" y="2577155"/>
            <a:ext cx="4347122" cy="428588"/>
          </a:xfrm>
        </p:spPr>
        <p:txBody>
          <a:bodyPr/>
          <a:lstStyle/>
          <a:p>
            <a:r>
              <a:rPr lang="es-MX" dirty="0"/>
              <a:t>alian.chavarria@unan.edu.ni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41286B-C08A-12B1-B2CC-1F853C088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587" y="3085145"/>
            <a:ext cx="2510951" cy="310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0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E898B4-9E3D-374A-791A-F9D82776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663" y="365125"/>
            <a:ext cx="6296298" cy="13255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400"/>
              <a:t>¿</a:t>
            </a:r>
            <a:r>
              <a:rPr lang="en-US" sz="3400" err="1"/>
              <a:t>Qué</a:t>
            </a:r>
            <a:r>
              <a:rPr lang="en-US" sz="3400"/>
              <a:t> es la IA y </a:t>
            </a:r>
            <a:r>
              <a:rPr lang="en-US" sz="3400" err="1"/>
              <a:t>por</a:t>
            </a:r>
            <a:r>
              <a:rPr lang="en-US" sz="3400"/>
              <a:t> </a:t>
            </a:r>
            <a:r>
              <a:rPr lang="en-US" sz="3400" err="1"/>
              <a:t>qué</a:t>
            </a:r>
            <a:r>
              <a:rPr lang="en-US" sz="3400"/>
              <a:t> es </a:t>
            </a:r>
            <a:r>
              <a:rPr lang="en-US" sz="3400" err="1"/>
              <a:t>relevante</a:t>
            </a:r>
            <a:r>
              <a:rPr lang="en-US" sz="3400"/>
              <a:t> </a:t>
            </a:r>
            <a:r>
              <a:rPr lang="en-US" sz="3400" err="1"/>
              <a:t>en</a:t>
            </a:r>
            <a:r>
              <a:rPr lang="en-US" sz="3400"/>
              <a:t> la </a:t>
            </a:r>
            <a:r>
              <a:rPr lang="en-US" sz="3400" err="1"/>
              <a:t>educación</a:t>
            </a:r>
            <a:r>
              <a:rPr lang="en-US" sz="3400"/>
              <a:t>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98311B7-E8BB-F80B-D3BE-C67AB9F93E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37856"/>
          <a:stretch/>
        </p:blipFill>
        <p:spPr>
          <a:xfrm>
            <a:off x="838200" y="1825625"/>
            <a:ext cx="5181600" cy="4351338"/>
          </a:xfrm>
          <a:prstGeom prst="rect">
            <a:avLst/>
          </a:prstGeom>
          <a:noFill/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53C8D3-FF16-D9D9-4FB7-393479934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851" y="2513319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La</a:t>
            </a:r>
            <a:r>
              <a:rPr lang="en-US" b="1" dirty="0"/>
              <a:t> </a:t>
            </a:r>
            <a:r>
              <a:rPr lang="en-US" b="1" dirty="0" err="1"/>
              <a:t>Inteligencia</a:t>
            </a:r>
            <a:r>
              <a:rPr lang="en-US" b="1" dirty="0"/>
              <a:t> Artificial </a:t>
            </a:r>
            <a:r>
              <a:rPr lang="en-US" dirty="0"/>
              <a:t>se </a:t>
            </a:r>
            <a:r>
              <a:rPr lang="en-US" dirty="0" err="1"/>
              <a:t>refiere</a:t>
            </a:r>
            <a:r>
              <a:rPr lang="en-US" dirty="0"/>
              <a:t> a la </a:t>
            </a:r>
            <a:r>
              <a:rPr lang="en-US" dirty="0" err="1"/>
              <a:t>simulación</a:t>
            </a:r>
            <a:r>
              <a:rPr lang="en-US" dirty="0"/>
              <a:t> de </a:t>
            </a:r>
            <a:r>
              <a:rPr lang="en-US" dirty="0" err="1"/>
              <a:t>procesos</a:t>
            </a:r>
            <a:r>
              <a:rPr lang="en-US" dirty="0"/>
              <a:t> de </a:t>
            </a:r>
            <a:r>
              <a:rPr lang="en-US" dirty="0" err="1"/>
              <a:t>inteligencia</a:t>
            </a:r>
            <a:r>
              <a:rPr lang="en-US" dirty="0"/>
              <a:t> </a:t>
            </a:r>
            <a:r>
              <a:rPr lang="en-US" dirty="0" err="1"/>
              <a:t>humana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de </a:t>
            </a:r>
            <a:r>
              <a:rPr lang="en-US" dirty="0" err="1"/>
              <a:t>máquinas</a:t>
            </a:r>
            <a:r>
              <a:rPr lang="en-US" dirty="0"/>
              <a:t>.</a:t>
            </a:r>
            <a:endParaRPr lang="es-MX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1ED23075-2E07-F080-F429-B988C3FCF6C8}"/>
              </a:ext>
            </a:extLst>
          </p:cNvPr>
          <p:cNvSpPr txBox="1">
            <a:spLocks/>
          </p:cNvSpPr>
          <p:nvPr/>
        </p:nvSpPr>
        <p:spPr>
          <a:xfrm>
            <a:off x="792661" y="4223657"/>
            <a:ext cx="10432867" cy="145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25000"/>
                  </a:schemeClr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14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E898B4-9E3D-374A-791A-F9D82776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838" y="1816298"/>
            <a:ext cx="6296298" cy="13255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400" dirty="0"/>
              <a:t>¿</a:t>
            </a:r>
            <a:r>
              <a:rPr lang="en-US" sz="3400" dirty="0" err="1"/>
              <a:t>Qué</a:t>
            </a:r>
            <a:r>
              <a:rPr lang="en-US" sz="3400" dirty="0"/>
              <a:t> es la IA y </a:t>
            </a:r>
            <a:r>
              <a:rPr lang="en-US" sz="3400" dirty="0" err="1"/>
              <a:t>por</a:t>
            </a:r>
            <a:r>
              <a:rPr lang="en-US" sz="3400" dirty="0"/>
              <a:t> </a:t>
            </a:r>
            <a:r>
              <a:rPr lang="en-US" sz="3400" dirty="0" err="1"/>
              <a:t>qué</a:t>
            </a:r>
            <a:r>
              <a:rPr lang="en-US" sz="3400" dirty="0"/>
              <a:t> es </a:t>
            </a:r>
            <a:r>
              <a:rPr lang="en-US" sz="3400" dirty="0" err="1"/>
              <a:t>relevante</a:t>
            </a:r>
            <a:r>
              <a:rPr lang="en-US" sz="3400" dirty="0"/>
              <a:t> </a:t>
            </a:r>
            <a:r>
              <a:rPr lang="en-US" sz="3400" dirty="0" err="1"/>
              <a:t>en</a:t>
            </a:r>
            <a:r>
              <a:rPr lang="en-US" sz="3400" dirty="0"/>
              <a:t> la </a:t>
            </a:r>
            <a:r>
              <a:rPr lang="en-US" sz="3400" dirty="0" err="1"/>
              <a:t>educación</a:t>
            </a:r>
            <a:r>
              <a:rPr lang="en-US" sz="3400" dirty="0"/>
              <a:t>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53C8D3-FF16-D9D9-4FB7-393479934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3502460"/>
            <a:ext cx="5181600" cy="4351338"/>
          </a:xfrm>
        </p:spPr>
        <p:txBody>
          <a:bodyPr>
            <a:normAutofit/>
          </a:bodyPr>
          <a:lstStyle/>
          <a:p>
            <a:r>
              <a:rPr lang="es-MX" sz="2400" b="1" dirty="0"/>
              <a:t>Automatización en la vida diaria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s-MX" sz="2000" dirty="0"/>
              <a:t>Asistentes virtuales.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s-MX" sz="2000" dirty="0"/>
              <a:t>Filtros de spam en el correo electrónico.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s-MX" sz="2000" dirty="0"/>
              <a:t>Sistemas de recomendación de música y películas.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s-MX" sz="2000" dirty="0"/>
              <a:t>Vehículos autónomos.</a:t>
            </a:r>
          </a:p>
          <a:p>
            <a:pPr marL="0" indent="0">
              <a:buNone/>
            </a:pPr>
            <a:endParaRPr lang="es-MX" sz="1800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1ED23075-2E07-F080-F429-B988C3FCF6C8}"/>
              </a:ext>
            </a:extLst>
          </p:cNvPr>
          <p:cNvSpPr txBox="1">
            <a:spLocks/>
          </p:cNvSpPr>
          <p:nvPr/>
        </p:nvSpPr>
        <p:spPr>
          <a:xfrm>
            <a:off x="792661" y="4223657"/>
            <a:ext cx="10432867" cy="145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25000"/>
                  </a:schemeClr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5FF5E56-25F8-4D7A-2383-B7A4DFEBED3C}"/>
              </a:ext>
            </a:extLst>
          </p:cNvPr>
          <p:cNvSpPr txBox="1">
            <a:spLocks/>
          </p:cNvSpPr>
          <p:nvPr/>
        </p:nvSpPr>
        <p:spPr>
          <a:xfrm>
            <a:off x="6172200" y="3502460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/>
              <a:t>Transformación educativa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s-MX" sz="2000" dirty="0"/>
              <a:t>Personalizando el aprendizaje.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s-MX" sz="2000" dirty="0"/>
              <a:t>Mejorando la eficacia de los profesores.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s-MX" sz="2000" dirty="0"/>
              <a:t>Optimizando la gestión de las instituciones educativas.</a:t>
            </a:r>
          </a:p>
          <a:p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3231196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7423-4195-598C-74C0-0792FB0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301" y="1662983"/>
            <a:ext cx="6296298" cy="1325563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¿Qué es la planificación curricular?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0A38A-BA24-EAD7-2140-0B95C3EF0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212" y="3349625"/>
            <a:ext cx="5181600" cy="4351338"/>
          </a:xfrm>
        </p:spPr>
        <p:txBody>
          <a:bodyPr/>
          <a:lstStyle/>
          <a:p>
            <a:r>
              <a:rPr lang="es-MX" dirty="0"/>
              <a:t>Es un proceso sistemático que define los objetivos, contenidos, actividades y evaluación de un programa educativo.</a:t>
            </a:r>
          </a:p>
          <a:p>
            <a:endParaRPr lang="es-MX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C9912-9937-F879-85DF-BA864BFF6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5190" y="3349625"/>
            <a:ext cx="5181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MX" b="1" dirty="0"/>
              <a:t>Objetivos de aprendizaje</a:t>
            </a:r>
          </a:p>
          <a:p>
            <a:pPr marL="0" indent="0">
              <a:buNone/>
            </a:pPr>
            <a:r>
              <a:rPr lang="es-MX" dirty="0"/>
              <a:t>Definen los conocimientos, habilidades y actitudes que los estudiantes deben desarrollar.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6717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5A1D9-4031-62F5-9115-74F7E3A30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851" y="1603990"/>
            <a:ext cx="6296298" cy="1325563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¿Qué es la planificación curricular?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4AE12F-2FE1-C7B0-79AD-FE94931EB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2562" y="3644593"/>
            <a:ext cx="5181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MX" b="1" i="1" dirty="0"/>
              <a:t>Contenidos</a:t>
            </a:r>
          </a:p>
          <a:p>
            <a:pPr marL="0" indent="0">
              <a:buNone/>
            </a:pPr>
            <a:r>
              <a:rPr lang="es-MX" dirty="0"/>
              <a:t>Son los temas, conceptos, habilidades y valores que se enseñarán a los estudiantes.</a:t>
            </a:r>
          </a:p>
          <a:p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7A4BF9-16DA-6E67-1650-08A21F54F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6812" y="3231638"/>
            <a:ext cx="5181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MX" b="1" i="1" dirty="0"/>
              <a:t>Actividades</a:t>
            </a:r>
          </a:p>
          <a:p>
            <a:pPr marL="0" indent="0">
              <a:buNone/>
            </a:pPr>
            <a:r>
              <a:rPr lang="es-MX" dirty="0"/>
              <a:t>Son las experiencias de aprendizaje que los estudiantes realizarán para alcanzar los objetivos.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6216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5A1D9-4031-62F5-9115-74F7E3A30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/>
              <a:t>¿Qué es la planificación curricular?</a:t>
            </a:r>
            <a:br>
              <a:rPr lang="es-MX" b="1" dirty="0"/>
            </a:b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7A4BF9-16DA-6E67-1650-08A21F54FF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b="1" i="1" dirty="0"/>
              <a:t>Evaluación</a:t>
            </a:r>
          </a:p>
          <a:p>
            <a:r>
              <a:rPr lang="es-MX" dirty="0"/>
              <a:t>Mide el progreso de los estudiantes y la eficacia del proceso de enseñanza-aprendizaje.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182B272-C659-3384-F4F1-CD93C17683C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474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637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57CF-58D0-2F0A-668F-87265D78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344" y="594492"/>
            <a:ext cx="5256212" cy="1866901"/>
          </a:xfrm>
        </p:spPr>
        <p:txBody>
          <a:bodyPr>
            <a:normAutofit/>
          </a:bodyPr>
          <a:lstStyle/>
          <a:p>
            <a:r>
              <a:rPr lang="es-MX" b="1" dirty="0"/>
              <a:t>Beneficios de la IA en la planificación curricular</a:t>
            </a:r>
            <a:br>
              <a:rPr lang="es-MX" b="1" dirty="0"/>
            </a:br>
            <a:endParaRPr lang="es-MX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B6134E33-F572-281F-B138-03928B97E4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523487"/>
              </p:ext>
            </p:extLst>
          </p:nvPr>
        </p:nvGraphicFramePr>
        <p:xfrm>
          <a:off x="1371600" y="2165668"/>
          <a:ext cx="9283701" cy="3752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4567">
                  <a:extLst>
                    <a:ext uri="{9D8B030D-6E8A-4147-A177-3AD203B41FA5}">
                      <a16:colId xmlns:a16="http://schemas.microsoft.com/office/drawing/2014/main" val="3984888393"/>
                    </a:ext>
                  </a:extLst>
                </a:gridCol>
                <a:gridCol w="3094567">
                  <a:extLst>
                    <a:ext uri="{9D8B030D-6E8A-4147-A177-3AD203B41FA5}">
                      <a16:colId xmlns:a16="http://schemas.microsoft.com/office/drawing/2014/main" val="1048102315"/>
                    </a:ext>
                  </a:extLst>
                </a:gridCol>
                <a:gridCol w="3094567">
                  <a:extLst>
                    <a:ext uri="{9D8B030D-6E8A-4147-A177-3AD203B41FA5}">
                      <a16:colId xmlns:a16="http://schemas.microsoft.com/office/drawing/2014/main" val="1021442089"/>
                    </a:ext>
                  </a:extLst>
                </a:gridCol>
              </a:tblGrid>
              <a:tr h="3752531">
                <a:tc>
                  <a:txBody>
                    <a:bodyPr/>
                    <a:lstStyle/>
                    <a:p>
                      <a:pPr algn="ctr"/>
                      <a:r>
                        <a:rPr lang="es-MX" b="1" i="1" dirty="0"/>
                        <a:t>Personalización del aprendizaje</a:t>
                      </a:r>
                    </a:p>
                    <a:p>
                      <a:pPr algn="ctr"/>
                      <a:endParaRPr lang="es-MX" b="1" i="1" dirty="0"/>
                    </a:p>
                    <a:p>
                      <a:r>
                        <a:rPr lang="es-MX" dirty="0"/>
                        <a:t>La IA puede adaptar los contenidos y actividades a las necesidades individuales de cada estudiante, ofreciendo experiencias de aprendizaje personalizadas y significativas.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i="1" dirty="0"/>
                        <a:t>Automatización de tareas</a:t>
                      </a:r>
                    </a:p>
                    <a:p>
                      <a:endParaRPr lang="es-MX" b="1" dirty="0"/>
                    </a:p>
                    <a:p>
                      <a:endParaRPr lang="es-MX" b="1" dirty="0"/>
                    </a:p>
                    <a:p>
                      <a:r>
                        <a:rPr lang="es-MX" dirty="0"/>
                        <a:t>La IA puede automatizar tareas repetitivas y tediosas, liberando tiempo para que los profesores se centren en actividades de mayor valor, como la enseñanza y la interacción con los estudiantes.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i="1" dirty="0"/>
                        <a:t>Análisis de datos</a:t>
                      </a:r>
                    </a:p>
                    <a:p>
                      <a:endParaRPr lang="es-MX" b="1" dirty="0"/>
                    </a:p>
                    <a:p>
                      <a:endParaRPr lang="es-MX" b="1" dirty="0"/>
                    </a:p>
                    <a:p>
                      <a:r>
                        <a:rPr lang="es-MX" dirty="0"/>
                        <a:t>La IA puede analizar grandes conjuntos de datos para obtener información valiosa sobre el progreso de los estudiantes, identificar áreas de mejora y optimizar el proceso de enseñanza-aprendizaje.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607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833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cf2beb-2a90-4b61-8d27-952eb8af79dd" xsi:nil="true"/>
    <lcf76f155ced4ddcb4097134ff3c332f xmlns="309d00ff-01a2-4a8e-a8d7-1015cd4eb33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7A1352E6FC5641A77F53D1892FD453" ma:contentTypeVersion="14" ma:contentTypeDescription="Crear nuevo documento." ma:contentTypeScope="" ma:versionID="4c5ac5d89ff37a1cfdd7fd2441742fa9">
  <xsd:schema xmlns:xsd="http://www.w3.org/2001/XMLSchema" xmlns:xs="http://www.w3.org/2001/XMLSchema" xmlns:p="http://schemas.microsoft.com/office/2006/metadata/properties" xmlns:ns2="309d00ff-01a2-4a8e-a8d7-1015cd4eb33b" xmlns:ns3="29cf2beb-2a90-4b61-8d27-952eb8af79dd" targetNamespace="http://schemas.microsoft.com/office/2006/metadata/properties" ma:root="true" ma:fieldsID="d3b706daaaf319412d185d1f4678d7bf" ns2:_="" ns3:_="">
    <xsd:import namespace="309d00ff-01a2-4a8e-a8d7-1015cd4eb33b"/>
    <xsd:import namespace="29cf2beb-2a90-4b61-8d27-952eb8af79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d00ff-01a2-4a8e-a8d7-1015cd4eb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bbd16b73-22a5-4c2b-a29d-62afeadb1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f2beb-2a90-4b61-8d27-952eb8af79d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a424a01-9fbf-4f51-9e14-41e864dd37c3}" ma:internalName="TaxCatchAll" ma:showField="CatchAllData" ma:web="29cf2beb-2a90-4b61-8d27-952eb8af79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3F1192-1F0B-4734-8FE8-2F0AF069A2B8}">
  <ds:schemaRefs>
    <ds:schemaRef ds:uri="http://schemas.microsoft.com/office/2006/metadata/properties"/>
    <ds:schemaRef ds:uri="http://schemas.microsoft.com/office/infopath/2007/PartnerControls"/>
    <ds:schemaRef ds:uri="29cf2beb-2a90-4b61-8d27-952eb8af79dd"/>
    <ds:schemaRef ds:uri="309d00ff-01a2-4a8e-a8d7-1015cd4eb33b"/>
  </ds:schemaRefs>
</ds:datastoreItem>
</file>

<file path=customXml/itemProps2.xml><?xml version="1.0" encoding="utf-8"?>
<ds:datastoreItem xmlns:ds="http://schemas.openxmlformats.org/officeDocument/2006/customXml" ds:itemID="{6D500CE7-E5B1-475B-97C9-23FFEADB57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9d00ff-01a2-4a8e-a8d7-1015cd4eb33b"/>
    <ds:schemaRef ds:uri="29cf2beb-2a90-4b61-8d27-952eb8af79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6ECBCC-65A8-48BC-BABB-06EA113913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868</Words>
  <Application>Microsoft Office PowerPoint</Application>
  <PresentationFormat>Panorámica</PresentationFormat>
  <Paragraphs>94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Calibri</vt:lpstr>
      <vt:lpstr>Proxima Nova Alt Bl</vt:lpstr>
      <vt:lpstr>Proxima Nova Rg</vt:lpstr>
      <vt:lpstr>Proxima Nova Alt Lt</vt:lpstr>
      <vt:lpstr>Arial</vt:lpstr>
      <vt:lpstr>Wingdings</vt:lpstr>
      <vt:lpstr>Calibri Light</vt:lpstr>
      <vt:lpstr>Office Theme</vt:lpstr>
      <vt:lpstr>Presentación de PowerPoint</vt:lpstr>
      <vt:lpstr>Ing. Saulo Pérez López</vt:lpstr>
      <vt:lpstr>Ing. Alian Chavarría Pérez</vt:lpstr>
      <vt:lpstr>¿Qué es la IA y por qué es relevante en la educación?</vt:lpstr>
      <vt:lpstr>¿Qué es la IA y por qué es relevante en la educación?</vt:lpstr>
      <vt:lpstr>¿Qué es la planificación curricular? </vt:lpstr>
      <vt:lpstr>¿Qué es la planificación curricular? </vt:lpstr>
      <vt:lpstr>¿Qué es la planificación curricular? </vt:lpstr>
      <vt:lpstr>Beneficios de la IA en la planificación curricular </vt:lpstr>
      <vt:lpstr>Herramientas de IA para la planificación curricular  </vt:lpstr>
      <vt:lpstr>Uso práctico de la IA en la planificación Curricular docente </vt:lpstr>
      <vt:lpstr>Conclusión: El futuro de la IA en la educación  </vt:lpstr>
      <vt:lpstr>Desafíos y consideraciones   </vt:lpstr>
      <vt:lpstr>Recomendaciones para una implementación efectiva </vt:lpstr>
      <vt:lpstr>Un futuro prometedor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Manuel Blanco Brenes</dc:creator>
  <cp:lastModifiedBy>Saulo Pérez</cp:lastModifiedBy>
  <cp:revision>31</cp:revision>
  <dcterms:created xsi:type="dcterms:W3CDTF">2024-08-09T20:35:45Z</dcterms:created>
  <dcterms:modified xsi:type="dcterms:W3CDTF">2024-09-12T12:10:56Z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0x010100947A1352E6FC5641A77F53D1892FD453</vt:lpwstr>
  </property>
  <property fmtid="{D5CDD505-2E9C-101B-9397-08002B2CF9AE}" pid="3" name="MediaServiceImageTags">
    <vt:lpwstr/>
  </property>
</Properties>
</file>