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57" r:id="rId6"/>
    <p:sldId id="258" r:id="rId7"/>
    <p:sldId id="264" r:id="rId8"/>
    <p:sldId id="259" r:id="rId9"/>
    <p:sldId id="273" r:id="rId10"/>
    <p:sldId id="265" r:id="rId11"/>
    <p:sldId id="260" r:id="rId12"/>
    <p:sldId id="266" r:id="rId13"/>
    <p:sldId id="261" r:id="rId14"/>
    <p:sldId id="267" r:id="rId15"/>
    <p:sldId id="268" r:id="rId16"/>
    <p:sldId id="269" r:id="rId17"/>
    <p:sldId id="270" r:id="rId18"/>
    <p:sldId id="271" r:id="rId19"/>
    <p:sldId id="272" r:id="rId20"/>
    <p:sldId id="274" r:id="rId21"/>
    <p:sldId id="262" r:id="rId22"/>
  </p:sldIdLst>
  <p:sldSz cx="12192000" cy="6858000"/>
  <p:notesSz cx="6858000" cy="9144000"/>
  <p:embeddedFontLst>
    <p:embeddedFont>
      <p:font typeface="Proxima Nova Alt Bl" panose="02000506030000020004" charset="0"/>
      <p:bold r:id="rId24"/>
      <p:boldItalic r:id="rId25"/>
    </p:embeddedFont>
    <p:embeddedFont>
      <p:font typeface="Proxima Nova Alt Lt" panose="02000506030000020004" charset="0"/>
      <p:regular r:id="rId26"/>
      <p:italic r:id="rId27"/>
    </p:embeddedFont>
    <p:embeddedFont>
      <p:font typeface="Proxima Nova Rg" panose="02000506030000020004" charset="0"/>
      <p:regular r:id="rId28"/>
      <p:bold r:id="rId29"/>
      <p:italic r:id="rId30"/>
      <p:boldItalic r:id="rId31"/>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F9B"/>
    <a:srgbClr val="186AAD"/>
    <a:srgbClr val="3C2B55"/>
    <a:srgbClr val="3F1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94660"/>
  </p:normalViewPr>
  <p:slideViewPr>
    <p:cSldViewPr snapToGrid="0">
      <p:cViewPr varScale="1">
        <p:scale>
          <a:sx n="78" d="100"/>
          <a:sy n="78" d="100"/>
        </p:scale>
        <p:origin x="1176" y="77"/>
      </p:cViewPr>
      <p:guideLst/>
    </p:cSldViewPr>
  </p:slid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F7B6-EF6B-4012-B533-76A102E3354C}" type="datetimeFigureOut">
              <a:rPr lang="es-MX" smtClean="0"/>
              <a:t>11/09/2024</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C764D-2762-4AA1-9AB6-9D0CC4F5EA12}" type="slidenum">
              <a:rPr lang="es-MX" smtClean="0"/>
              <a:t>‹Nº›</a:t>
            </a:fld>
            <a:endParaRPr lang="es-MX"/>
          </a:p>
        </p:txBody>
      </p:sp>
    </p:spTree>
    <p:extLst>
      <p:ext uri="{BB962C8B-B14F-4D97-AF65-F5344CB8AC3E}">
        <p14:creationId xmlns:p14="http://schemas.microsoft.com/office/powerpoint/2010/main" val="62743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E904F-E647-75E6-0AE5-0257A0B2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86" y="-70367"/>
            <a:ext cx="12357463" cy="6977539"/>
          </a:xfrm>
          <a:prstGeom prst="rect">
            <a:avLst/>
          </a:prstGeom>
        </p:spPr>
      </p:pic>
      <p:sp>
        <p:nvSpPr>
          <p:cNvPr id="3" name="Subtitle 2">
            <a:extLst>
              <a:ext uri="{FF2B5EF4-FFF2-40B4-BE49-F238E27FC236}">
                <a16:creationId xmlns:a16="http://schemas.microsoft.com/office/drawing/2014/main" id="{6AA1DA85-7D9F-59C7-C592-189951EE5578}"/>
              </a:ext>
            </a:extLst>
          </p:cNvPr>
          <p:cNvSpPr>
            <a:spLocks noGrp="1"/>
          </p:cNvSpPr>
          <p:nvPr>
            <p:ph type="subTitle" idx="1" hasCustomPrompt="1"/>
          </p:nvPr>
        </p:nvSpPr>
        <p:spPr>
          <a:xfrm>
            <a:off x="5068390" y="2387871"/>
            <a:ext cx="6479176" cy="3237866"/>
          </a:xfrm>
        </p:spPr>
        <p:txBody>
          <a:bodyPr>
            <a:noAutofit/>
          </a:bodyPr>
          <a:lstStyle>
            <a:lvl1pPr marL="0" indent="0" algn="l">
              <a:buNone/>
              <a:defRPr sz="3600" b="1">
                <a:solidFill>
                  <a:srgbClr val="186AAD"/>
                </a:solidFill>
                <a:latin typeface="Proxima Nova Alt Bl" panose="02000506030000020004" pitchFamily="50"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 el titulo de tu Ponencia</a:t>
            </a:r>
            <a:endParaRPr lang="es-MX" dirty="0"/>
          </a:p>
        </p:txBody>
      </p:sp>
    </p:spTree>
    <p:extLst>
      <p:ext uri="{BB962C8B-B14F-4D97-AF65-F5344CB8AC3E}">
        <p14:creationId xmlns:p14="http://schemas.microsoft.com/office/powerpoint/2010/main" val="276561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1" y="-452846"/>
            <a:ext cx="13455936" cy="7545977"/>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hasCustomPrompt="1"/>
          </p:nvPr>
        </p:nvSpPr>
        <p:spPr>
          <a:xfrm>
            <a:off x="2333897" y="1230572"/>
            <a:ext cx="6296298" cy="860461"/>
          </a:xfrm>
        </p:spPr>
        <p:txBody>
          <a:bodyPr/>
          <a:lstStyle>
            <a:lvl1pPr>
              <a:defRPr b="1">
                <a:solidFill>
                  <a:srgbClr val="186AAD"/>
                </a:solidFill>
                <a:latin typeface="Proxima Nova Alt Bl" panose="02000506030000020004" pitchFamily="50" charset="0"/>
              </a:defRPr>
            </a:lvl1pPr>
          </a:lstStyle>
          <a:p>
            <a:r>
              <a:rPr lang="es-ES" dirty="0"/>
              <a:t>Nombre del Ponente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2333897" y="3068074"/>
            <a:ext cx="2978332" cy="3099616"/>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Foto Personal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11/09/2024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
        <p:nvSpPr>
          <p:cNvPr id="12" name="Content Placeholder 2">
            <a:extLst>
              <a:ext uri="{FF2B5EF4-FFF2-40B4-BE49-F238E27FC236}">
                <a16:creationId xmlns:a16="http://schemas.microsoft.com/office/drawing/2014/main" id="{CB4536F4-FDF0-40A2-6905-392CB1F8BA8D}"/>
              </a:ext>
            </a:extLst>
          </p:cNvPr>
          <p:cNvSpPr>
            <a:spLocks noGrp="1"/>
          </p:cNvSpPr>
          <p:nvPr>
            <p:ph sz="half" idx="13" hasCustomPrompt="1"/>
          </p:nvPr>
        </p:nvSpPr>
        <p:spPr>
          <a:xfrm>
            <a:off x="5721533" y="3057343"/>
            <a:ext cx="5930536" cy="2486115"/>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Breve descripción profesional</a:t>
            </a:r>
            <a:endParaRPr lang="es-MX" sz="2800" dirty="0">
              <a:latin typeface="Proxima Nova Alt Lt" panose="02000506030000020004" pitchFamily="50" charset="0"/>
            </a:endParaRPr>
          </a:p>
        </p:txBody>
      </p:sp>
      <p:sp>
        <p:nvSpPr>
          <p:cNvPr id="15" name="Content Placeholder 2">
            <a:extLst>
              <a:ext uri="{FF2B5EF4-FFF2-40B4-BE49-F238E27FC236}">
                <a16:creationId xmlns:a16="http://schemas.microsoft.com/office/drawing/2014/main" id="{A2AF9B3D-9D9A-6646-10A3-C136B51FA042}"/>
              </a:ext>
            </a:extLst>
          </p:cNvPr>
          <p:cNvSpPr>
            <a:spLocks noGrp="1"/>
          </p:cNvSpPr>
          <p:nvPr>
            <p:ph sz="half" idx="14" hasCustomPrompt="1"/>
          </p:nvPr>
        </p:nvSpPr>
        <p:spPr>
          <a:xfrm>
            <a:off x="2333897" y="2145600"/>
            <a:ext cx="3892730" cy="428588"/>
          </a:xfrm>
        </p:spPr>
        <p:txBody>
          <a:bodyPr>
            <a:noAutofit/>
          </a:bodyPr>
          <a:lstStyle>
            <a:lvl1pPr marL="0" indent="0">
              <a:buNone/>
              <a:defRPr sz="22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Nombre de institución</a:t>
            </a:r>
            <a:endParaRPr lang="es-MX" sz="2800" dirty="0">
              <a:latin typeface="Proxima Nova Alt Lt" panose="02000506030000020004" pitchFamily="50" charset="0"/>
            </a:endParaRPr>
          </a:p>
        </p:txBody>
      </p:sp>
      <p:sp>
        <p:nvSpPr>
          <p:cNvPr id="16" name="Content Placeholder 2">
            <a:extLst>
              <a:ext uri="{FF2B5EF4-FFF2-40B4-BE49-F238E27FC236}">
                <a16:creationId xmlns:a16="http://schemas.microsoft.com/office/drawing/2014/main" id="{DA4C5FD1-D25E-7270-2D03-D91F0F89D19D}"/>
              </a:ext>
            </a:extLst>
          </p:cNvPr>
          <p:cNvSpPr>
            <a:spLocks noGrp="1"/>
          </p:cNvSpPr>
          <p:nvPr>
            <p:ph sz="half" idx="15" hasCustomPrompt="1"/>
          </p:nvPr>
        </p:nvSpPr>
        <p:spPr>
          <a:xfrm>
            <a:off x="2333897" y="2577155"/>
            <a:ext cx="3892730" cy="428588"/>
          </a:xfrm>
        </p:spPr>
        <p:txBody>
          <a:bodyPr>
            <a:noAutofit/>
          </a:bodyPr>
          <a:lstStyle>
            <a:lvl1pPr marL="0" indent="0">
              <a:buNone/>
              <a:defRPr sz="24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Correo electrónico</a:t>
            </a:r>
            <a:endParaRPr lang="es-MX" sz="2800" dirty="0">
              <a:latin typeface="Proxima Nova Alt Lt" panose="02000506030000020004" pitchFamily="50" charset="0"/>
            </a:endParaRPr>
          </a:p>
        </p:txBody>
      </p:sp>
    </p:spTree>
    <p:extLst>
      <p:ext uri="{BB962C8B-B14F-4D97-AF65-F5344CB8AC3E}">
        <p14:creationId xmlns:p14="http://schemas.microsoft.com/office/powerpoint/2010/main" val="199492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3ECF3-ADB1-E229-9264-286AAB951E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7086"/>
            <a:ext cx="12191999" cy="6945086"/>
          </a:xfrm>
          <a:prstGeom prst="rect">
            <a:avLst/>
          </a:prstGeom>
        </p:spPr>
      </p:pic>
      <p:sp>
        <p:nvSpPr>
          <p:cNvPr id="2" name="Title 1">
            <a:extLst>
              <a:ext uri="{FF2B5EF4-FFF2-40B4-BE49-F238E27FC236}">
                <a16:creationId xmlns:a16="http://schemas.microsoft.com/office/drawing/2014/main" id="{9517B3F3-99B3-DA5A-5CC1-5D11BD32363A}"/>
              </a:ext>
            </a:extLst>
          </p:cNvPr>
          <p:cNvSpPr>
            <a:spLocks noGrp="1"/>
          </p:cNvSpPr>
          <p:nvPr>
            <p:ph type="title"/>
          </p:nvPr>
        </p:nvSpPr>
        <p:spPr>
          <a:xfrm>
            <a:off x="838200" y="1280160"/>
            <a:ext cx="10515600" cy="905691"/>
          </a:xfrm>
        </p:spPr>
        <p:txBody>
          <a:bodyPr/>
          <a:lstStyle>
            <a:lvl1pPr>
              <a:defRPr b="1">
                <a:solidFill>
                  <a:srgbClr val="185F9B"/>
                </a:solidFill>
                <a:latin typeface="Proxima Nova Alt Bl" panose="02000506030000020004" pitchFamily="50" charset="0"/>
                <a:ea typeface="Roboto" panose="02000000000000000000" pitchFamily="2"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8FD055BB-ADEC-ED80-00B9-ADF2498882B4}"/>
              </a:ext>
            </a:extLst>
          </p:cNvPr>
          <p:cNvSpPr>
            <a:spLocks noGrp="1"/>
          </p:cNvSpPr>
          <p:nvPr>
            <p:ph idx="1"/>
          </p:nvPr>
        </p:nvSpPr>
        <p:spPr>
          <a:xfrm>
            <a:off x="838200" y="2316480"/>
            <a:ext cx="10515600" cy="3860483"/>
          </a:xfrm>
        </p:spPr>
        <p:txBody>
          <a:bodyPr/>
          <a:lstStyle>
            <a:lvl1pPr>
              <a:defRPr>
                <a:solidFill>
                  <a:srgbClr val="185F9B"/>
                </a:solidFill>
                <a:latin typeface="Proxima Nova Rg" panose="02000506030000020004" pitchFamily="50" charset="0"/>
              </a:defRPr>
            </a:lvl1pPr>
            <a:lvl2pPr>
              <a:defRPr>
                <a:solidFill>
                  <a:srgbClr val="185F9B"/>
                </a:solidFill>
                <a:latin typeface="Proxima Nova Rg" panose="02000506030000020004" pitchFamily="50" charset="0"/>
              </a:defRPr>
            </a:lvl2pPr>
            <a:lvl3pPr>
              <a:defRPr>
                <a:solidFill>
                  <a:srgbClr val="185F9B"/>
                </a:solidFill>
                <a:latin typeface="Proxima Nova Rg" panose="02000506030000020004" pitchFamily="50" charset="0"/>
              </a:defRPr>
            </a:lvl3pPr>
            <a:lvl4pPr>
              <a:defRPr>
                <a:solidFill>
                  <a:srgbClr val="185F9B"/>
                </a:solidFill>
                <a:latin typeface="Proxima Nova Rg" panose="02000506030000020004" pitchFamily="50" charset="0"/>
              </a:defRPr>
            </a:lvl4pPr>
            <a:lvl5pPr>
              <a:defRPr>
                <a:solidFill>
                  <a:srgbClr val="185F9B"/>
                </a:solidFill>
                <a:latin typeface="Proxima Nova Rg" panose="02000506030000020004" pitchFamily="50" charset="0"/>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Tree>
    <p:extLst>
      <p:ext uri="{BB962C8B-B14F-4D97-AF65-F5344CB8AC3E}">
        <p14:creationId xmlns:p14="http://schemas.microsoft.com/office/powerpoint/2010/main" val="13386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1A5B0-52B9-464B-BF4C-20B82DE7A4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94" y="0"/>
            <a:ext cx="12287794" cy="6858000"/>
          </a:xfrm>
          <a:prstGeom prst="rect">
            <a:avLst/>
          </a:prstGeom>
        </p:spPr>
      </p:pic>
      <p:sp>
        <p:nvSpPr>
          <p:cNvPr id="2" name="Title 1">
            <a:extLst>
              <a:ext uri="{FF2B5EF4-FFF2-40B4-BE49-F238E27FC236}">
                <a16:creationId xmlns:a16="http://schemas.microsoft.com/office/drawing/2014/main" id="{CFEA13FB-4559-D47B-0F9D-79132AA0CE3A}"/>
              </a:ext>
            </a:extLst>
          </p:cNvPr>
          <p:cNvSpPr>
            <a:spLocks noGrp="1"/>
          </p:cNvSpPr>
          <p:nvPr>
            <p:ph type="title"/>
          </p:nvPr>
        </p:nvSpPr>
        <p:spPr>
          <a:xfrm>
            <a:off x="709929" y="1219200"/>
            <a:ext cx="11064059" cy="2036989"/>
          </a:xfrm>
        </p:spPr>
        <p:txBody>
          <a:bodyPr anchor="b"/>
          <a:lstStyle>
            <a:lvl1pPr>
              <a:defRPr sz="6000" b="1">
                <a:solidFill>
                  <a:srgbClr val="185F9B"/>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Text Placeholder 2">
            <a:extLst>
              <a:ext uri="{FF2B5EF4-FFF2-40B4-BE49-F238E27FC236}">
                <a16:creationId xmlns:a16="http://schemas.microsoft.com/office/drawing/2014/main" id="{8CE2C0F5-51DB-B2E7-EAE7-8F51C13AC3BC}"/>
              </a:ext>
            </a:extLst>
          </p:cNvPr>
          <p:cNvSpPr>
            <a:spLocks noGrp="1"/>
          </p:cNvSpPr>
          <p:nvPr>
            <p:ph type="body" idx="1"/>
          </p:nvPr>
        </p:nvSpPr>
        <p:spPr>
          <a:xfrm>
            <a:off x="640261" y="3429000"/>
            <a:ext cx="10515600" cy="1500187"/>
          </a:xfrm>
        </p:spPr>
        <p:txBody>
          <a:bodyPr/>
          <a:lstStyle>
            <a:lvl1pPr marL="0" indent="0">
              <a:buNone/>
              <a:defRPr sz="2400">
                <a:solidFill>
                  <a:schemeClr val="bg2">
                    <a:lumMod val="25000"/>
                  </a:schemeClr>
                </a:solidFill>
                <a:latin typeface="Proxima Nova Rg" panose="0200050603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Tree>
    <p:extLst>
      <p:ext uri="{BB962C8B-B14F-4D97-AF65-F5344CB8AC3E}">
        <p14:creationId xmlns:p14="http://schemas.microsoft.com/office/powerpoint/2010/main" val="268599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78" y="-57311"/>
            <a:ext cx="12331337" cy="6915311"/>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p:nvPr>
        </p:nvSpPr>
        <p:spPr>
          <a:xfrm>
            <a:off x="2908663" y="365125"/>
            <a:ext cx="6296298" cy="1325563"/>
          </a:xfrm>
        </p:spPr>
        <p:txBody>
          <a:bodyPr/>
          <a:lstStyle>
            <a:lvl1pPr>
              <a:defRPr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838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Content Placeholder 3">
            <a:extLst>
              <a:ext uri="{FF2B5EF4-FFF2-40B4-BE49-F238E27FC236}">
                <a16:creationId xmlns:a16="http://schemas.microsoft.com/office/drawing/2014/main" id="{3BE4BF8E-0AB0-7DAD-9EBA-CA02EF28AC03}"/>
              </a:ext>
            </a:extLst>
          </p:cNvPr>
          <p:cNvSpPr>
            <a:spLocks noGrp="1"/>
          </p:cNvSpPr>
          <p:nvPr>
            <p:ph sz="half" idx="2" hasCustomPrompt="1"/>
          </p:nvPr>
        </p:nvSpPr>
        <p:spPr>
          <a:xfrm>
            <a:off x="6172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11/09/2024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5720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6B568-686C-37E3-43BD-E7E48FF42F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698" y="-21926"/>
            <a:ext cx="12261395" cy="6879926"/>
          </a:xfrm>
          <a:prstGeom prst="rect">
            <a:avLst/>
          </a:prstGeom>
        </p:spPr>
      </p:pic>
      <p:sp>
        <p:nvSpPr>
          <p:cNvPr id="2" name="Title 1">
            <a:extLst>
              <a:ext uri="{FF2B5EF4-FFF2-40B4-BE49-F238E27FC236}">
                <a16:creationId xmlns:a16="http://schemas.microsoft.com/office/drawing/2014/main" id="{A53E11CD-90F8-9894-C172-602043944D60}"/>
              </a:ext>
            </a:extLst>
          </p:cNvPr>
          <p:cNvSpPr>
            <a:spLocks noGrp="1"/>
          </p:cNvSpPr>
          <p:nvPr>
            <p:ph type="title"/>
          </p:nvPr>
        </p:nvSpPr>
        <p:spPr>
          <a:xfrm>
            <a:off x="839788" y="687976"/>
            <a:ext cx="3932237" cy="1550126"/>
          </a:xfrm>
        </p:spPr>
        <p:txBody>
          <a:bodyPr anchor="b"/>
          <a:lstStyle>
            <a:lvl1pPr>
              <a:defRPr sz="3200"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DA0D0326-E4E4-EA79-E4CB-80B557595409}"/>
              </a:ext>
            </a:extLst>
          </p:cNvPr>
          <p:cNvSpPr>
            <a:spLocks noGrp="1"/>
          </p:cNvSpPr>
          <p:nvPr>
            <p:ph idx="1"/>
          </p:nvPr>
        </p:nvSpPr>
        <p:spPr>
          <a:xfrm>
            <a:off x="5183188" y="987425"/>
            <a:ext cx="6172200" cy="4873625"/>
          </a:xfrm>
        </p:spPr>
        <p:txBody>
          <a:bodyPr/>
          <a:lstStyle>
            <a:lvl1pPr>
              <a:defRPr sz="3200" b="1">
                <a:solidFill>
                  <a:srgbClr val="186AAD"/>
                </a:solidFill>
                <a:latin typeface="Proxima Nova Rg" panose="02000506030000020004" pitchFamily="50" charset="0"/>
              </a:defRPr>
            </a:lvl1pPr>
            <a:lvl2pPr>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Text Placeholder 3">
            <a:extLst>
              <a:ext uri="{FF2B5EF4-FFF2-40B4-BE49-F238E27FC236}">
                <a16:creationId xmlns:a16="http://schemas.microsoft.com/office/drawing/2014/main" id="{859FAD70-652F-5AE6-E7EB-ECE11517AA98}"/>
              </a:ext>
            </a:extLst>
          </p:cNvPr>
          <p:cNvSpPr>
            <a:spLocks noGrp="1"/>
          </p:cNvSpPr>
          <p:nvPr>
            <p:ph type="body" sz="half" idx="2"/>
          </p:nvPr>
        </p:nvSpPr>
        <p:spPr>
          <a:xfrm>
            <a:off x="839788" y="2238102"/>
            <a:ext cx="3932237" cy="3630885"/>
          </a:xfrm>
        </p:spPr>
        <p:txBody>
          <a:bodyPr/>
          <a:lstStyle>
            <a:lvl1pPr marL="0" indent="0">
              <a:buNone/>
              <a:defRPr sz="1600">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5" name="Date Placeholder 4">
            <a:extLst>
              <a:ext uri="{FF2B5EF4-FFF2-40B4-BE49-F238E27FC236}">
                <a16:creationId xmlns:a16="http://schemas.microsoft.com/office/drawing/2014/main" id="{F3A8EACF-8AD4-47E4-154D-43AC836DFFC0}"/>
              </a:ext>
            </a:extLst>
          </p:cNvPr>
          <p:cNvSpPr>
            <a:spLocks noGrp="1"/>
          </p:cNvSpPr>
          <p:nvPr>
            <p:ph type="dt" sz="half" idx="10"/>
          </p:nvPr>
        </p:nvSpPr>
        <p:spPr/>
        <p:txBody>
          <a:bodyPr/>
          <a:lstStyle/>
          <a:p>
            <a:fld id="{68AD74F1-855F-4821-BD5D-680D553F7DC4}" type="datetimeFigureOut">
              <a:rPr lang="es-MX" smtClean="0"/>
              <a:t>11/09/2024</a:t>
            </a:fld>
            <a:endParaRPr lang="es-MX"/>
          </a:p>
        </p:txBody>
      </p:sp>
      <p:sp>
        <p:nvSpPr>
          <p:cNvPr id="6" name="Footer Placeholder 5">
            <a:extLst>
              <a:ext uri="{FF2B5EF4-FFF2-40B4-BE49-F238E27FC236}">
                <a16:creationId xmlns:a16="http://schemas.microsoft.com/office/drawing/2014/main" id="{538F69C7-B963-8574-3D57-3AAA19D0320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A5916C9A-06B7-5F6C-0998-442884D86098}"/>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19183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D4184-8892-780C-E66C-839B8454A0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81" y="-17803"/>
            <a:ext cx="12229654" cy="6914898"/>
          </a:xfrm>
          <a:prstGeom prst="rect">
            <a:avLst/>
          </a:prstGeom>
        </p:spPr>
      </p:pic>
      <p:sp>
        <p:nvSpPr>
          <p:cNvPr id="12" name="Content Placeholder 2">
            <a:extLst>
              <a:ext uri="{FF2B5EF4-FFF2-40B4-BE49-F238E27FC236}">
                <a16:creationId xmlns:a16="http://schemas.microsoft.com/office/drawing/2014/main" id="{A242051A-1D1C-6CB7-C7E5-BE367913D422}"/>
              </a:ext>
            </a:extLst>
          </p:cNvPr>
          <p:cNvSpPr>
            <a:spLocks noGrp="1"/>
          </p:cNvSpPr>
          <p:nvPr>
            <p:ph idx="1" hasCustomPrompt="1"/>
          </p:nvPr>
        </p:nvSpPr>
        <p:spPr>
          <a:xfrm>
            <a:off x="2693126" y="4360884"/>
            <a:ext cx="6797039" cy="513625"/>
          </a:xfrm>
        </p:spPr>
        <p:txBody>
          <a:bodyPr/>
          <a:lstStyle>
            <a:lvl1pPr marL="0" indent="0" algn="ctr">
              <a:buNone/>
              <a:defRPr sz="3200" b="1">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Nombre ponente</a:t>
            </a:r>
          </a:p>
        </p:txBody>
      </p:sp>
      <p:sp>
        <p:nvSpPr>
          <p:cNvPr id="13" name="Content Placeholder 2">
            <a:extLst>
              <a:ext uri="{FF2B5EF4-FFF2-40B4-BE49-F238E27FC236}">
                <a16:creationId xmlns:a16="http://schemas.microsoft.com/office/drawing/2014/main" id="{D5AE1103-5260-B487-94ED-09256AFB2963}"/>
              </a:ext>
            </a:extLst>
          </p:cNvPr>
          <p:cNvSpPr>
            <a:spLocks noGrp="1"/>
          </p:cNvSpPr>
          <p:nvPr>
            <p:ph idx="10" hasCustomPrompt="1"/>
          </p:nvPr>
        </p:nvSpPr>
        <p:spPr>
          <a:xfrm>
            <a:off x="2701835" y="4874509"/>
            <a:ext cx="6797039" cy="513625"/>
          </a:xfrm>
        </p:spPr>
        <p:txBody>
          <a:bodyPr/>
          <a:lstStyle>
            <a:lvl1pPr marL="0" indent="0" algn="ctr">
              <a:buNone/>
              <a:defRPr sz="3200" b="0">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Correo electrónico</a:t>
            </a:r>
          </a:p>
        </p:txBody>
      </p:sp>
      <p:sp>
        <p:nvSpPr>
          <p:cNvPr id="15" name="TextBox 14">
            <a:extLst>
              <a:ext uri="{FF2B5EF4-FFF2-40B4-BE49-F238E27FC236}">
                <a16:creationId xmlns:a16="http://schemas.microsoft.com/office/drawing/2014/main" id="{147B23A1-1893-ED95-6D93-1A86DAE82D2D}"/>
              </a:ext>
            </a:extLst>
          </p:cNvPr>
          <p:cNvSpPr txBox="1"/>
          <p:nvPr userDrawn="1"/>
        </p:nvSpPr>
        <p:spPr>
          <a:xfrm>
            <a:off x="422366" y="2588594"/>
            <a:ext cx="11347268" cy="1016755"/>
          </a:xfrm>
          <a:prstGeom prst="rect">
            <a:avLst/>
          </a:prstGeom>
          <a:noFill/>
        </p:spPr>
        <p:txBody>
          <a:bodyPr wrap="square">
            <a:spAutoFit/>
          </a:bodyPr>
          <a:lstStyle/>
          <a:p>
            <a:pPr algn="ctr"/>
            <a:r>
              <a:rPr lang="es-ES" sz="6000" b="1" kern="1200" dirty="0">
                <a:solidFill>
                  <a:srgbClr val="185F9B"/>
                </a:solidFill>
                <a:latin typeface="Proxima Nova Alt Bl" panose="02000506030000020004" pitchFamily="50" charset="0"/>
                <a:ea typeface="+mj-ea"/>
                <a:cs typeface="+mj-cs"/>
              </a:rPr>
              <a:t>Gracias por su atención!</a:t>
            </a:r>
            <a:endParaRPr lang="es-MX" sz="6000" b="1" kern="1200" dirty="0">
              <a:solidFill>
                <a:srgbClr val="185F9B"/>
              </a:solidFill>
              <a:latin typeface="Proxima Nova Alt Bl" panose="02000506030000020004" pitchFamily="50" charset="0"/>
              <a:ea typeface="+mj-ea"/>
              <a:cs typeface="+mj-cs"/>
            </a:endParaRPr>
          </a:p>
        </p:txBody>
      </p:sp>
    </p:spTree>
    <p:extLst>
      <p:ext uri="{BB962C8B-B14F-4D97-AF65-F5344CB8AC3E}">
        <p14:creationId xmlns:p14="http://schemas.microsoft.com/office/powerpoint/2010/main" val="315428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86C7E-8621-E6FE-FE0A-F6D40F60E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edit Master title style</a:t>
            </a:r>
            <a:endParaRPr lang="es-MX"/>
          </a:p>
        </p:txBody>
      </p:sp>
      <p:sp>
        <p:nvSpPr>
          <p:cNvPr id="3" name="Text Placeholder 2">
            <a:extLst>
              <a:ext uri="{FF2B5EF4-FFF2-40B4-BE49-F238E27FC236}">
                <a16:creationId xmlns:a16="http://schemas.microsoft.com/office/drawing/2014/main" id="{5CE8BFCC-00AB-2312-2BA8-C9B2D3A9E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4" name="Date Placeholder 3">
            <a:extLst>
              <a:ext uri="{FF2B5EF4-FFF2-40B4-BE49-F238E27FC236}">
                <a16:creationId xmlns:a16="http://schemas.microsoft.com/office/drawing/2014/main" id="{5727B1ED-1FAB-79E9-10FC-2D0B1A614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74F1-855F-4821-BD5D-680D553F7DC4}" type="datetimeFigureOut">
              <a:rPr lang="es-MX" smtClean="0"/>
              <a:t>11/09/2024</a:t>
            </a:fld>
            <a:endParaRPr lang="es-MX"/>
          </a:p>
        </p:txBody>
      </p:sp>
      <p:sp>
        <p:nvSpPr>
          <p:cNvPr id="5" name="Footer Placeholder 4">
            <a:extLst>
              <a:ext uri="{FF2B5EF4-FFF2-40B4-BE49-F238E27FC236}">
                <a16:creationId xmlns:a16="http://schemas.microsoft.com/office/drawing/2014/main" id="{CEEEEAE2-26EE-A358-2CE0-517FAD571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11723FEE-CFAD-4A43-99AA-B614D87B3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E187-C13F-4B89-BBFD-05A942897C63}" type="slidenum">
              <a:rPr lang="es-MX" smtClean="0"/>
              <a:t>‹Nº›</a:t>
            </a:fld>
            <a:endParaRPr lang="es-MX"/>
          </a:p>
        </p:txBody>
      </p:sp>
    </p:spTree>
    <p:extLst>
      <p:ext uri="{BB962C8B-B14F-4D97-AF65-F5344CB8AC3E}">
        <p14:creationId xmlns:p14="http://schemas.microsoft.com/office/powerpoint/2010/main" val="29567528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semanticscholar.org/paper/4346ffea28f54e5a46c73f3767c3fb01a23ad2e1" TargetMode="External"/><Relationship Id="rId2" Type="http://schemas.openxmlformats.org/officeDocument/2006/relationships/hyperlink" Target="https://www.semanticscholar.org/paper/ba9d3115d3d4353928eb1af483f65767ecb74d7b" TargetMode="External"/><Relationship Id="rId1" Type="http://schemas.openxmlformats.org/officeDocument/2006/relationships/slideLayout" Target="../slideLayouts/slideLayout6.xml"/><Relationship Id="rId4" Type="http://schemas.openxmlformats.org/officeDocument/2006/relationships/hyperlink" Target="https://www.semanticscholar.org/paper/199f207e061f2c0e14d0854c8c943eb6127aeab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773A5A-C90D-48B6-4F08-7D4406DAF9E8}"/>
              </a:ext>
            </a:extLst>
          </p:cNvPr>
          <p:cNvSpPr>
            <a:spLocks noGrp="1"/>
          </p:cNvSpPr>
          <p:nvPr>
            <p:ph type="subTitle" idx="1"/>
          </p:nvPr>
        </p:nvSpPr>
        <p:spPr>
          <a:xfrm>
            <a:off x="4940570" y="2656776"/>
            <a:ext cx="6479176" cy="2013546"/>
          </a:xfrm>
        </p:spPr>
        <p:txBody>
          <a:bodyPr/>
          <a:lstStyle/>
          <a:p>
            <a:pPr algn="ctr"/>
            <a:r>
              <a:rPr lang="es-ES" sz="3600" b="1" dirty="0">
                <a:effectLst/>
                <a:latin typeface="Times New Roman" panose="02020603050405020304" pitchFamily="18" charset="0"/>
                <a:ea typeface="DengXian" panose="02010600030101010101" pitchFamily="2" charset="-122"/>
                <a:cs typeface="Times New Roman" panose="02020603050405020304" pitchFamily="18" charset="0"/>
              </a:rPr>
              <a:t>RETOS Y DESAFÍOS DE LA EDUCACIÓN VIRTUAL EN LA UNAN – LEÓN 2017- 2023.</a:t>
            </a:r>
            <a:endParaRPr lang="es-MX" sz="3600" dirty="0">
              <a:effectLst/>
              <a:latin typeface="Calibri" panose="020F0502020204030204" pitchFamily="34" charset="0"/>
              <a:ea typeface="DengXian" panose="02010600030101010101" pitchFamily="2" charset="-122"/>
              <a:cs typeface="Times New Roman" panose="02020603050405020304" pitchFamily="18" charset="0"/>
            </a:endParaRPr>
          </a:p>
          <a:p>
            <a:endParaRPr lang="es-MX" dirty="0"/>
          </a:p>
        </p:txBody>
      </p:sp>
    </p:spTree>
    <p:extLst>
      <p:ext uri="{BB962C8B-B14F-4D97-AF65-F5344CB8AC3E}">
        <p14:creationId xmlns:p14="http://schemas.microsoft.com/office/powerpoint/2010/main" val="174769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32EEFFF-8352-D340-BD75-7ED0EC852D6A}"/>
              </a:ext>
            </a:extLst>
          </p:cNvPr>
          <p:cNvSpPr txBox="1"/>
          <p:nvPr/>
        </p:nvSpPr>
        <p:spPr>
          <a:xfrm>
            <a:off x="609599" y="1196835"/>
            <a:ext cx="4473678" cy="5661165"/>
          </a:xfrm>
          <a:prstGeom prst="rect">
            <a:avLst/>
          </a:prstGeom>
          <a:noFill/>
        </p:spPr>
        <p:txBody>
          <a:bodyPr wrap="square">
            <a:spAutoFit/>
          </a:bodyPr>
          <a:lstStyle/>
          <a:p>
            <a:pPr marL="342900" lvl="0" indent="-342900" algn="just">
              <a:lnSpc>
                <a:spcPct val="107000"/>
              </a:lnSpc>
              <a:spcAft>
                <a:spcPts val="800"/>
              </a:spcAft>
              <a:buSzPts val="1200"/>
              <a:buFont typeface="Symbol" panose="05050102010706020507" pitchFamily="18" charset="2"/>
              <a:buChar char=""/>
            </a:pPr>
            <a:r>
              <a:rPr lang="es-ES" sz="1500" b="1" dirty="0">
                <a:effectLst/>
                <a:latin typeface="Times New Roman" panose="02020603050405020304" pitchFamily="18" charset="0"/>
                <a:ea typeface="DengXian" panose="02010600030101010101" pitchFamily="2" charset="-122"/>
                <a:cs typeface="Times New Roman" panose="02020603050405020304" pitchFamily="18" charset="0"/>
              </a:rPr>
              <a:t>Finalidad de aprendizaje</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marL="685800">
              <a:spcBef>
                <a:spcPts val="45"/>
              </a:spcBef>
              <a:spcAft>
                <a:spcPts val="0"/>
              </a:spcAft>
            </a:pPr>
            <a:r>
              <a:rPr lang="es-ES" sz="1500" i="1" dirty="0">
                <a:effectLst/>
                <a:latin typeface="Times New Roman" panose="02020603050405020304" pitchFamily="18" charset="0"/>
                <a:ea typeface="Times New Roman" panose="02020603050405020304" pitchFamily="18" charset="0"/>
              </a:rPr>
              <a:t> </a:t>
            </a:r>
            <a:endParaRPr lang="es-MX" sz="1500" dirty="0">
              <a:effectLst/>
              <a:latin typeface="Times New Roman" panose="02020603050405020304" pitchFamily="18" charset="0"/>
              <a:ea typeface="Times New Roman" panose="02020603050405020304" pitchFamily="18" charset="0"/>
            </a:endParaRPr>
          </a:p>
          <a:p>
            <a:pPr marR="77470" algn="just">
              <a:lnSpc>
                <a:spcPct val="107000"/>
              </a:lnSpc>
              <a:spcAft>
                <a:spcPts val="800"/>
              </a:spcAft>
            </a:pP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Cuando se les preguntó sobre la finalidad del proceso de aprendizaje, el 52 % consideró que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tienen como meta la profesionalización y obtención de título, seguido del 28% que dijo que la</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finalidad es la preparación personal; otras opiniones destacan el desarrollo de competencias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necesarias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en</a:t>
            </a:r>
            <a:r>
              <a:rPr lang="es-ES" sz="15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el idioma inglés y</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la aclaración de todas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las dudas posibles.</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El dato anterior trae a la reflexión lo que afirma Hernández C. (2021)</a:t>
            </a:r>
            <a:r>
              <a:rPr lang="es-MX" sz="1500" dirty="0">
                <a:effectLst/>
                <a:latin typeface="Times New Roman" panose="02020603050405020304" pitchFamily="18" charset="0"/>
                <a:ea typeface="DengXian" panose="02010600030101010101" pitchFamily="2" charset="-122"/>
                <a:cs typeface="Times New Roman" panose="02020603050405020304" pitchFamily="18" charset="0"/>
              </a:rPr>
              <a:t> que </a:t>
            </a: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e</a:t>
            </a:r>
            <a:r>
              <a:rPr lang="es-MX" sz="1500" dirty="0">
                <a:effectLst/>
                <a:latin typeface="Times New Roman" panose="02020603050405020304" pitchFamily="18" charset="0"/>
                <a:ea typeface="DengXian" panose="02010600030101010101" pitchFamily="2" charset="-122"/>
                <a:cs typeface="Times New Roman" panose="02020603050405020304" pitchFamily="18" charset="0"/>
              </a:rPr>
              <a:t>l reto de la educación a distancia, así como la educación virtual persiguen los mismos objetivos académicos que la educación presencial en el desarrollo de </a:t>
            </a:r>
            <a:r>
              <a:rPr lang="es-MX" sz="1500" b="1" dirty="0">
                <a:effectLst/>
                <a:latin typeface="Times New Roman" panose="02020603050405020304" pitchFamily="18" charset="0"/>
                <a:ea typeface="DengXian" panose="02010600030101010101" pitchFamily="2" charset="-122"/>
                <a:cs typeface="Times New Roman" panose="02020603050405020304" pitchFamily="18" charset="0"/>
              </a:rPr>
              <a:t>competencias necesarias para enfrentar el mundo laboral</a:t>
            </a:r>
            <a:r>
              <a:rPr lang="es-MX" sz="1500" dirty="0">
                <a:effectLst/>
                <a:latin typeface="Times New Roman" panose="02020603050405020304" pitchFamily="18" charset="0"/>
                <a:ea typeface="DengXian" panose="02010600030101010101" pitchFamily="2" charset="-122"/>
                <a:cs typeface="Times New Roman" panose="02020603050405020304" pitchFamily="18" charset="0"/>
              </a:rPr>
              <a:t>, por lo que se necesita incrementar el nivel de calidad de la formación universitaria que se está ofreciendo a nuestros ciudadanos, de esta manera ellos puedan alcanzar sus metas.  </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MX" sz="15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MX" sz="15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8" name="CuadroTexto 7">
            <a:extLst>
              <a:ext uri="{FF2B5EF4-FFF2-40B4-BE49-F238E27FC236}">
                <a16:creationId xmlns:a16="http://schemas.microsoft.com/office/drawing/2014/main" id="{D359C84F-D04B-01E6-D150-45EC41852D70}"/>
              </a:ext>
            </a:extLst>
          </p:cNvPr>
          <p:cNvSpPr txBox="1"/>
          <p:nvPr/>
        </p:nvSpPr>
        <p:spPr>
          <a:xfrm>
            <a:off x="5279923" y="440016"/>
            <a:ext cx="6302478" cy="5386924"/>
          </a:xfrm>
          <a:prstGeom prst="rect">
            <a:avLst/>
          </a:prstGeom>
          <a:noFill/>
        </p:spPr>
        <p:txBody>
          <a:bodyPr wrap="square">
            <a:spAutoFit/>
          </a:bodyPr>
          <a:lstStyle/>
          <a:p>
            <a:pPr algn="just">
              <a:lnSpc>
                <a:spcPct val="107000"/>
              </a:lnSpc>
              <a:spcAft>
                <a:spcPts val="800"/>
              </a:spcAft>
            </a:pPr>
            <a:endParaRPr lang="es-MX" sz="1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spcBef>
                <a:spcPts val="10"/>
              </a:spcBef>
              <a:spcAft>
                <a:spcPts val="0"/>
              </a:spcAft>
              <a:buSzPts val="1200"/>
              <a:buFont typeface="Symbol" panose="05050102010706020507" pitchFamily="18" charset="2"/>
              <a:buChar char=""/>
            </a:pPr>
            <a:r>
              <a:rPr lang="es-ES" sz="1300" b="1" dirty="0">
                <a:effectLst/>
                <a:latin typeface="Times New Roman" panose="02020603050405020304" pitchFamily="18" charset="0"/>
                <a:ea typeface="Times New Roman" panose="02020603050405020304" pitchFamily="18" charset="0"/>
              </a:rPr>
              <a:t>Motivos de deserción</a:t>
            </a:r>
            <a:endParaRPr lang="es-MX" sz="1300" dirty="0">
              <a:effectLst/>
              <a:latin typeface="Times New Roman" panose="02020603050405020304" pitchFamily="18" charset="0"/>
              <a:ea typeface="Times New Roman" panose="02020603050405020304" pitchFamily="18" charset="0"/>
            </a:endParaRPr>
          </a:p>
          <a:p>
            <a:pPr marR="76200" algn="just">
              <a:lnSpc>
                <a:spcPct val="107000"/>
              </a:lnSpc>
              <a:spcAft>
                <a:spcPts val="800"/>
              </a:spcAft>
            </a:pP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Los estudiantes de la modalidad encuestados creen en un 22% que el motivo más frecuente de</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deserción de otros estudiantes es la dificultad de organización y autodisciplina al estudio en</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línea, seguido en un 13% que opina que es la falta de compromiso, así como el del 9% que dice</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que es la desmotivación. Estas y otras opiniones nos deben hacer reflexionar sobre la atención y </a:t>
            </a:r>
            <a:r>
              <a:rPr lang="es-ES" sz="1300" i="1" spc="-2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la comunicación</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con los</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estudiantes, además del acompañamiento</a:t>
            </a:r>
            <a:r>
              <a:rPr lang="es-ES" sz="1300" i="1" spc="3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efectivo a los estudiantes de</a:t>
            </a:r>
            <a:r>
              <a:rPr lang="es-ES" sz="1300" i="1" spc="-2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la modalidad</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virtual. Estos resultados son importantes conocerlos para implementar acciones en la mejora de la atención a la modalidad. </a:t>
            </a:r>
            <a:endParaRPr lang="es-MX" sz="13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300" dirty="0">
                <a:effectLst/>
                <a:latin typeface="Times New Roman" panose="02020603050405020304" pitchFamily="18" charset="0"/>
                <a:ea typeface="DengXian" panose="02010600030101010101" pitchFamily="2" charset="-122"/>
                <a:cs typeface="Times New Roman" panose="02020603050405020304" pitchFamily="18" charset="0"/>
              </a:rPr>
              <a:t>Lo revelado anteriormente, nos trae a la reflexión que para evitar la deserción es fundamental que las instituciones que desarrollan programas de formación en línea, sean capaces de mantener la motivación de los estudiantes en todo momento (JISC, 2008).</a:t>
            </a:r>
            <a:endParaRPr lang="es-MX" sz="1300" dirty="0">
              <a:effectLst/>
              <a:latin typeface="Calibri" panose="020F0502020204030204" pitchFamily="34" charset="0"/>
              <a:ea typeface="DengXian" panose="02010600030101010101" pitchFamily="2" charset="-122"/>
              <a:cs typeface="Times New Roman" panose="02020603050405020304" pitchFamily="18" charset="0"/>
            </a:endParaRPr>
          </a:p>
          <a:p>
            <a:pPr marL="685800">
              <a:spcBef>
                <a:spcPts val="45"/>
              </a:spcBef>
              <a:spcAft>
                <a:spcPts val="0"/>
              </a:spcAft>
            </a:pPr>
            <a:r>
              <a:rPr lang="es-ES" sz="1300" i="1" dirty="0">
                <a:effectLst/>
                <a:latin typeface="Times New Roman" panose="02020603050405020304" pitchFamily="18" charset="0"/>
                <a:ea typeface="Times New Roman" panose="02020603050405020304" pitchFamily="18" charset="0"/>
              </a:rPr>
              <a:t> </a:t>
            </a:r>
            <a:endParaRPr lang="es-MX" sz="1300" dirty="0">
              <a:effectLst/>
              <a:latin typeface="Times New Roman" panose="02020603050405020304" pitchFamily="18" charset="0"/>
              <a:ea typeface="Times New Roman" panose="02020603050405020304" pitchFamily="18" charset="0"/>
            </a:endParaRPr>
          </a:p>
          <a:p>
            <a:pPr marR="74930" algn="just">
              <a:lnSpc>
                <a:spcPct val="107000"/>
              </a:lnSpc>
              <a:spcAft>
                <a:spcPts val="800"/>
              </a:spcAft>
            </a:pP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La</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opinión</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los</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desertores</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en</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un</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26%</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consideró</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que</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dejaron</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los</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estudios</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porque</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los</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componentes están cargados de muchas asignaciones de tareas, seguida de un 24% que dice que</a:t>
            </a:r>
            <a:r>
              <a:rPr lang="es-ES" sz="1300" i="1" spc="-2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fue por falta de comunicación y ausencia de los docentes, algunos desertaron por enfermedad,</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problemas</a:t>
            </a:r>
            <a:r>
              <a:rPr lang="es-ES" sz="13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económicos o</a:t>
            </a:r>
            <a:r>
              <a:rPr lang="es-ES" sz="13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300" i="1" dirty="0">
                <a:effectLst/>
                <a:latin typeface="Times New Roman" panose="02020603050405020304" pitchFamily="18" charset="0"/>
                <a:ea typeface="DengXian" panose="02010600030101010101" pitchFamily="2" charset="-122"/>
                <a:cs typeface="Times New Roman" panose="02020603050405020304" pitchFamily="18" charset="0"/>
              </a:rPr>
              <a:t>trabajo.</a:t>
            </a:r>
            <a:endParaRPr lang="es-MX" sz="13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300" dirty="0">
                <a:effectLst/>
                <a:latin typeface="Times New Roman" panose="02020603050405020304" pitchFamily="18" charset="0"/>
                <a:ea typeface="DengXian" panose="02010600030101010101" pitchFamily="2" charset="-122"/>
                <a:cs typeface="Times New Roman" panose="02020603050405020304" pitchFamily="18" charset="0"/>
              </a:rPr>
              <a:t>Estas y otras causas de deserción está relacionada a lo que opinan (Fernández-Morales, et al., 2014), la virtualidad en la educación superior no es para todos los individuos […] </a:t>
            </a:r>
            <a:r>
              <a:rPr lang="es-ES" sz="1300" b="1" dirty="0">
                <a:effectLst/>
                <a:latin typeface="Times New Roman" panose="02020603050405020304" pitchFamily="18" charset="0"/>
                <a:ea typeface="DengXian" panose="02010600030101010101" pitchFamily="2" charset="-122"/>
                <a:cs typeface="Times New Roman" panose="02020603050405020304" pitchFamily="18" charset="0"/>
              </a:rPr>
              <a:t>no todas las personas pueden llevar a cabo el proceso de aprendizaje satisfactoriamente</a:t>
            </a:r>
            <a:r>
              <a:rPr lang="es-ES" sz="1300" dirty="0">
                <a:effectLst/>
                <a:latin typeface="Times New Roman" panose="02020603050405020304" pitchFamily="18" charset="0"/>
                <a:ea typeface="DengXian" panose="02010600030101010101" pitchFamily="2" charset="-122"/>
                <a:cs typeface="Times New Roman" panose="02020603050405020304" pitchFamily="18" charset="0"/>
              </a:rPr>
              <a:t> debido a la ausencia hábitos de autodisciplina y autocrítica, por falta de seguimiento, por carencia de habilidades tecnológicas y por deficiencias en la trayectoria escolar previa. </a:t>
            </a:r>
            <a:endParaRPr lang="es-MX" sz="13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8383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0E7856D-5619-728A-A96E-68C28CF52409}"/>
              </a:ext>
            </a:extLst>
          </p:cNvPr>
          <p:cNvSpPr txBox="1"/>
          <p:nvPr/>
        </p:nvSpPr>
        <p:spPr>
          <a:xfrm>
            <a:off x="639097" y="1300468"/>
            <a:ext cx="5132438" cy="4978158"/>
          </a:xfrm>
          <a:prstGeom prst="rect">
            <a:avLst/>
          </a:prstGeom>
          <a:noFill/>
        </p:spPr>
        <p:txBody>
          <a:bodyPr wrap="square">
            <a:spAutoFit/>
          </a:bodyPr>
          <a:lstStyle/>
          <a:p>
            <a:pPr marL="342900" lvl="0" indent="-342900" algn="just">
              <a:lnSpc>
                <a:spcPct val="107000"/>
              </a:lnSpc>
              <a:spcBef>
                <a:spcPts val="30"/>
              </a:spcBef>
              <a:spcAft>
                <a:spcPts val="800"/>
              </a:spcAft>
              <a:buSzPts val="1200"/>
              <a:buFont typeface="Symbol" panose="05050102010706020507" pitchFamily="18" charset="2"/>
              <a:buChar char=""/>
            </a:pPr>
            <a:r>
              <a:rPr lang="es-ES" sz="1500" b="1" dirty="0">
                <a:effectLst/>
                <a:latin typeface="Times New Roman" panose="02020603050405020304" pitchFamily="18" charset="0"/>
                <a:ea typeface="DengXian" panose="02010600030101010101" pitchFamily="2" charset="-122"/>
                <a:cs typeface="Times New Roman" panose="02020603050405020304" pitchFamily="18" charset="0"/>
              </a:rPr>
              <a:t>Desmotivación</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marR="74930" algn="just">
              <a:lnSpc>
                <a:spcPct val="107000"/>
              </a:lnSpc>
              <a:spcAft>
                <a:spcPts val="800"/>
              </a:spcAft>
            </a:pP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En cuanto a lo que piensan los encuestados sobre lo que más desmotiva al abandono de las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clases en línea, el 33% de ellos opina que es por la poca interacción con los docentes, seguido</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del 20% que dice que es por la poca asistencia técnica y de gestión académica y el 13% afirma</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que el no asignar prórrogas a las actividades. Las otras opiniones están relacionadas a los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contenidos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los componentes tales como la saturación de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información y tareas.</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Los resultados anteriores se confirman con lo que opina </a:t>
            </a: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García, J. (2012) cuando afirma que </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los tutores necesitan interactuar continuamente con el alumno para resolver sus dudas y así recibir apoyo cuando sea necesario y mantener su motivación al estudio. Y que la institución debe tomar en cuenta lo sugerido por </a:t>
            </a: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Andrade, et al., (2012) donde resaltan que </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es importante poder incrementar los niveles de flexibilidad en los sistemas educativos para adaptarse a las diversas necesidades de los estudiantes. Esto implica flexibilidad en el currículum, en el ritmo, en el estilo y en los sistemas de evaluación.</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8" name="CuadroTexto 7">
            <a:extLst>
              <a:ext uri="{FF2B5EF4-FFF2-40B4-BE49-F238E27FC236}">
                <a16:creationId xmlns:a16="http://schemas.microsoft.com/office/drawing/2014/main" id="{6238EE91-5B0A-58E6-6A1B-C62CC3DB4B2B}"/>
              </a:ext>
            </a:extLst>
          </p:cNvPr>
          <p:cNvSpPr txBox="1"/>
          <p:nvPr/>
        </p:nvSpPr>
        <p:spPr>
          <a:xfrm>
            <a:off x="5771536" y="513394"/>
            <a:ext cx="5781367" cy="5831212"/>
          </a:xfrm>
          <a:prstGeom prst="rect">
            <a:avLst/>
          </a:prstGeom>
          <a:noFill/>
        </p:spPr>
        <p:txBody>
          <a:bodyPr wrap="square">
            <a:spAutoFit/>
          </a:bodyPr>
          <a:lstStyle/>
          <a:p>
            <a:pPr marL="342900" lvl="0" indent="-342900">
              <a:buSzPts val="1200"/>
              <a:buFont typeface="Symbol" panose="05050102010706020507" pitchFamily="18" charset="2"/>
              <a:buChar char=""/>
            </a:pPr>
            <a:r>
              <a:rPr lang="es-ES" sz="1500" b="1" i="1" dirty="0">
                <a:effectLst/>
                <a:latin typeface="Times New Roman" panose="02020603050405020304" pitchFamily="18" charset="0"/>
                <a:ea typeface="Times New Roman" panose="02020603050405020304" pitchFamily="18" charset="0"/>
              </a:rPr>
              <a:t>Actitud del personal</a:t>
            </a:r>
            <a:endParaRPr lang="es-MX" sz="1500" dirty="0">
              <a:effectLst/>
              <a:latin typeface="Times New Roman" panose="02020603050405020304" pitchFamily="18" charset="0"/>
              <a:ea typeface="Times New Roman" panose="02020603050405020304" pitchFamily="18" charset="0"/>
            </a:endParaRPr>
          </a:p>
          <a:p>
            <a:pPr marR="76835" algn="just">
              <a:lnSpc>
                <a:spcPct val="107000"/>
              </a:lnSpc>
              <a:spcBef>
                <a:spcPts val="1015"/>
              </a:spcBef>
              <a:spcAft>
                <a:spcPts val="800"/>
              </a:spcAft>
            </a:pP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Cuando se les pidió la valoración de la actitud del personal a cargo de la modalidad virtual, el</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72% de los encuestados opinó que está entre excelente, muy buena y buena; al contario del 28%</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de ellos que afirmó valora que está entre regular y mala, lo que nos hace reflexionar que si la</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actitud</a:t>
            </a:r>
            <a:r>
              <a:rPr lang="es-ES" sz="1500" i="1" spc="2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frente</a:t>
            </a:r>
            <a:r>
              <a:rPr lang="es-ES" sz="1500" i="1" spc="2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a</a:t>
            </a:r>
            <a:r>
              <a:rPr lang="es-ES" sz="1500" i="1" spc="2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los</a:t>
            </a:r>
            <a:r>
              <a:rPr lang="es-ES" sz="1500" i="1" spc="27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estudiantes</a:t>
            </a:r>
            <a:r>
              <a:rPr lang="es-ES" sz="1500" i="1" spc="2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es</a:t>
            </a:r>
            <a:r>
              <a:rPr lang="es-ES" sz="1500" i="1" spc="2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generalmente</a:t>
            </a:r>
            <a:r>
              <a:rPr lang="es-ES" sz="1500" i="1" spc="2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buena,</a:t>
            </a:r>
            <a:r>
              <a:rPr lang="es-ES" sz="1500" i="1" spc="2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el</a:t>
            </a:r>
            <a:r>
              <a:rPr lang="es-ES" sz="1500" i="1" spc="27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porcentaje</a:t>
            </a:r>
            <a:r>
              <a:rPr lang="es-ES" sz="1500" i="1" spc="27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500" i="1" spc="2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los</a:t>
            </a:r>
            <a:r>
              <a:rPr lang="es-ES" sz="1500" i="1" spc="27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inconformes</a:t>
            </a:r>
            <a:r>
              <a:rPr lang="es-ES" sz="1500" i="1" spc="26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es </a:t>
            </a:r>
            <a:r>
              <a:rPr lang="es-ES" sz="1500" i="1" spc="-2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similar a la de los que no han cumplido con las expectativas académicas, por lo que se deduce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que</a:t>
            </a:r>
            <a:r>
              <a:rPr lang="es-ES" sz="15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la mala actitud no</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permite el cumplimiento de las expectativas académicas.</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marR="76200" algn="just">
              <a:lnSpc>
                <a:spcPct val="107000"/>
              </a:lnSpc>
              <a:spcAft>
                <a:spcPts val="800"/>
              </a:spcAft>
            </a:pP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En cuanto a la opinión sobre la amabilidad de los maestros, los encuestados afirmaron en un</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83% que sí son amables con ellos, al contrario del 17 % que dijo que no lo son, este último se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relaciona</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a la falta de</a:t>
            </a:r>
            <a:r>
              <a:rPr lang="es-ES" sz="15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comunicación que los maestros tienen</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con sus estudiantes.</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marR="76200" algn="just">
              <a:lnSpc>
                <a:spcPct val="107000"/>
              </a:lnSpc>
              <a:spcAft>
                <a:spcPts val="800"/>
              </a:spcAft>
            </a:pP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Siempre recordando lo que </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recalca </a:t>
            </a: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García, J. (2012), donde insiste que, </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para promover la motivación del estudiante, </a:t>
            </a:r>
            <a:r>
              <a:rPr lang="es-MX" sz="1500" b="1" dirty="0">
                <a:effectLst/>
                <a:latin typeface="Times New Roman" panose="02020603050405020304" pitchFamily="18" charset="0"/>
                <a:ea typeface="Times New Roman" panose="02020603050405020304" pitchFamily="18" charset="0"/>
                <a:cs typeface="Times New Roman" panose="02020603050405020304" pitchFamily="18" charset="0"/>
              </a:rPr>
              <a:t>el papel principal recae en el profesor para anticipar y prevenir los retos motivacionales únicos para la enseñanza virtual. </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Además, </a:t>
            </a:r>
            <a:r>
              <a:rPr lang="es-MX" sz="1500" dirty="0" err="1">
                <a:effectLst/>
                <a:latin typeface="Times New Roman" panose="02020603050405020304" pitchFamily="18" charset="0"/>
                <a:ea typeface="Times New Roman" panose="02020603050405020304" pitchFamily="18" charset="0"/>
                <a:cs typeface="Times New Roman" panose="02020603050405020304" pitchFamily="18" charset="0"/>
              </a:rPr>
              <a:t>Tedesco</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 (2003) resalta que </a:t>
            </a: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el docente debe ser un guía en el proceso educativo [...] debe ser sensible a la realidad humana, servir de modelo al estudiante, retomar el papel de educador-especialista-investigador, aprender en conjunto con los estudiantes y enseñar para la compresión.</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1348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F53B7E8-511B-6208-041B-F8FFB0BA0C78}"/>
              </a:ext>
            </a:extLst>
          </p:cNvPr>
          <p:cNvSpPr txBox="1"/>
          <p:nvPr/>
        </p:nvSpPr>
        <p:spPr>
          <a:xfrm>
            <a:off x="914401" y="1268119"/>
            <a:ext cx="10087896" cy="4544962"/>
          </a:xfrm>
          <a:prstGeom prst="rect">
            <a:avLst/>
          </a:prstGeom>
          <a:noFill/>
        </p:spPr>
        <p:txBody>
          <a:bodyPr wrap="square">
            <a:spAutoFit/>
          </a:bodyPr>
          <a:lstStyle/>
          <a:p>
            <a:pPr marL="342900" marR="76835" lvl="0" indent="-342900" algn="just">
              <a:lnSpc>
                <a:spcPct val="107000"/>
              </a:lnSpc>
              <a:spcAft>
                <a:spcPts val="800"/>
              </a:spcAft>
              <a:buSzPts val="1200"/>
              <a:buFont typeface="Symbol" panose="05050102010706020507" pitchFamily="18" charset="2"/>
              <a:buChar char=""/>
            </a:pPr>
            <a:r>
              <a:rPr lang="es-ES" sz="1500" b="1" i="1" dirty="0">
                <a:effectLst/>
                <a:latin typeface="Times New Roman" panose="02020603050405020304" pitchFamily="18" charset="0"/>
                <a:ea typeface="DengXian" panose="02010600030101010101" pitchFamily="2" charset="-122"/>
                <a:cs typeface="Times New Roman" panose="02020603050405020304" pitchFamily="18" charset="0"/>
              </a:rPr>
              <a:t>Asistencia a la comunicación </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marR="76835" algn="just">
              <a:lnSpc>
                <a:spcPct val="107000"/>
              </a:lnSpc>
              <a:spcAft>
                <a:spcPts val="800"/>
              </a:spcAft>
            </a:pP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Todos los estudiantes opinan que al menos una vez a la semana los docentes atienden sus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mensajes, por lo que se puede deducir que los docentes deben procurar contestar más frecuente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la</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mensajería para aclarar las dudas sobre los contenidos y tareas asignadas.</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Un aspecto recalcable es lo que recuerda </a:t>
            </a: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García-Peñalvo y Seoane-Pardo (2015) que </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el tema de las </a:t>
            </a:r>
            <a:r>
              <a:rPr lang="es-MX" sz="1500" b="1" dirty="0">
                <a:effectLst/>
                <a:latin typeface="Times New Roman" panose="02020603050405020304" pitchFamily="18" charset="0"/>
                <a:ea typeface="Times New Roman" panose="02020603050405020304" pitchFamily="18" charset="0"/>
                <a:cs typeface="Times New Roman" panose="02020603050405020304" pitchFamily="18" charset="0"/>
              </a:rPr>
              <a:t>habilidades comunicativas</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 son la base del éxito del estudiantado de la modalidad virtual, por lo que debe aprender a comunicarse constantemente con sus mediadores.</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MX" sz="1500" b="1" dirty="0">
                <a:effectLst/>
                <a:latin typeface="Times New Roman" panose="02020603050405020304" pitchFamily="18" charset="0"/>
                <a:ea typeface="Times New Roman" panose="02020603050405020304" pitchFamily="18" charset="0"/>
                <a:cs typeface="Times New Roman" panose="02020603050405020304" pitchFamily="18" charset="0"/>
              </a:rPr>
              <a:t>Aclaración de dudas</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marR="76200" algn="just">
              <a:lnSpc>
                <a:spcPct val="107000"/>
              </a:lnSpc>
              <a:spcBef>
                <a:spcPts val="5"/>
              </a:spcBef>
              <a:spcAft>
                <a:spcPts val="800"/>
              </a:spcAft>
            </a:pP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Cuando se les preguntó que, si los maestros aclararon dudas, el 65 % afirmó que sí, al contrario</a:t>
            </a:r>
            <a:r>
              <a:rPr lang="es-ES" sz="1500" i="1" spc="-2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del 35% que dijo que no, este último dato está relacionado a la falta de la comunicación y la</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ausencia</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de algunos de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los docentes.</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tabLst>
                <a:tab pos="1524000" algn="l"/>
              </a:tabLst>
            </a:pP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La experiencia de los estudiantes en cuanto a la aclaración de dudas es buena, pues como lo afirma García, J. (2012), </a:t>
            </a:r>
            <a:r>
              <a:rPr lang="es-MX" sz="1500" b="1" dirty="0">
                <a:effectLst/>
                <a:latin typeface="Times New Roman" panose="02020603050405020304" pitchFamily="18" charset="0"/>
                <a:ea typeface="Times New Roman" panose="02020603050405020304" pitchFamily="18" charset="0"/>
                <a:cs typeface="Times New Roman" panose="02020603050405020304" pitchFamily="18" charset="0"/>
              </a:rPr>
              <a:t>los tutores deben proporcionar formas diversas y alternativas de interactuar y comunicarse con el alumno mediante videochats, foros, e incluso, redes sociales.</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500" dirty="0">
                <a:effectLst/>
                <a:latin typeface="Times New Roman" panose="02020603050405020304" pitchFamily="18" charset="0"/>
                <a:ea typeface="DengXian" panose="02010600030101010101" pitchFamily="2" charset="-122"/>
                <a:cs typeface="Times New Roman" panose="02020603050405020304" pitchFamily="18" charset="0"/>
              </a:rPr>
              <a:t>Sin embargo, se debe dar seguimiento a aquellos inconformes.  </a:t>
            </a: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Para </a:t>
            </a:r>
            <a:r>
              <a:rPr lang="es-ES" sz="1500" dirty="0" err="1">
                <a:effectLst/>
                <a:latin typeface="Times New Roman" panose="02020603050405020304" pitchFamily="18" charset="0"/>
                <a:ea typeface="DengXian" panose="02010600030101010101" pitchFamily="2" charset="-122"/>
                <a:cs typeface="Times New Roman" panose="02020603050405020304" pitchFamily="18" charset="0"/>
              </a:rPr>
              <a:t>Harasim</a:t>
            </a: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 et al., (2000), cuando los moderadores se involucran de forma activa, respondiendo con regularidad a las intervenciones de los alumnos, anunciando las nuevas actividades y materiales, animando la discusión, los estudiantes responden con entusiasmo y participación, el aspecto motivacional, social e intelectual, se ven reforzados.</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3071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40BD8D3-C0F5-BE5C-79F6-24423FA5D60D}"/>
              </a:ext>
            </a:extLst>
          </p:cNvPr>
          <p:cNvSpPr txBox="1"/>
          <p:nvPr/>
        </p:nvSpPr>
        <p:spPr>
          <a:xfrm>
            <a:off x="678426" y="1202330"/>
            <a:ext cx="10618839" cy="4528804"/>
          </a:xfrm>
          <a:prstGeom prst="rect">
            <a:avLst/>
          </a:prstGeom>
          <a:noFill/>
        </p:spPr>
        <p:txBody>
          <a:bodyPr wrap="square">
            <a:spAutoFit/>
          </a:bodyPr>
          <a:lstStyle/>
          <a:p>
            <a:pPr marL="342900" lvl="0" indent="-342900" algn="just">
              <a:lnSpc>
                <a:spcPct val="107000"/>
              </a:lnSpc>
              <a:spcBef>
                <a:spcPts val="35"/>
              </a:spcBef>
              <a:spcAft>
                <a:spcPts val="800"/>
              </a:spcAft>
              <a:buSzPts val="1200"/>
              <a:buFont typeface="Symbol" panose="05050102010706020507" pitchFamily="18" charset="2"/>
              <a:buChar char=""/>
              <a:tabLst>
                <a:tab pos="1524000" algn="l"/>
              </a:tabLst>
            </a:pPr>
            <a:r>
              <a:rPr lang="es-ES" sz="1500" b="1" dirty="0">
                <a:solidFill>
                  <a:srgbClr val="1C1E21"/>
                </a:solidFill>
                <a:effectLst/>
                <a:latin typeface="Times New Roman" panose="02020603050405020304" pitchFamily="18" charset="0"/>
                <a:ea typeface="DengXian" panose="02010600030101010101" pitchFamily="2" charset="-122"/>
                <a:cs typeface="Times New Roman" panose="02020603050405020304" pitchFamily="18" charset="0"/>
              </a:rPr>
              <a:t>Flexibilidad en la evaluación</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marR="76835" algn="just">
              <a:lnSpc>
                <a:spcPct val="107000"/>
              </a:lnSpc>
              <a:spcBef>
                <a:spcPts val="5"/>
              </a:spcBef>
              <a:spcAft>
                <a:spcPts val="800"/>
              </a:spcAft>
            </a:pP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Con respecto a la flexibilidad al evaluar, los estudiantes afirmaron en un 74% que los maestros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son flexibles, sin embargo, el 26% de ellos sienten que no, pues habría que relacionarlas a una</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5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las formas de</a:t>
            </a:r>
            <a:r>
              <a:rPr lang="es-ES" sz="15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las cuales los estudiantes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se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desmotivan al estudiar</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en la modalidad en</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línea.</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Según lo sugerido por Andrade, et al., (2012) que opina que </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es fundamental satisfacer las necesidades de los estudiantes mediante un sistema educativo flexible, en lugar de esperar que los estudiantes se adapten a un sistema rígido.    </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500" i="1" dirty="0">
                <a:effectLst/>
                <a:latin typeface="Calibri" panose="020F0502020204030204" pitchFamily="34" charset="0"/>
                <a:ea typeface="DengXian" panose="02010600030101010101" pitchFamily="2" charset="-122"/>
                <a:cs typeface="Times New Roman" panose="02020603050405020304" pitchFamily="18" charset="0"/>
              </a:rPr>
              <a:t> </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spcBef>
                <a:spcPts val="30"/>
              </a:spcBef>
              <a:spcAft>
                <a:spcPts val="0"/>
              </a:spcAft>
              <a:buSzPts val="1200"/>
              <a:buFont typeface="Symbol" panose="05050102010706020507" pitchFamily="18" charset="2"/>
              <a:buChar char=""/>
            </a:pPr>
            <a:r>
              <a:rPr lang="es-ES" sz="1500" b="1" dirty="0">
                <a:effectLst/>
                <a:latin typeface="Times New Roman" panose="02020603050405020304" pitchFamily="18" charset="0"/>
                <a:ea typeface="Times New Roman" panose="02020603050405020304" pitchFamily="18" charset="0"/>
              </a:rPr>
              <a:t>Estrategias innovadoras</a:t>
            </a:r>
            <a:endParaRPr lang="es-MX" sz="1500" dirty="0">
              <a:effectLst/>
              <a:latin typeface="Times New Roman" panose="02020603050405020304" pitchFamily="18" charset="0"/>
              <a:ea typeface="Times New Roman" panose="02020603050405020304" pitchFamily="18" charset="0"/>
            </a:endParaRPr>
          </a:p>
          <a:p>
            <a:pPr marR="74295" algn="just">
              <a:lnSpc>
                <a:spcPct val="107000"/>
              </a:lnSpc>
              <a:spcAft>
                <a:spcPts val="800"/>
              </a:spcAft>
            </a:pP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Los estudiantes de la modalidad virtual consideran que los maestros promueven estrategias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didácticas innovadoras como evaluaciones con videos en un 22%, discusiones en foros en un</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20%, mapas mentales y conceptuales en un 13%, entre otras estrategias como las infografías,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informes y cuestionarios interactivos hacen posible la evaluación en la modalidad virtual de la</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UNAN –</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León.</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Lo que los docentes de UNAN – León están aplicando lo que  detalla </a:t>
            </a:r>
            <a:r>
              <a:rPr lang="es-ES" sz="1500" dirty="0" err="1">
                <a:effectLst/>
                <a:latin typeface="Times New Roman" panose="02020603050405020304" pitchFamily="18" charset="0"/>
                <a:ea typeface="DengXian" panose="02010600030101010101" pitchFamily="2" charset="-122"/>
                <a:cs typeface="Times New Roman" panose="02020603050405020304" pitchFamily="18" charset="0"/>
              </a:rPr>
              <a:t>Aveiga</a:t>
            </a: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-Delgado, J., E. (2022) que confirma que la virtualidad</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 implica </a:t>
            </a:r>
            <a:r>
              <a:rPr lang="es-MX" sz="1500" b="1" dirty="0">
                <a:effectLst/>
                <a:latin typeface="Times New Roman" panose="02020603050405020304" pitchFamily="18" charset="0"/>
                <a:ea typeface="Times New Roman" panose="02020603050405020304" pitchFamily="18" charset="0"/>
                <a:cs typeface="Times New Roman" panose="02020603050405020304" pitchFamily="18" charset="0"/>
              </a:rPr>
              <a:t>el uso y la aplicación de nuevas tecnologías</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 en los entornos de aprendizaje, la creación de experiencias prácticas, la participación de profesores que desarrollen recursos virtuales, que motiven de forma constante y brinden un trato cercano y personalizado al estudiante, que comprendan sus necesidades, resuelvan dudas, fomenten el debate y faciliten el intercambio de conocimientos.</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9985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3059827-9E2F-E973-FEEA-127731482A60}"/>
              </a:ext>
            </a:extLst>
          </p:cNvPr>
          <p:cNvSpPr txBox="1"/>
          <p:nvPr/>
        </p:nvSpPr>
        <p:spPr>
          <a:xfrm>
            <a:off x="786580" y="1152749"/>
            <a:ext cx="10412363" cy="5269776"/>
          </a:xfrm>
          <a:prstGeom prst="rect">
            <a:avLst/>
          </a:prstGeom>
          <a:noFill/>
        </p:spPr>
        <p:txBody>
          <a:bodyPr wrap="square">
            <a:spAutoFit/>
          </a:bodyPr>
          <a:lstStyle/>
          <a:p>
            <a:pPr marL="342900" marR="76200" lvl="0" indent="-342900" algn="just">
              <a:lnSpc>
                <a:spcPct val="107000"/>
              </a:lnSpc>
              <a:spcBef>
                <a:spcPts val="5"/>
              </a:spcBef>
              <a:spcAft>
                <a:spcPts val="800"/>
              </a:spcAft>
              <a:buSzPts val="1200"/>
              <a:buFont typeface="Symbol" panose="05050102010706020507" pitchFamily="18" charset="2"/>
              <a:buChar char=""/>
            </a:pPr>
            <a:r>
              <a:rPr lang="es-ES" sz="1500" b="1" dirty="0">
                <a:effectLst/>
                <a:latin typeface="Times New Roman" panose="02020603050405020304" pitchFamily="18" charset="0"/>
                <a:ea typeface="DengXian" panose="02010600030101010101" pitchFamily="2" charset="-122"/>
                <a:cs typeface="Times New Roman" panose="02020603050405020304" pitchFamily="18" charset="0"/>
              </a:rPr>
              <a:t>Perseverancia </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marR="76200" algn="just">
              <a:lnSpc>
                <a:spcPct val="107000"/>
              </a:lnSpc>
              <a:spcBef>
                <a:spcPts val="5"/>
              </a:spcBef>
              <a:spcAft>
                <a:spcPts val="800"/>
              </a:spcAft>
            </a:pP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Con respecto a los motivos de perseverancia en la modalidad virtual de los encuestados, ven una</a:t>
            </a:r>
            <a:r>
              <a:rPr lang="es-ES" sz="1500" i="1" spc="-29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excelente</a:t>
            </a:r>
            <a:r>
              <a:rPr lang="es-ES" sz="15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oportunidad</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estudiar</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y</a:t>
            </a:r>
            <a:r>
              <a:rPr lang="es-ES" sz="15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trabajar al</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mismo tiempo</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en</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un 28%,</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mantener una</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meta firme de culminar una carrera y titularse en un 28% y el deseo de superación personal en un</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20%, por lo que el 24% de las demás opiniones están relacionados al entusiasmo que los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estudiantes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conservan de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graduarse.</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Se confirma </a:t>
            </a:r>
            <a:r>
              <a:rPr lang="es-ES" sz="1500" dirty="0">
                <a:solidFill>
                  <a:srgbClr val="333333"/>
                </a:solidFill>
                <a:effectLst/>
                <a:latin typeface="Times New Roman" panose="02020603050405020304" pitchFamily="18" charset="0"/>
                <a:ea typeface="DengXian" panose="02010600030101010101" pitchFamily="2" charset="-122"/>
                <a:cs typeface="Times New Roman" panose="02020603050405020304" pitchFamily="18" charset="0"/>
              </a:rPr>
              <a:t>el aporte de </a:t>
            </a: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Domínguez, et al., (2022) que opinan que </a:t>
            </a:r>
            <a:r>
              <a:rPr lang="es-ES" sz="1500" dirty="0">
                <a:solidFill>
                  <a:srgbClr val="333333"/>
                </a:solidFill>
                <a:effectLst/>
                <a:latin typeface="Times New Roman" panose="02020603050405020304" pitchFamily="18" charset="0"/>
                <a:ea typeface="DengXian" panose="02010600030101010101" pitchFamily="2" charset="-122"/>
                <a:cs typeface="Times New Roman" panose="02020603050405020304" pitchFamily="18" charset="0"/>
              </a:rPr>
              <a:t>el avance de la tecnología de la comunicación ha permitido que los métodos de enseñanza sean más amplios, sobre todo para aquellos que no pueden realizar cursos de manera presencial por lo que se concluye que la modalidad virtual es una modalidad que ha logrado que muchas personas puedan recibir educación de calidad y didáctica desde cualquier parte del mundo.</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spcAft>
                <a:spcPts val="800"/>
              </a:spcAft>
              <a:buSzPts val="1200"/>
              <a:buFont typeface="Symbol" panose="05050102010706020507" pitchFamily="18" charset="2"/>
              <a:buChar char=""/>
            </a:pPr>
            <a:r>
              <a:rPr lang="es-ES" sz="1500" b="1" dirty="0">
                <a:solidFill>
                  <a:srgbClr val="333333"/>
                </a:solidFill>
                <a:effectLst/>
                <a:latin typeface="Times New Roman" panose="02020603050405020304" pitchFamily="18" charset="0"/>
                <a:ea typeface="DengXian" panose="02010600030101010101" pitchFamily="2" charset="-122"/>
                <a:cs typeface="Times New Roman" panose="02020603050405020304" pitchFamily="18" charset="0"/>
              </a:rPr>
              <a:t>Valoración de la Calidad</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marL="685800">
              <a:spcBef>
                <a:spcPts val="25"/>
              </a:spcBef>
              <a:spcAft>
                <a:spcPts val="0"/>
              </a:spcAft>
            </a:pPr>
            <a:r>
              <a:rPr lang="es-ES" sz="1500" i="1" dirty="0">
                <a:effectLst/>
                <a:latin typeface="Times New Roman" panose="02020603050405020304" pitchFamily="18" charset="0"/>
                <a:ea typeface="Times New Roman" panose="02020603050405020304" pitchFamily="18" charset="0"/>
              </a:rPr>
              <a:t> </a:t>
            </a:r>
            <a:endParaRPr lang="es-MX" sz="1500" dirty="0">
              <a:effectLst/>
              <a:latin typeface="Times New Roman" panose="02020603050405020304" pitchFamily="18" charset="0"/>
              <a:ea typeface="Times New Roman" panose="02020603050405020304" pitchFamily="18" charset="0"/>
            </a:endParaRPr>
          </a:p>
          <a:p>
            <a:pPr marR="71755" algn="just">
              <a:lnSpc>
                <a:spcPct val="107000"/>
              </a:lnSpc>
              <a:spcAft>
                <a:spcPts val="800"/>
              </a:spcAft>
            </a:pP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Con relación a la valoración de la calidad del servicio de la educación en línea de la Unan –</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León, el 69% de los encuestados la valora entre excelente, muy buena y buena, al contrario del</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38% que valora que es regular, mala o que tiene mucho por mejorar, lo que se deduce que este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último dato está relacionado a la falta de interacciones entre los docentes y estudiantes lo cual</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dificulta</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la aclaración de</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las dudas</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académicas y</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su desmotivación al</a:t>
            </a:r>
            <a:r>
              <a:rPr lang="es-ES" sz="15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500" i="1" dirty="0">
                <a:effectLst/>
                <a:latin typeface="Times New Roman" panose="02020603050405020304" pitchFamily="18" charset="0"/>
                <a:ea typeface="DengXian" panose="02010600030101010101" pitchFamily="2" charset="-122"/>
                <a:cs typeface="Times New Roman" panose="02020603050405020304" pitchFamily="18" charset="0"/>
              </a:rPr>
              <a:t>estudio.</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Debe realizarse un importante esfuerzo para alcanzar estándares de calidad que permitan establecer criterios para la acreditación de la educación desarrollada en contextos no presenciales de aprendizaje debido a que estamos en un mundo cambiante, así lo sugieren </a:t>
            </a:r>
            <a:r>
              <a:rPr lang="es-ES" sz="1500" dirty="0">
                <a:effectLst/>
                <a:latin typeface="Times New Roman" panose="02020603050405020304" pitchFamily="18" charset="0"/>
                <a:ea typeface="DengXian" panose="02010600030101010101" pitchFamily="2" charset="-122"/>
                <a:cs typeface="Times New Roman" panose="02020603050405020304" pitchFamily="18" charset="0"/>
              </a:rPr>
              <a:t>Iriarte, et al., (2019) cuando opinan que </a:t>
            </a:r>
            <a:r>
              <a:rPr lang="es-MX" sz="1500" dirty="0">
                <a:effectLst/>
                <a:latin typeface="Times New Roman" panose="02020603050405020304" pitchFamily="18" charset="0"/>
                <a:ea typeface="Times New Roman" panose="02020603050405020304" pitchFamily="18" charset="0"/>
                <a:cs typeface="Times New Roman" panose="02020603050405020304" pitchFamily="18" charset="0"/>
              </a:rPr>
              <a:t>la globalización nos trae una gran cantidad de contenidos que debemos valorar adecuadamente.</a:t>
            </a:r>
            <a:endParaRPr lang="es-MX" sz="15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5746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7DDD942-DAB4-F703-6CA3-F1B22F8A212E}"/>
              </a:ext>
            </a:extLst>
          </p:cNvPr>
          <p:cNvSpPr txBox="1"/>
          <p:nvPr/>
        </p:nvSpPr>
        <p:spPr>
          <a:xfrm>
            <a:off x="2359741" y="812851"/>
            <a:ext cx="8416414" cy="5546262"/>
          </a:xfrm>
          <a:prstGeom prst="rect">
            <a:avLst/>
          </a:prstGeom>
          <a:noFill/>
        </p:spPr>
        <p:txBody>
          <a:bodyPr wrap="square">
            <a:spAutoFit/>
          </a:bodyPr>
          <a:lstStyle/>
          <a:p>
            <a:pPr marL="342900" lvl="0" indent="-342900" algn="just">
              <a:lnSpc>
                <a:spcPct val="107000"/>
              </a:lnSpc>
              <a:spcAft>
                <a:spcPts val="800"/>
              </a:spcAft>
              <a:buSzPts val="1200"/>
              <a:buFont typeface="Symbol" panose="05050102010706020507" pitchFamily="18" charset="2"/>
              <a:buChar char=""/>
            </a:pPr>
            <a:r>
              <a:rPr lang="es-MX" sz="1800" b="1" dirty="0">
                <a:effectLst/>
                <a:latin typeface="Times New Roman" panose="02020603050405020304" pitchFamily="18" charset="0"/>
                <a:ea typeface="Times New Roman" panose="02020603050405020304" pitchFamily="18" charset="0"/>
                <a:cs typeface="Times New Roman" panose="02020603050405020304" pitchFamily="18" charset="0"/>
              </a:rPr>
              <a:t>Cultura y disciplina al estudio</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marR="76200" algn="just">
              <a:lnSpc>
                <a:spcPct val="107000"/>
              </a:lnSpc>
              <a:spcBef>
                <a:spcPts val="1160"/>
              </a:spcBef>
              <a:spcAft>
                <a:spcPts val="800"/>
              </a:spcAft>
            </a:pP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En cuanto a la opinión sobre cómo crear una cultura y disciplina de estudio en la modalidad en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línea,</a:t>
            </a:r>
            <a:r>
              <a:rPr lang="es-ES" sz="1800" i="1" spc="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los</a:t>
            </a:r>
            <a:r>
              <a:rPr lang="es-ES" sz="1800" i="1" spc="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estudiantes</a:t>
            </a:r>
            <a:r>
              <a:rPr lang="es-ES" sz="1800" i="1" spc="6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dijeron</a:t>
            </a:r>
            <a:r>
              <a:rPr lang="es-ES" sz="1800" i="1" spc="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que</a:t>
            </a:r>
            <a:r>
              <a:rPr lang="es-ES" sz="1800" i="1" spc="6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en</a:t>
            </a:r>
            <a:r>
              <a:rPr lang="es-ES" sz="1800" i="1" spc="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un</a:t>
            </a:r>
            <a:r>
              <a:rPr lang="es-ES" sz="1800" i="1" spc="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24%</a:t>
            </a:r>
            <a:r>
              <a:rPr lang="es-ES" sz="1800" i="1" spc="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el</a:t>
            </a:r>
            <a:r>
              <a:rPr lang="es-ES" sz="1800" i="1" spc="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estudio</a:t>
            </a:r>
            <a:r>
              <a:rPr lang="es-ES" sz="1800" i="1" spc="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diario</a:t>
            </a:r>
            <a:r>
              <a:rPr lang="es-ES" sz="1800" i="1" spc="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y</a:t>
            </a:r>
            <a:r>
              <a:rPr lang="es-ES" sz="1800" i="1" spc="6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el</a:t>
            </a:r>
            <a:r>
              <a:rPr lang="es-ES" sz="1800" i="1" spc="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estar</a:t>
            </a:r>
            <a:r>
              <a:rPr lang="es-ES" sz="1800" i="1" spc="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pendiente</a:t>
            </a:r>
            <a:r>
              <a:rPr lang="es-ES" sz="1800" i="1" spc="6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800" i="1" spc="6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las</a:t>
            </a:r>
            <a:r>
              <a:rPr lang="es-ES" sz="1800" i="1" spc="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tareas</a:t>
            </a:r>
            <a:r>
              <a:rPr lang="es-ES" sz="1800" i="1" spc="-2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clave,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además,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con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el</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mismo</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porcentaje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el</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saber</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quién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acudir</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cuando</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haya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inconvenientes, y en un 13% que exista un acompañamiento docente, entre otras opiniones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importantes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que</a:t>
            </a:r>
            <a:r>
              <a:rPr lang="es-ES" sz="18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servirán</a:t>
            </a:r>
            <a:r>
              <a:rPr lang="es-ES" sz="18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referentes a otros investigadores.</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tabLst>
                <a:tab pos="1691640" algn="l"/>
              </a:tabLst>
            </a:pPr>
            <a:r>
              <a:rPr lang="es-ES" sz="1800" dirty="0">
                <a:effectLst/>
                <a:latin typeface="Times New Roman" panose="02020603050405020304" pitchFamily="18" charset="0"/>
                <a:ea typeface="DengXian" panose="02010600030101010101" pitchFamily="2" charset="-122"/>
                <a:cs typeface="Times New Roman" panose="02020603050405020304" pitchFamily="18" charset="0"/>
              </a:rPr>
              <a:t>Los elementos clave de la educación virtual se enfocan en el estudiante y en la separación física entre el profesor y el estudiante, ya sea parcial o total durante el proceso de enseñanza-aprendizaje. Esto implica una comunicación en tiempo real (sincrónica) o en diferentes momentos (asincrónica) a través de herramientas digitales como el correo electrónico, el chat, las plataformas virtuales y los foros. Esta es la postura de Gorozabel, et al., (2023) por lo que hace que la responsabilidad del aprendizaje recaiga principalmente en el estudiante, así como también en la necesidad de que la institución cuente con la infraestructura tecnológica, académica, administrativa y normativa adecuada.</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tabLst>
                <a:tab pos="1691640" algn="l"/>
              </a:tabLst>
            </a:pPr>
            <a:r>
              <a:rPr lang="es-ES" sz="16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7851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949F827-7446-8C67-06CB-48FF81F8876F}"/>
              </a:ext>
            </a:extLst>
          </p:cNvPr>
          <p:cNvSpPr txBox="1"/>
          <p:nvPr/>
        </p:nvSpPr>
        <p:spPr>
          <a:xfrm>
            <a:off x="648929" y="1090267"/>
            <a:ext cx="10894142" cy="5767733"/>
          </a:xfrm>
          <a:prstGeom prst="rect">
            <a:avLst/>
          </a:prstGeom>
          <a:noFill/>
        </p:spPr>
        <p:txBody>
          <a:bodyPr wrap="square">
            <a:spAutoFit/>
          </a:bodyPr>
          <a:lstStyle/>
          <a:p>
            <a:pPr algn="just"/>
            <a:r>
              <a:rPr lang="es-MX" dirty="0">
                <a:latin typeface="Times New Roman" panose="02020603050405020304" pitchFamily="18" charset="0"/>
                <a:cs typeface="Times New Roman" panose="02020603050405020304" pitchFamily="18" charset="0"/>
              </a:rPr>
              <a:t>Esta investigación identificó aspectos importantes para la mejora de la modalidad virtual de la Universidad Nacional Autónoma de Nicaragua, considerando los aportes de estudiantes y personales a cargo. </a:t>
            </a:r>
          </a:p>
          <a:p>
            <a:pPr marL="342900" lvl="0" indent="-342900" algn="just">
              <a:lnSpc>
                <a:spcPct val="107000"/>
              </a:lnSpc>
              <a:buFont typeface="+mj-lt"/>
              <a:buAutoNum type="arabicPeriod"/>
            </a:pPr>
            <a:r>
              <a:rPr lang="es-MX" dirty="0">
                <a:latin typeface="Times New Roman" panose="02020603050405020304" pitchFamily="18" charset="0"/>
                <a:cs typeface="Times New Roman" panose="02020603050405020304" pitchFamily="18" charset="0"/>
              </a:rPr>
              <a:t>1. La principal motivación de estudiar en esta modalidad es por cuestiones de tiempo y labores, según la oportunidad de adquirir nuevos conocimientos. Estudiantes han adquirido habilidades de autoestudio, investigación, lectura y planificación. 2. Las dificultades que los estudiantes presentaron al inicio de las clases síntomas en el manejo de la plataforma y acceso a las herramientas tecnológicas. Si se logran mejorar en estos aspectos, el impacto de la desmotivación y deserción será menor. 3. La desmotivación de la continuidad educativa en la modalidad en línea se debe a que los usuarios no logran organizar bien sus ocupadas agendas laborales. Esto deben reflexionar sobre la atención y la comunicación con los estudiantes, así como el acompañamiento efectivo a los estudiantes desmotivados de la modalidad virtual. 4. La poca interacción entre docentes y estudiantes en línea tiende a frustración por no encontrar progreso en las metas académicas propuestas. Esto se requiere a la mejora de la asistencia técnica y pedagógica. 5. Los coordinadores entrevistados han aceptado las estrategias que han resultado en el proceso de aprendizaje, incluyendo la entrega de informes, creación de infografías y discusiones en foro. </a:t>
            </a:r>
            <a:r>
              <a:rPr lang="es-ES" sz="1800" dirty="0">
                <a:effectLst/>
                <a:latin typeface="Times New Roman" panose="02020603050405020304" pitchFamily="18" charset="0"/>
                <a:ea typeface="DengXian" panose="02010600030101010101" pitchFamily="2" charset="-122"/>
                <a:cs typeface="Times New Roman" panose="02020603050405020304" pitchFamily="18" charset="0"/>
              </a:rPr>
              <a:t>Es por hecho que, mejorando en todos los aspectos antes mencionados, la bicentenaria UNAN – León seguirá siendo un referente nacional de la educación, sobre todo en esta nueva modalidad, pues ha dado aportes en la gratuidad y accesibilidad a estudiantes que, por asuntos laborales, no pueden acudir a las aulas físicas.</a:t>
            </a:r>
            <a:endParaRPr lang="es-MX" sz="18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a:lnSpc>
                <a:spcPct val="107000"/>
              </a:lnSpc>
              <a:spcAft>
                <a:spcPts val="800"/>
              </a:spcAft>
            </a:pPr>
            <a:r>
              <a:rPr lang="es-ES" sz="1800" b="1"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algn="just"/>
            <a:endParaRPr lang="es-MX" dirty="0">
              <a:latin typeface="Times New Roman" panose="02020603050405020304" pitchFamily="18" charset="0"/>
              <a:cs typeface="Times New Roman" panose="02020603050405020304" pitchFamily="18" charset="0"/>
            </a:endParaRPr>
          </a:p>
        </p:txBody>
      </p:sp>
      <p:sp>
        <p:nvSpPr>
          <p:cNvPr id="7" name="Título 1">
            <a:extLst>
              <a:ext uri="{FF2B5EF4-FFF2-40B4-BE49-F238E27FC236}">
                <a16:creationId xmlns:a16="http://schemas.microsoft.com/office/drawing/2014/main" id="{C444433B-AA05-55FC-689A-200A44C3A8E1}"/>
              </a:ext>
            </a:extLst>
          </p:cNvPr>
          <p:cNvSpPr>
            <a:spLocks noGrp="1"/>
          </p:cNvSpPr>
          <p:nvPr>
            <p:ph type="title"/>
          </p:nvPr>
        </p:nvSpPr>
        <p:spPr>
          <a:xfrm>
            <a:off x="3160201" y="383176"/>
            <a:ext cx="5256212" cy="590218"/>
          </a:xfrm>
        </p:spPr>
        <p:txBody>
          <a:bodyPr/>
          <a:lstStyle/>
          <a:p>
            <a:r>
              <a:rPr lang="es-MX" dirty="0"/>
              <a:t>Conclusión</a:t>
            </a:r>
          </a:p>
        </p:txBody>
      </p:sp>
    </p:spTree>
    <p:extLst>
      <p:ext uri="{BB962C8B-B14F-4D97-AF65-F5344CB8AC3E}">
        <p14:creationId xmlns:p14="http://schemas.microsoft.com/office/powerpoint/2010/main" val="3335267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6AEBD335-B56F-F548-931E-3C7351453BE6}"/>
              </a:ext>
            </a:extLst>
          </p:cNvPr>
          <p:cNvSpPr txBox="1"/>
          <p:nvPr/>
        </p:nvSpPr>
        <p:spPr>
          <a:xfrm>
            <a:off x="1514167" y="1596668"/>
            <a:ext cx="7993625" cy="4665636"/>
          </a:xfrm>
          <a:prstGeom prst="rect">
            <a:avLst/>
          </a:prstGeom>
          <a:noFill/>
        </p:spPr>
        <p:txBody>
          <a:bodyPr wrap="square">
            <a:spAutoFit/>
          </a:bodyPr>
          <a:lstStyle/>
          <a:p>
            <a:pPr marL="450215" indent="-450215" algn="just"/>
            <a:r>
              <a:rPr lang="es-ES" sz="1800" dirty="0">
                <a:effectLst/>
                <a:latin typeface="Arial" panose="020B0604020202020204" pitchFamily="34" charset="0"/>
                <a:ea typeface="DengXian" panose="02010600030101010101" pitchFamily="2" charset="-122"/>
                <a:cs typeface="Times New Roman" panose="02020603050405020304" pitchFamily="18" charset="0"/>
              </a:rPr>
              <a:t>Andrade, E., L., M., Reynoso, J. (2012)</a:t>
            </a:r>
            <a:r>
              <a:rPr lang="es-ES" sz="1800" u="sng"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hlinkClick r:id="rId2"/>
              </a:rPr>
              <a:t> Estudio Comparativo del Diseño de Interfaces para Aplicaciones de Software: Páginas Web y Sistemas Multimedia Interactivos</a:t>
            </a:r>
            <a:r>
              <a:rPr lang="es-ES" sz="1800" i="1" dirty="0">
                <a:effectLst/>
                <a:latin typeface="Arial" panose="020B0604020202020204" pitchFamily="34" charset="0"/>
                <a:ea typeface="DengXian" panose="02010600030101010101" pitchFamily="2" charset="-122"/>
                <a:cs typeface="Times New Roman" panose="02020603050405020304" pitchFamily="18" charset="0"/>
              </a:rPr>
              <a:t> </a:t>
            </a: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marL="450215" indent="-450215" algn="just"/>
            <a:r>
              <a:rPr lang="es-ES" sz="1800" dirty="0">
                <a:effectLst/>
                <a:latin typeface="Arial" panose="020B0604020202020204" pitchFamily="34" charset="0"/>
                <a:ea typeface="DengXian" panose="02010600030101010101" pitchFamily="2" charset="-122"/>
                <a:cs typeface="Times New Roman" panose="02020603050405020304" pitchFamily="18" charset="0"/>
              </a:rPr>
              <a:t> </a:t>
            </a: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marL="450215" indent="-450215" algn="just"/>
            <a:r>
              <a:rPr lang="es-ES" sz="1800" dirty="0">
                <a:effectLst/>
                <a:latin typeface="Arial" panose="020B0604020202020204" pitchFamily="34" charset="0"/>
                <a:ea typeface="DengXian" panose="02010600030101010101" pitchFamily="2" charset="-122"/>
                <a:cs typeface="Times New Roman" panose="02020603050405020304" pitchFamily="18" charset="0"/>
              </a:rPr>
              <a:t>Arboleda, B., Á., Díez, C., Causil, J., A., N. (2018)</a:t>
            </a:r>
            <a:r>
              <a:rPr lang="es-ES" sz="1800" u="sng"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hlinkClick r:id="rId3"/>
              </a:rPr>
              <a:t> procesos de enseñanza – aprendizaje. una apuesta a la educación virtual</a:t>
            </a:r>
            <a:r>
              <a:rPr lang="es-ES" sz="1800" i="1" dirty="0">
                <a:effectLst/>
                <a:latin typeface="Arial" panose="020B0604020202020204" pitchFamily="34" charset="0"/>
                <a:ea typeface="DengXian" panose="02010600030101010101" pitchFamily="2" charset="-122"/>
                <a:cs typeface="Times New Roman" panose="02020603050405020304" pitchFamily="18" charset="0"/>
              </a:rPr>
              <a:t> </a:t>
            </a:r>
          </a:p>
          <a:p>
            <a:pPr marL="449580" indent="-450215" algn="just">
              <a:lnSpc>
                <a:spcPct val="107000"/>
              </a:lnSpc>
              <a:spcAft>
                <a:spcPts val="800"/>
              </a:spcAft>
            </a:pPr>
            <a:r>
              <a:rPr lang="es-ES" sz="1800" dirty="0" err="1">
                <a:effectLst/>
                <a:latin typeface="Arial" panose="020B0604020202020204" pitchFamily="34" charset="0"/>
                <a:ea typeface="DengXian" panose="02010600030101010101" pitchFamily="2" charset="-122"/>
                <a:cs typeface="Times New Roman" panose="02020603050405020304" pitchFamily="18" charset="0"/>
              </a:rPr>
              <a:t>Harasim</a:t>
            </a:r>
            <a:r>
              <a:rPr lang="es-ES" sz="1800" dirty="0">
                <a:effectLst/>
                <a:latin typeface="Arial" panose="020B0604020202020204" pitchFamily="34" charset="0"/>
                <a:ea typeface="DengXian" panose="02010600030101010101" pitchFamily="2" charset="-122"/>
                <a:cs typeface="Times New Roman" panose="02020603050405020304" pitchFamily="18" charset="0"/>
              </a:rPr>
              <a:t>, L., S. </a:t>
            </a:r>
            <a:r>
              <a:rPr lang="es-ES" sz="1800" dirty="0" err="1">
                <a:effectLst/>
                <a:latin typeface="Arial" panose="020B0604020202020204" pitchFamily="34" charset="0"/>
                <a:ea typeface="DengXian" panose="02010600030101010101" pitchFamily="2" charset="-122"/>
                <a:cs typeface="Times New Roman" panose="02020603050405020304" pitchFamily="18" charset="0"/>
              </a:rPr>
              <a:t>Hiltz</a:t>
            </a:r>
            <a:r>
              <a:rPr lang="es-ES" sz="1800" dirty="0">
                <a:effectLst/>
                <a:latin typeface="Arial" panose="020B0604020202020204" pitchFamily="34" charset="0"/>
                <a:ea typeface="DengXian" panose="02010600030101010101" pitchFamily="2" charset="-122"/>
                <a:cs typeface="Times New Roman" panose="02020603050405020304" pitchFamily="18" charset="0"/>
              </a:rPr>
              <a:t>, M. </a:t>
            </a:r>
            <a:r>
              <a:rPr lang="es-ES" sz="1800" dirty="0" err="1">
                <a:effectLst/>
                <a:latin typeface="Arial" panose="020B0604020202020204" pitchFamily="34" charset="0"/>
                <a:ea typeface="DengXian" panose="02010600030101010101" pitchFamily="2" charset="-122"/>
                <a:cs typeface="Times New Roman" panose="02020603050405020304" pitchFamily="18" charset="0"/>
              </a:rPr>
              <a:t>Turoff</a:t>
            </a:r>
            <a:r>
              <a:rPr lang="es-ES" sz="1800" dirty="0">
                <a:effectLst/>
                <a:latin typeface="Arial" panose="020B0604020202020204" pitchFamily="34" charset="0"/>
                <a:ea typeface="DengXian" panose="02010600030101010101" pitchFamily="2" charset="-122"/>
                <a:cs typeface="Times New Roman" panose="02020603050405020304" pitchFamily="18" charset="0"/>
              </a:rPr>
              <a:t>, y L. Teles, </a:t>
            </a:r>
            <a:r>
              <a:rPr lang="es-ES" sz="1800" i="1" dirty="0">
                <a:effectLst/>
                <a:latin typeface="Arial" panose="020B0604020202020204" pitchFamily="34" charset="0"/>
                <a:ea typeface="DengXian" panose="02010600030101010101" pitchFamily="2" charset="-122"/>
                <a:cs typeface="Times New Roman" panose="02020603050405020304" pitchFamily="18" charset="0"/>
              </a:rPr>
              <a:t>Redes de aprendizaje: guía para la enseñanza y el aprendizaje en red</a:t>
            </a:r>
            <a:r>
              <a:rPr lang="es-ES" sz="1800" dirty="0">
                <a:effectLst/>
                <a:latin typeface="Arial" panose="020B0604020202020204" pitchFamily="34" charset="0"/>
                <a:ea typeface="DengXian" panose="02010600030101010101" pitchFamily="2" charset="-122"/>
                <a:cs typeface="Times New Roman" panose="02020603050405020304" pitchFamily="18" charset="0"/>
              </a:rPr>
              <a:t>. Barcelona, 2000, Gedisa/EDIUOC </a:t>
            </a: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marL="449580" indent="-450215" algn="just">
              <a:tabLst>
                <a:tab pos="5417820" algn="l"/>
              </a:tabLst>
            </a:pPr>
            <a:r>
              <a:rPr lang="es-ES" sz="1800" dirty="0">
                <a:effectLst/>
                <a:latin typeface="Arial" panose="020B0604020202020204" pitchFamily="34" charset="0"/>
                <a:ea typeface="DengXian" panose="02010600030101010101" pitchFamily="2" charset="-122"/>
                <a:cs typeface="Times New Roman" panose="02020603050405020304" pitchFamily="18" charset="0"/>
              </a:rPr>
              <a:t>Hernández C. (2021)</a:t>
            </a:r>
            <a:r>
              <a:rPr lang="es-ES" sz="1800" u="sng"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hlinkClick r:id="rId4"/>
              </a:rPr>
              <a:t> Innovación Docente y Calidad Institucional: Jornadas de Innovación Docente e Investigación Educativa UZ, Zaragoza, 5 y 6 de septiembre de 2019</a:t>
            </a: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marL="449580" indent="-450215" algn="just">
              <a:tabLst>
                <a:tab pos="5417820" algn="l"/>
              </a:tabLst>
            </a:pPr>
            <a:r>
              <a:rPr lang="es-ES" sz="1800" u="none" strike="noStrike"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rPr>
              <a:t> </a:t>
            </a: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marL="449580" indent="-450215" algn="just">
              <a:tabLst>
                <a:tab pos="5417820" algn="l"/>
              </a:tabLst>
            </a:pPr>
            <a:r>
              <a:rPr lang="es-ES" sz="1800" u="sng"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rPr>
              <a:t>Hernández, R., Fernández, C., &amp; Baptista, M. del P. (2014). Metodología de la Investigación (6ª ed.). </a:t>
            </a:r>
            <a:r>
              <a:rPr lang="es-NI" sz="1800" u="sng"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rPr>
              <a:t>México, </a:t>
            </a:r>
            <a:r>
              <a:rPr lang="es-NI" sz="1800" u="sng" dirty="0" err="1">
                <a:solidFill>
                  <a:srgbClr val="0000FF"/>
                </a:solidFill>
                <a:effectLst/>
                <a:latin typeface="Arial" panose="020B0604020202020204" pitchFamily="34" charset="0"/>
                <a:ea typeface="DengXian" panose="02010600030101010101" pitchFamily="2" charset="-122"/>
                <a:cs typeface="Times New Roman" panose="02020603050405020304" pitchFamily="18" charset="0"/>
              </a:rPr>
              <a:t>D.F.:McGraw</a:t>
            </a:r>
            <a:r>
              <a:rPr lang="es-NI" sz="1800" u="sng"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rPr>
              <a:t> Hill </a:t>
            </a:r>
            <a:r>
              <a:rPr lang="es-NI" sz="1800" u="sng" dirty="0" err="1">
                <a:solidFill>
                  <a:srgbClr val="0000FF"/>
                </a:solidFill>
                <a:effectLst/>
                <a:latin typeface="Arial" panose="020B0604020202020204" pitchFamily="34" charset="0"/>
                <a:ea typeface="DengXian" panose="02010600030101010101" pitchFamily="2" charset="-122"/>
                <a:cs typeface="Times New Roman" panose="02020603050405020304" pitchFamily="18" charset="0"/>
              </a:rPr>
              <a:t>Education</a:t>
            </a:r>
            <a:r>
              <a:rPr lang="es-NI" sz="1800" u="sng"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rPr>
              <a:t>.</a:t>
            </a: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marL="449580" indent="-450215" algn="just">
              <a:tabLst>
                <a:tab pos="5417820" algn="l"/>
              </a:tabLst>
            </a:pPr>
            <a:r>
              <a:rPr lang="es-NI" sz="1800" u="none" strike="noStrike"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rPr>
              <a:t> </a:t>
            </a: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marL="450215" indent="-450215" algn="just"/>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10" name="Título 1">
            <a:extLst>
              <a:ext uri="{FF2B5EF4-FFF2-40B4-BE49-F238E27FC236}">
                <a16:creationId xmlns:a16="http://schemas.microsoft.com/office/drawing/2014/main" id="{EF779FAB-FC3D-F2B6-30E3-6636074D1117}"/>
              </a:ext>
            </a:extLst>
          </p:cNvPr>
          <p:cNvSpPr>
            <a:spLocks noGrp="1"/>
          </p:cNvSpPr>
          <p:nvPr>
            <p:ph type="title"/>
          </p:nvPr>
        </p:nvSpPr>
        <p:spPr>
          <a:xfrm>
            <a:off x="3052046" y="595696"/>
            <a:ext cx="5256212" cy="590218"/>
          </a:xfrm>
        </p:spPr>
        <p:txBody>
          <a:bodyPr>
            <a:normAutofit fontScale="90000"/>
          </a:bodyPr>
          <a:lstStyle/>
          <a:p>
            <a:r>
              <a:rPr lang="es-MX" dirty="0"/>
              <a:t>Algunas de las referencias</a:t>
            </a:r>
          </a:p>
        </p:txBody>
      </p:sp>
    </p:spTree>
    <p:extLst>
      <p:ext uri="{BB962C8B-B14F-4D97-AF65-F5344CB8AC3E}">
        <p14:creationId xmlns:p14="http://schemas.microsoft.com/office/powerpoint/2010/main" val="2044533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40F603-24A1-B7B3-473E-6DE3A233BC8E}"/>
              </a:ext>
            </a:extLst>
          </p:cNvPr>
          <p:cNvSpPr>
            <a:spLocks noGrp="1"/>
          </p:cNvSpPr>
          <p:nvPr>
            <p:ph idx="1"/>
          </p:nvPr>
        </p:nvSpPr>
        <p:spPr/>
        <p:txBody>
          <a:bodyPr>
            <a:normAutofit lnSpcReduction="10000"/>
          </a:bodyPr>
          <a:lstStyle/>
          <a:p>
            <a:r>
              <a:rPr lang="es-MX" dirty="0"/>
              <a:t>Ligia </a:t>
            </a:r>
            <a:r>
              <a:rPr lang="es-MX" dirty="0" err="1"/>
              <a:t>Adaluz</a:t>
            </a:r>
            <a:r>
              <a:rPr lang="es-MX" dirty="0"/>
              <a:t> Valle </a:t>
            </a:r>
            <a:r>
              <a:rPr lang="es-MX" dirty="0" err="1"/>
              <a:t>Zúniga</a:t>
            </a:r>
            <a:endParaRPr lang="es-MX" dirty="0"/>
          </a:p>
        </p:txBody>
      </p:sp>
      <p:sp>
        <p:nvSpPr>
          <p:cNvPr id="9" name="Content Placeholder 8">
            <a:extLst>
              <a:ext uri="{FF2B5EF4-FFF2-40B4-BE49-F238E27FC236}">
                <a16:creationId xmlns:a16="http://schemas.microsoft.com/office/drawing/2014/main" id="{F9DB9175-52DA-DA85-0522-8908CBFE5BFE}"/>
              </a:ext>
            </a:extLst>
          </p:cNvPr>
          <p:cNvSpPr>
            <a:spLocks noGrp="1"/>
          </p:cNvSpPr>
          <p:nvPr>
            <p:ph idx="10"/>
          </p:nvPr>
        </p:nvSpPr>
        <p:spPr/>
        <p:txBody>
          <a:bodyPr>
            <a:normAutofit lnSpcReduction="10000"/>
          </a:bodyPr>
          <a:lstStyle/>
          <a:p>
            <a:r>
              <a:rPr lang="es-MX" dirty="0" err="1"/>
              <a:t>ligia.valle@fh.unanleon</a:t>
            </a:r>
            <a:r>
              <a:rPr lang="es-MX" dirty="0"/>
              <a:t> .edu.ni </a:t>
            </a:r>
          </a:p>
        </p:txBody>
      </p:sp>
    </p:spTree>
    <p:extLst>
      <p:ext uri="{BB962C8B-B14F-4D97-AF65-F5344CB8AC3E}">
        <p14:creationId xmlns:p14="http://schemas.microsoft.com/office/powerpoint/2010/main" val="170594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p:txBody>
          <a:bodyPr>
            <a:normAutofit fontScale="90000"/>
          </a:bodyPr>
          <a:lstStyle/>
          <a:p>
            <a:r>
              <a:rPr lang="es-MX" dirty="0"/>
              <a:t>Ligia </a:t>
            </a:r>
            <a:r>
              <a:rPr lang="es-MX" dirty="0" err="1"/>
              <a:t>Adaluz</a:t>
            </a:r>
            <a:r>
              <a:rPr lang="es-MX" dirty="0"/>
              <a:t> Valle </a:t>
            </a:r>
            <a:r>
              <a:rPr lang="es-MX" dirty="0" err="1"/>
              <a:t>Zuniga</a:t>
            </a:r>
            <a:endParaRPr lang="es-MX" dirty="0"/>
          </a:p>
        </p:txBody>
      </p:sp>
      <p:pic>
        <p:nvPicPr>
          <p:cNvPr id="3" name="Marcador de contenido 2" descr="Mujer con lentes&#10;&#10;Descripción generada automáticamente">
            <a:extLst>
              <a:ext uri="{FF2B5EF4-FFF2-40B4-BE49-F238E27FC236}">
                <a16:creationId xmlns:a16="http://schemas.microsoft.com/office/drawing/2014/main" id="{F8E18A52-3788-CA0E-57BE-E2B3A55B627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31035" y="3228395"/>
            <a:ext cx="1269017" cy="2285329"/>
          </a:xfrm>
        </p:spPr>
      </p:pic>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a:xfrm>
            <a:off x="4816966" y="3128001"/>
            <a:ext cx="5930536" cy="2486115"/>
          </a:xfrm>
        </p:spPr>
        <p:txBody>
          <a:bodyPr>
            <a:normAutofit fontScale="92500"/>
          </a:bodyPr>
          <a:lstStyle/>
          <a:p>
            <a:pPr algn="just"/>
            <a:r>
              <a:rPr lang="es-MX" sz="2600" dirty="0"/>
              <a:t>Profesional en Gestión de Empresas Turísticas y en Lengua y Literatura con especialidad en Formación Docente y Gestión de la Calidad educativa, actualmente, equipo de apoyo de Dirección Académica y coordinadora de UNICAM para los municipios de León.  </a:t>
            </a:r>
          </a:p>
        </p:txBody>
      </p:sp>
      <p:sp>
        <p:nvSpPr>
          <p:cNvPr id="7" name="Content Placeholder 6">
            <a:extLst>
              <a:ext uri="{FF2B5EF4-FFF2-40B4-BE49-F238E27FC236}">
                <a16:creationId xmlns:a16="http://schemas.microsoft.com/office/drawing/2014/main" id="{6AAA0C1A-8DEB-798D-2F66-3499F59F3224}"/>
              </a:ext>
            </a:extLst>
          </p:cNvPr>
          <p:cNvSpPr>
            <a:spLocks noGrp="1"/>
          </p:cNvSpPr>
          <p:nvPr>
            <p:ph sz="half" idx="14"/>
          </p:nvPr>
        </p:nvSpPr>
        <p:spPr/>
        <p:txBody>
          <a:bodyPr/>
          <a:lstStyle/>
          <a:p>
            <a:r>
              <a:rPr lang="es-MX" dirty="0"/>
              <a:t>UNAN - León</a:t>
            </a:r>
          </a:p>
        </p:txBody>
      </p:sp>
      <p:sp>
        <p:nvSpPr>
          <p:cNvPr id="8" name="Content Placeholder 7">
            <a:extLst>
              <a:ext uri="{FF2B5EF4-FFF2-40B4-BE49-F238E27FC236}">
                <a16:creationId xmlns:a16="http://schemas.microsoft.com/office/drawing/2014/main" id="{205E0533-72BA-8362-BBB7-A3FFCDDA3841}"/>
              </a:ext>
            </a:extLst>
          </p:cNvPr>
          <p:cNvSpPr>
            <a:spLocks noGrp="1"/>
          </p:cNvSpPr>
          <p:nvPr>
            <p:ph sz="half" idx="15"/>
          </p:nvPr>
        </p:nvSpPr>
        <p:spPr>
          <a:xfrm>
            <a:off x="2333896" y="2577155"/>
            <a:ext cx="5758051" cy="428588"/>
          </a:xfrm>
        </p:spPr>
        <p:txBody>
          <a:bodyPr/>
          <a:lstStyle/>
          <a:p>
            <a:r>
              <a:rPr lang="es-MX" dirty="0"/>
              <a:t>Ligia.valle@fh.unanleon.edu.ni</a:t>
            </a:r>
          </a:p>
        </p:txBody>
      </p:sp>
    </p:spTree>
    <p:extLst>
      <p:ext uri="{BB962C8B-B14F-4D97-AF65-F5344CB8AC3E}">
        <p14:creationId xmlns:p14="http://schemas.microsoft.com/office/powerpoint/2010/main" val="304142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a:xfrm>
            <a:off x="926691" y="769526"/>
            <a:ext cx="10515600" cy="905691"/>
          </a:xfrm>
        </p:spPr>
        <p:txBody>
          <a:bodyPr/>
          <a:lstStyle/>
          <a:p>
            <a:r>
              <a:rPr lang="es-MX" dirty="0"/>
              <a:t>Resumen</a:t>
            </a:r>
          </a:p>
        </p:txBody>
      </p:sp>
      <p:sp>
        <p:nvSpPr>
          <p:cNvPr id="3" name="Content Placeholder 2">
            <a:extLst>
              <a:ext uri="{FF2B5EF4-FFF2-40B4-BE49-F238E27FC236}">
                <a16:creationId xmlns:a16="http://schemas.microsoft.com/office/drawing/2014/main" id="{1C5B3191-96B7-7075-DD90-E3831A5A3013}"/>
              </a:ext>
            </a:extLst>
          </p:cNvPr>
          <p:cNvSpPr>
            <a:spLocks noGrp="1"/>
          </p:cNvSpPr>
          <p:nvPr>
            <p:ph idx="1"/>
          </p:nvPr>
        </p:nvSpPr>
        <p:spPr>
          <a:xfrm>
            <a:off x="739877" y="1675217"/>
            <a:ext cx="10515600" cy="3860483"/>
          </a:xfrm>
        </p:spPr>
        <p:txBody>
          <a:bodyPr>
            <a:normAutofit fontScale="85000" lnSpcReduction="10000"/>
          </a:bodyPr>
          <a:lstStyle/>
          <a:p>
            <a:pPr algn="just">
              <a:lnSpc>
                <a:spcPct val="107000"/>
              </a:lnSpc>
              <a:spcAft>
                <a:spcPts val="800"/>
              </a:spcAft>
            </a:pPr>
            <a:r>
              <a:rPr lang="es-ES" sz="1800" dirty="0">
                <a:effectLst/>
                <a:latin typeface="Times New Roman" panose="02020603050405020304" pitchFamily="18" charset="0"/>
                <a:ea typeface="DengXian" panose="02010600030101010101" pitchFamily="2" charset="-122"/>
                <a:cs typeface="Times New Roman" panose="02020603050405020304" pitchFamily="18" charset="0"/>
              </a:rPr>
              <a:t>La enseñanza virtual, también llamada E-learning, es una modalidad educativa en crecimiento que utiliza tecnología e Internet para facilitar el aprendizaje de los alumnos. Expertos identifican características clave: se basa en tecnología de redes, permite acceso global a programas académicos, fomenta el aprendizaje colaborativo, implica un rol de facilitador para el profesor y ofrece flexibilidad en tiempo y espacio. A pesar de sus beneficios, la educación virtual enfrenta desafíos como la falta de reconocimiento social y la necesidad de mayor compromiso, dedicación y disciplina por parte de los estudiantes. La calidad educativa y la retención de estudiantes son aspectos importantes para considerar en esta modalidad. La educación virtual tiene el potencial de transformar la educación superior y la sociedad en general.</a:t>
            </a: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800" dirty="0">
                <a:effectLst/>
                <a:latin typeface="Times New Roman" panose="02020603050405020304" pitchFamily="18" charset="0"/>
                <a:ea typeface="DengXian" panose="02010600030101010101" pitchFamily="2" charset="-122"/>
                <a:cs typeface="Times New Roman" panose="02020603050405020304" pitchFamily="18" charset="0"/>
              </a:rPr>
              <a:t>Se requiere una mayor investigación para mejorar la atención a los estudiantes, incorporar innovación pedagógica y contribuir al desarrollo de una educación virtual de calidad. La UNAN - León debe abordar la deserción académica y la falta de dedicación docente para lograr una modalidad virtual exitosa y de alto impacto, este artículo describe el análisis de los retos y desafío de la educación virtual como búsqueda de la mejora en la atención en general. El resultado más destacado fue que debido a las dificultades en la comunicación entre los estudiantes y docentes, los estudiantes se sienten parte de la comunidad educativa, que el motivo más notable de deserción fue la falta de organización del tiempo y que las capacitaciones brindadas por la institución han hecho posible el quehacer de la modalidad, sin embargo, los maestros demandan más actualizaciones y dedicación exclusiva a la modalidad para mejorar asistencia e la mediación pedagógica. </a:t>
            </a: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s-MX" dirty="0"/>
          </a:p>
        </p:txBody>
      </p:sp>
    </p:spTree>
    <p:extLst>
      <p:ext uri="{BB962C8B-B14F-4D97-AF65-F5344CB8AC3E}">
        <p14:creationId xmlns:p14="http://schemas.microsoft.com/office/powerpoint/2010/main" val="214946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34102-0197-EA03-2138-23614601904E}"/>
              </a:ext>
            </a:extLst>
          </p:cNvPr>
          <p:cNvSpPr>
            <a:spLocks noGrp="1"/>
          </p:cNvSpPr>
          <p:nvPr>
            <p:ph type="title"/>
          </p:nvPr>
        </p:nvSpPr>
        <p:spPr>
          <a:xfrm>
            <a:off x="2499852" y="306767"/>
            <a:ext cx="10515600" cy="905691"/>
          </a:xfrm>
        </p:spPr>
        <p:txBody>
          <a:bodyPr/>
          <a:lstStyle/>
          <a:p>
            <a:r>
              <a:rPr lang="es-MX" dirty="0"/>
              <a:t>Materiales y Método</a:t>
            </a:r>
          </a:p>
        </p:txBody>
      </p:sp>
      <p:pic>
        <p:nvPicPr>
          <p:cNvPr id="7" name="Imagen 6" descr="Código QR&#10;&#10;Descripción generada automáticamente con confianza media">
            <a:extLst>
              <a:ext uri="{FF2B5EF4-FFF2-40B4-BE49-F238E27FC236}">
                <a16:creationId xmlns:a16="http://schemas.microsoft.com/office/drawing/2014/main" id="{0135D010-1D48-E3AC-0735-31A21876DB61}"/>
              </a:ext>
            </a:extLst>
          </p:cNvPr>
          <p:cNvPicPr>
            <a:picLocks noChangeAspect="1"/>
          </p:cNvPicPr>
          <p:nvPr/>
        </p:nvPicPr>
        <p:blipFill>
          <a:blip r:embed="rId2">
            <a:extLst>
              <a:ext uri="{28A0092B-C50C-407E-A947-70E740481C1C}">
                <a14:useLocalDpi xmlns:a14="http://schemas.microsoft.com/office/drawing/2010/main" val="0"/>
              </a:ext>
            </a:extLst>
          </a:blip>
          <a:srcRect r="4387" b="4473"/>
          <a:stretch/>
        </p:blipFill>
        <p:spPr>
          <a:xfrm>
            <a:off x="2421731" y="1002878"/>
            <a:ext cx="7348538" cy="5190742"/>
          </a:xfrm>
          <a:prstGeom prst="rect">
            <a:avLst/>
          </a:prstGeom>
        </p:spPr>
      </p:pic>
    </p:spTree>
    <p:extLst>
      <p:ext uri="{BB962C8B-B14F-4D97-AF65-F5344CB8AC3E}">
        <p14:creationId xmlns:p14="http://schemas.microsoft.com/office/powerpoint/2010/main" val="50163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E898B4-9E3D-374A-791A-F9D827763A82}"/>
              </a:ext>
            </a:extLst>
          </p:cNvPr>
          <p:cNvSpPr>
            <a:spLocks noGrp="1"/>
          </p:cNvSpPr>
          <p:nvPr>
            <p:ph type="title"/>
          </p:nvPr>
        </p:nvSpPr>
        <p:spPr/>
        <p:txBody>
          <a:bodyPr/>
          <a:lstStyle/>
          <a:p>
            <a:r>
              <a:rPr lang="es-MX" dirty="0"/>
              <a:t>Discusión y Resultados</a:t>
            </a:r>
          </a:p>
        </p:txBody>
      </p:sp>
      <p:sp>
        <p:nvSpPr>
          <p:cNvPr id="8" name="Text Placeholder 7">
            <a:extLst>
              <a:ext uri="{FF2B5EF4-FFF2-40B4-BE49-F238E27FC236}">
                <a16:creationId xmlns:a16="http://schemas.microsoft.com/office/drawing/2014/main" id="{B653C8D3-FF16-D9D9-4FB7-393479934814}"/>
              </a:ext>
            </a:extLst>
          </p:cNvPr>
          <p:cNvSpPr>
            <a:spLocks noGrp="1"/>
          </p:cNvSpPr>
          <p:nvPr>
            <p:ph type="body" idx="1"/>
          </p:nvPr>
        </p:nvSpPr>
        <p:spPr>
          <a:xfrm>
            <a:off x="640261" y="3429000"/>
            <a:ext cx="9585287" cy="1500187"/>
          </a:xfrm>
        </p:spPr>
        <p:txBody>
          <a:bodyPr>
            <a:normAutofit fontScale="85000" lnSpcReduction="10000"/>
          </a:bodyPr>
          <a:lstStyle/>
          <a:p>
            <a:pPr algn="just"/>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El</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72% 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estudiantes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800" i="1" spc="-1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la</a:t>
            </a:r>
            <a:r>
              <a:rPr lang="es-ES" sz="18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modalidad</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virtual</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son del</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sexo</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femenino y</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el</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28%</a:t>
            </a:r>
            <a:r>
              <a:rPr lang="es-ES" sz="1800" i="1" spc="-2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 ellos son del sexo masculino, por lo que se deduce que las mujeres prefieren estudiar más en</a:t>
            </a:r>
            <a:r>
              <a:rPr lang="es-ES" sz="1800" i="1" spc="-2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esta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modalidad en el caso 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la UNAN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 León. Se evidencia que el 74% de los estudiantes de la modalidad virtual se encuentran entre los 16 y</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38</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100" i="1" dirty="0">
                <a:effectLst/>
                <a:latin typeface="Times New Roman" panose="02020603050405020304" pitchFamily="18" charset="0"/>
                <a:ea typeface="DengXian" panose="02010600030101010101" pitchFamily="2" charset="-122"/>
                <a:cs typeface="Times New Roman" panose="02020603050405020304" pitchFamily="18" charset="0"/>
              </a:rPr>
              <a:t>años</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 por lo</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que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se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concluye</a:t>
            </a:r>
            <a:r>
              <a:rPr lang="es-ES" sz="1800" i="1" spc="-1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que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la población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estudiantil de la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modalidad virtual es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joven. </a:t>
            </a:r>
            <a:r>
              <a:rPr lang="es-ES" sz="1800" i="1" spc="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Se demostró que</a:t>
            </a:r>
            <a:r>
              <a:rPr lang="es-ES" sz="1800" i="1" spc="7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la</a:t>
            </a:r>
            <a:r>
              <a:rPr lang="es-ES" sz="1800" i="1" spc="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carrera</a:t>
            </a:r>
            <a:r>
              <a:rPr lang="es-ES" sz="1800" i="1" spc="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800" i="1" spc="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inglés</a:t>
            </a:r>
            <a:r>
              <a:rPr lang="es-ES" sz="1800" i="1" spc="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en</a:t>
            </a:r>
            <a:r>
              <a:rPr lang="es-ES" sz="1800" i="1" spc="7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un</a:t>
            </a:r>
            <a:r>
              <a:rPr lang="es-ES" sz="1800" i="1" spc="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55%</a:t>
            </a:r>
            <a:r>
              <a:rPr lang="es-ES" sz="1800" i="1" spc="9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es</a:t>
            </a:r>
            <a:r>
              <a:rPr lang="es-ES" sz="1800" i="1" spc="7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la</a:t>
            </a:r>
            <a:r>
              <a:rPr lang="es-ES" sz="1800" i="1" spc="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más</a:t>
            </a:r>
            <a:r>
              <a:rPr lang="es-ES" sz="1800" i="1" spc="6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demandada</a:t>
            </a:r>
            <a:r>
              <a:rPr lang="es-ES" sz="1800" i="1" spc="-29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en la modalidad virtual de la UNAN – León y las carreras de Economía y Educación Primaria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son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las que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menos estudiantes tienen participación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en esta encuesta. Analizando</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procedencia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por</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departamentos,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el</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34%</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los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estudiantes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activos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800" i="1" spc="3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modalidad</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virtual son 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los departamentos 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Managua, León y</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Chinandega.</a:t>
            </a: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algn="just"/>
            <a:endParaRPr lang="es-MX" dirty="0"/>
          </a:p>
        </p:txBody>
      </p:sp>
    </p:spTree>
    <p:extLst>
      <p:ext uri="{BB962C8B-B14F-4D97-AF65-F5344CB8AC3E}">
        <p14:creationId xmlns:p14="http://schemas.microsoft.com/office/powerpoint/2010/main" val="114131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C5071A-B1D5-3553-6C10-6109356FA5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2">
            <a:extLst>
              <a:ext uri="{FF2B5EF4-FFF2-40B4-BE49-F238E27FC236}">
                <a16:creationId xmlns:a16="http://schemas.microsoft.com/office/drawing/2014/main" id="{D92F0F2B-88C8-2233-CC2E-C771B1896BE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9" descr="Escala de tiempo&#10;&#10;Descripción generada automáticamente con confianza baja">
            <a:extLst>
              <a:ext uri="{FF2B5EF4-FFF2-40B4-BE49-F238E27FC236}">
                <a16:creationId xmlns:a16="http://schemas.microsoft.com/office/drawing/2014/main" id="{B02273CC-BFFD-6750-D451-4D5C171CD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352" y="608002"/>
            <a:ext cx="7357295" cy="5201607"/>
          </a:xfrm>
          <a:prstGeom prst="rect">
            <a:avLst/>
          </a:prstGeom>
        </p:spPr>
      </p:pic>
    </p:spTree>
    <p:extLst>
      <p:ext uri="{BB962C8B-B14F-4D97-AF65-F5344CB8AC3E}">
        <p14:creationId xmlns:p14="http://schemas.microsoft.com/office/powerpoint/2010/main" val="166581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FBF1174-B4DD-4669-B0CE-786310E73390}"/>
              </a:ext>
            </a:extLst>
          </p:cNvPr>
          <p:cNvSpPr>
            <a:spLocks noGrp="1"/>
          </p:cNvSpPr>
          <p:nvPr>
            <p:ph type="body" idx="1"/>
          </p:nvPr>
        </p:nvSpPr>
        <p:spPr>
          <a:xfrm>
            <a:off x="659925" y="1167581"/>
            <a:ext cx="9349314" cy="3738716"/>
          </a:xfrm>
        </p:spPr>
        <p:txBody>
          <a:bodyPr>
            <a:noAutofit/>
          </a:bodyPr>
          <a:lstStyle/>
          <a:p>
            <a:pPr marL="342900" lvl="0" indent="-342900">
              <a:spcBef>
                <a:spcPts val="55"/>
              </a:spcBef>
              <a:spcAft>
                <a:spcPts val="0"/>
              </a:spcAft>
              <a:buSzPts val="1200"/>
              <a:buFont typeface="Symbol" panose="05050102010706020507" pitchFamily="18" charset="2"/>
              <a:buChar char=""/>
            </a:pPr>
            <a:r>
              <a:rPr lang="es-ES" sz="1400" b="1" dirty="0">
                <a:effectLst/>
                <a:latin typeface="Times New Roman" panose="02020603050405020304" pitchFamily="18" charset="0"/>
                <a:ea typeface="Times New Roman" panose="02020603050405020304" pitchFamily="18" charset="0"/>
              </a:rPr>
              <a:t>Motivos de estudios virtuales</a:t>
            </a:r>
            <a:endParaRPr lang="es-MX" sz="1400" dirty="0">
              <a:effectLst/>
              <a:latin typeface="Times New Roman" panose="02020603050405020304" pitchFamily="18" charset="0"/>
              <a:ea typeface="Times New Roman" panose="02020603050405020304" pitchFamily="18" charset="0"/>
            </a:endParaRPr>
          </a:p>
          <a:p>
            <a:pPr marR="76200" algn="just">
              <a:lnSpc>
                <a:spcPct val="107000"/>
              </a:lnSpc>
              <a:spcAft>
                <a:spcPts val="800"/>
              </a:spcAft>
            </a:pP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El comentario más frecuente de los encuestados afirma que la principal motivación de estudiar</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en</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esta</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modalidad</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es</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por</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cuestiones</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tiempo</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y</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labores</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en</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un</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23%,</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seguido</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del</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aprovechamiento de la oportunidad de adquirir nuevos conocimientos en un 19 % y el gusto por</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los idiomas en un 15%, las demás opiniones destacan: cambio de domicilio, falta de tiempo por</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estudiar</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forma presencial y</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disminución de gastos económicos.</a:t>
            </a:r>
            <a:endParaRPr lang="es-MX" sz="14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400" dirty="0">
                <a:effectLst/>
                <a:latin typeface="Times New Roman" panose="02020603050405020304" pitchFamily="18" charset="0"/>
                <a:ea typeface="DengXian" panose="02010600030101010101" pitchFamily="2" charset="-122"/>
                <a:cs typeface="Times New Roman" panose="02020603050405020304" pitchFamily="18" charset="0"/>
              </a:rPr>
              <a:t>Tal como lo menciona </a:t>
            </a:r>
            <a:r>
              <a:rPr lang="es-ES" sz="1400" dirty="0" err="1">
                <a:effectLst/>
                <a:latin typeface="Times New Roman" panose="02020603050405020304" pitchFamily="18" charset="0"/>
                <a:ea typeface="DengXian" panose="02010600030101010101" pitchFamily="2" charset="-122"/>
                <a:cs typeface="Times New Roman" panose="02020603050405020304" pitchFamily="18" charset="0"/>
              </a:rPr>
              <a:t>Graván</a:t>
            </a:r>
            <a:r>
              <a:rPr lang="es-ES" sz="1400" dirty="0">
                <a:effectLst/>
                <a:latin typeface="Times New Roman" panose="02020603050405020304" pitchFamily="18" charset="0"/>
                <a:ea typeface="DengXian" panose="02010600030101010101" pitchFamily="2" charset="-122"/>
                <a:cs typeface="Times New Roman" panose="02020603050405020304" pitchFamily="18" charset="0"/>
              </a:rPr>
              <a:t>, P., R. (2013), </a:t>
            </a: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es-MX" sz="1400" dirty="0">
                <a:effectLst/>
                <a:latin typeface="Times New Roman" panose="02020603050405020304" pitchFamily="18" charset="0"/>
                <a:ea typeface="Times New Roman" panose="02020603050405020304" pitchFamily="18" charset="0"/>
                <a:cs typeface="Times New Roman" panose="02020603050405020304" pitchFamily="18" charset="0"/>
              </a:rPr>
              <a:t>a tecnología brinda nuevas oportunidades para acceder a información a su vez deben convertirse en conocimiento. La educación a distancia brinda oportunidades, ofreciéndolas a la comunidad para su máximo beneficio.</a:t>
            </a:r>
            <a:endParaRPr lang="es-MX" sz="14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spcAft>
                <a:spcPts val="800"/>
              </a:spcAft>
              <a:buSzPts val="1200"/>
              <a:buFont typeface="Symbol" panose="05050102010706020507" pitchFamily="18" charset="2"/>
              <a:buChar char=""/>
            </a:pPr>
            <a:r>
              <a:rPr lang="es-MX" sz="1400" b="1" dirty="0">
                <a:effectLst/>
                <a:latin typeface="Times New Roman" panose="02020603050405020304" pitchFamily="18" charset="0"/>
                <a:ea typeface="Times New Roman" panose="02020603050405020304" pitchFamily="18" charset="0"/>
                <a:cs typeface="Times New Roman" panose="02020603050405020304" pitchFamily="18" charset="0"/>
              </a:rPr>
              <a:t>Opiniones de la experiencia</a:t>
            </a:r>
            <a:endParaRPr lang="es-MX" sz="1400" dirty="0">
              <a:effectLst/>
              <a:latin typeface="Calibri" panose="020F0502020204030204" pitchFamily="34" charset="0"/>
              <a:ea typeface="DengXian" panose="02010600030101010101" pitchFamily="2" charset="-122"/>
              <a:cs typeface="Times New Roman" panose="02020603050405020304" pitchFamily="18" charset="0"/>
            </a:endParaRPr>
          </a:p>
          <a:p>
            <a:pPr marR="75565" algn="just">
              <a:lnSpc>
                <a:spcPct val="107000"/>
              </a:lnSpc>
              <a:spcAft>
                <a:spcPts val="800"/>
              </a:spcAft>
            </a:pP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El 35% de los estudiantes encuestados opinaron que la experiencia de estudiar en</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línea ha sido buena y enriquecedora, sin embargo, se tiene que mejorar en la interacción con los</a:t>
            </a:r>
            <a:r>
              <a:rPr lang="es-ES" sz="1400" i="1" spc="-2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docentes,</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el</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13%</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destacó</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lo</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excelente</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y</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satisfactorio</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la</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experiencia</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y</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el</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2%</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dijo</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que</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experiencia ha sido mala pues la comunicación con los maestros es casi nula. Otras opiniones</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fueron</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el de interesante,</a:t>
            </a:r>
            <a:r>
              <a:rPr lang="es-ES" sz="14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familiarizado, gratificante</a:t>
            </a:r>
            <a:r>
              <a:rPr lang="es-ES" sz="1400" i="1"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y</a:t>
            </a:r>
            <a:r>
              <a:rPr lang="es-ES" sz="14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400" i="1" dirty="0">
                <a:effectLst/>
                <a:latin typeface="Times New Roman" panose="02020603050405020304" pitchFamily="18" charset="0"/>
                <a:ea typeface="DengXian" panose="02010600030101010101" pitchFamily="2" charset="-122"/>
                <a:cs typeface="Times New Roman" panose="02020603050405020304" pitchFamily="18" charset="0"/>
              </a:rPr>
              <a:t>motivadora.</a:t>
            </a:r>
            <a:endParaRPr lang="es-MX" sz="14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400" dirty="0">
                <a:effectLst/>
                <a:latin typeface="Times New Roman" panose="02020603050405020304" pitchFamily="18" charset="0"/>
                <a:ea typeface="DengXian" panose="02010600030101010101" pitchFamily="2" charset="-122"/>
                <a:cs typeface="Times New Roman" panose="02020603050405020304" pitchFamily="18" charset="0"/>
              </a:rPr>
              <a:t>Los resultados anteriores demuestran que los estudiantes de la modalidad virtual </a:t>
            </a:r>
            <a:r>
              <a:rPr lang="es-MX" sz="1400" dirty="0">
                <a:effectLst/>
                <a:latin typeface="Times New Roman" panose="02020603050405020304" pitchFamily="18" charset="0"/>
                <a:ea typeface="Times New Roman" panose="02020603050405020304" pitchFamily="18" charset="0"/>
                <a:cs typeface="Times New Roman" panose="02020603050405020304" pitchFamily="18" charset="0"/>
              </a:rPr>
              <a:t>sean capaces de planear, organizar, controlar y evaluar sus propios procesos de formación y los trabajos que ello implica. Todo esto frente a la gran diversidad de situaciones donde es posible aprender, las acotaciones y limitaciones institucionales sobre las situaciones y modos de aprender, y las nuevas posibilidades que se abren según avanzan la ciencia y la tecnología (Moreno, 2007).</a:t>
            </a:r>
            <a:endParaRPr lang="es-MX" sz="1400" dirty="0">
              <a:effectLst/>
              <a:latin typeface="Calibri" panose="020F0502020204030204" pitchFamily="34" charset="0"/>
              <a:ea typeface="DengXian" panose="02010600030101010101" pitchFamily="2" charset="-122"/>
              <a:cs typeface="Times New Roman" panose="02020603050405020304" pitchFamily="18" charset="0"/>
            </a:endParaRPr>
          </a:p>
          <a:p>
            <a:endParaRPr lang="es-MX" sz="1400" dirty="0"/>
          </a:p>
        </p:txBody>
      </p:sp>
    </p:spTree>
    <p:extLst>
      <p:ext uri="{BB962C8B-B14F-4D97-AF65-F5344CB8AC3E}">
        <p14:creationId xmlns:p14="http://schemas.microsoft.com/office/powerpoint/2010/main" val="382057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1C5E560-02F4-1D0F-21B0-CB4EFB4207A1}"/>
              </a:ext>
            </a:extLst>
          </p:cNvPr>
          <p:cNvSpPr txBox="1"/>
          <p:nvPr/>
        </p:nvSpPr>
        <p:spPr>
          <a:xfrm>
            <a:off x="226142" y="252752"/>
            <a:ext cx="8927690" cy="6253507"/>
          </a:xfrm>
          <a:prstGeom prst="rect">
            <a:avLst/>
          </a:prstGeom>
          <a:noFill/>
        </p:spPr>
        <p:txBody>
          <a:bodyPr wrap="square">
            <a:spAutoFit/>
          </a:bodyPr>
          <a:lstStyle/>
          <a:p>
            <a:pPr marL="342900" lvl="0" indent="-342900" algn="just">
              <a:lnSpc>
                <a:spcPct val="107000"/>
              </a:lnSpc>
              <a:spcAft>
                <a:spcPts val="800"/>
              </a:spcAft>
              <a:buSzPts val="1200"/>
              <a:buFont typeface="Symbol" panose="05050102010706020507" pitchFamily="18" charset="2"/>
              <a:buChar char=""/>
            </a:pPr>
            <a:r>
              <a:rPr lang="es-MX" sz="1800" b="1" dirty="0">
                <a:effectLst/>
                <a:latin typeface="Times New Roman" panose="02020603050405020304" pitchFamily="18" charset="0"/>
                <a:ea typeface="Times New Roman" panose="02020603050405020304" pitchFamily="18" charset="0"/>
                <a:cs typeface="Times New Roman" panose="02020603050405020304" pitchFamily="18" charset="0"/>
              </a:rPr>
              <a:t>Dificultades en las clases virtuales</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marL="685800">
              <a:spcBef>
                <a:spcPts val="20"/>
              </a:spcBef>
              <a:spcAft>
                <a:spcPts val="0"/>
              </a:spcAft>
            </a:pPr>
            <a:r>
              <a:rPr lang="es-ES" sz="800" i="1" dirty="0">
                <a:effectLst/>
                <a:latin typeface="Times New Roman" panose="02020603050405020304" pitchFamily="18" charset="0"/>
                <a:ea typeface="Times New Roman" panose="02020603050405020304" pitchFamily="18" charset="0"/>
              </a:rPr>
              <a:t> </a:t>
            </a:r>
            <a:endParaRPr lang="es-MX" sz="1800" dirty="0">
              <a:effectLst/>
              <a:latin typeface="Times New Roman" panose="02020603050405020304" pitchFamily="18" charset="0"/>
              <a:ea typeface="Times New Roman" panose="02020603050405020304" pitchFamily="18" charset="0"/>
            </a:endParaRPr>
          </a:p>
          <a:p>
            <a:pPr marR="78105" algn="just">
              <a:lnSpc>
                <a:spcPct val="107000"/>
              </a:lnSpc>
              <a:spcAft>
                <a:spcPts val="800"/>
              </a:spcAft>
            </a:pP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En relación con las dificultades que los estudiantes presentaron al inicio de las clases, opinaron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en un 30% que fue el manejo de la plataforma y acceso a las herramientas tecnológicas, seguido</a:t>
            </a:r>
            <a:r>
              <a:rPr lang="es-ES" sz="1800" i="1" spc="-2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 en un 24% el no tener a quién acudir para aclarar dudas y en un 11% problemas como el 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inscribir</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componentes no deseados y</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desorganización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 los componentes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en los ciclos.</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algn="just" fontAlgn="base">
              <a:lnSpc>
                <a:spcPct val="107000"/>
              </a:lnSpc>
              <a:spcAft>
                <a:spcPts val="800"/>
              </a:spcAft>
            </a:pPr>
            <a:r>
              <a:rPr lang="es-E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Los resultados anteriores requieren el recordatorio lo que Domínguez, et al., (2022) sugiere, que, </a:t>
            </a:r>
            <a:r>
              <a:rPr lang="es-NI"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en esta modalidad de educación virtual, es fundamental poseer habilidades en el uso de internet y las herramientas de comunicación en línea, así como familiarizarse con las plataformas multimedia para evitar las dificultades. </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algn="just" fontAlgn="base">
              <a:lnSpc>
                <a:spcPct val="107000"/>
              </a:lnSpc>
              <a:spcAft>
                <a:spcPts val="800"/>
              </a:spcAft>
            </a:pPr>
            <a:r>
              <a:rPr lang="es-NI"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fontAlgn="base">
              <a:lnSpc>
                <a:spcPct val="107000"/>
              </a:lnSpc>
              <a:spcAft>
                <a:spcPts val="800"/>
              </a:spcAft>
              <a:buSzPts val="1200"/>
              <a:buFont typeface="Symbol" panose="05050102010706020507" pitchFamily="18" charset="2"/>
              <a:buChar char=""/>
            </a:pPr>
            <a:r>
              <a:rPr lang="es-NI"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Sentido de pertinencia</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marR="76835" algn="just">
              <a:lnSpc>
                <a:spcPct val="107000"/>
              </a:lnSpc>
              <a:spcBef>
                <a:spcPts val="765"/>
              </a:spcBef>
              <a:spcAft>
                <a:spcPts val="800"/>
              </a:spcAft>
            </a:pP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Con respecto a lo que opinan los estudiantes de la modalidad sobre el sentido de pertinencia el</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72% de ellos se sienten parte de la comunidad universitaria por su prestigio y gran orgullo 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León, el 20% de ellos consideró sentirse aislados y con poca asistencia para el trámite 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documentos.</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800" dirty="0">
                <a:effectLst/>
                <a:latin typeface="Times New Roman" panose="02020603050405020304" pitchFamily="18" charset="0"/>
                <a:ea typeface="DengXian" panose="02010600030101010101" pitchFamily="2" charset="-122"/>
                <a:cs typeface="Times New Roman" panose="02020603050405020304" pitchFamily="18" charset="0"/>
              </a:rPr>
              <a:t>Se corrobora que, en esta manera de aprender, el estudiante se puede sentir parte de la comunidad universitaria.</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6717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608EC4C-ABAA-1DAE-7586-91848E7719E9}"/>
              </a:ext>
            </a:extLst>
          </p:cNvPr>
          <p:cNvSpPr txBox="1"/>
          <p:nvPr/>
        </p:nvSpPr>
        <p:spPr>
          <a:xfrm>
            <a:off x="157316" y="333008"/>
            <a:ext cx="8996516" cy="5694123"/>
          </a:xfrm>
          <a:prstGeom prst="rect">
            <a:avLst/>
          </a:prstGeom>
          <a:noFill/>
        </p:spPr>
        <p:txBody>
          <a:bodyPr wrap="square">
            <a:spAutoFit/>
          </a:bodyPr>
          <a:lstStyle/>
          <a:p>
            <a:pPr marL="342900" lvl="0" indent="-342900">
              <a:spcBef>
                <a:spcPts val="20"/>
              </a:spcBef>
              <a:spcAft>
                <a:spcPts val="0"/>
              </a:spcAft>
              <a:buSzPts val="1200"/>
              <a:buFont typeface="Symbol" panose="05050102010706020507" pitchFamily="18" charset="2"/>
              <a:buChar char=""/>
            </a:pPr>
            <a:r>
              <a:rPr lang="es-ES" sz="1800" b="1" dirty="0">
                <a:effectLst/>
                <a:latin typeface="Times New Roman" panose="02020603050405020304" pitchFamily="18" charset="0"/>
                <a:ea typeface="Times New Roman" panose="02020603050405020304" pitchFamily="18" charset="0"/>
              </a:rPr>
              <a:t>Expectativas académicas</a:t>
            </a:r>
            <a:endParaRPr lang="es-MX" sz="1800" dirty="0">
              <a:effectLst/>
              <a:latin typeface="Times New Roman" panose="02020603050405020304" pitchFamily="18" charset="0"/>
              <a:ea typeface="Times New Roman" panose="02020603050405020304" pitchFamily="18" charset="0"/>
            </a:endParaRPr>
          </a:p>
          <a:p>
            <a:pPr marR="77470" algn="just">
              <a:lnSpc>
                <a:spcPct val="107000"/>
              </a:lnSpc>
              <a:spcAft>
                <a:spcPts val="800"/>
              </a:spcAft>
            </a:pP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En cuanto a si los estudios en línea han cumplido sus expectativas académicas, el 76% contestó</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que sí por lo que se infiere que pese a las dificultades que se experimentó al principio de las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clases,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ellos han podido en su</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mayoría cumplir sus metas académicas.</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800" dirty="0">
                <a:effectLst/>
                <a:latin typeface="Times New Roman" panose="02020603050405020304" pitchFamily="18" charset="0"/>
                <a:ea typeface="DengXian" panose="02010600030101010101" pitchFamily="2" charset="-122"/>
                <a:cs typeface="Times New Roman" panose="02020603050405020304" pitchFamily="18" charset="0"/>
              </a:rPr>
              <a:t>Se demuestra con los resultados anteriores lo que afirma </a:t>
            </a:r>
            <a:r>
              <a:rPr lang="es-ES" sz="1800" dirty="0" err="1">
                <a:effectLst/>
                <a:latin typeface="Times New Roman" panose="02020603050405020304" pitchFamily="18" charset="0"/>
                <a:ea typeface="DengXian" panose="02010600030101010101" pitchFamily="2" charset="-122"/>
                <a:cs typeface="Times New Roman" panose="02020603050405020304" pitchFamily="18" charset="0"/>
              </a:rPr>
              <a:t>Ferraté</a:t>
            </a:r>
            <a:r>
              <a:rPr lang="es-ES" sz="1800" dirty="0">
                <a:effectLst/>
                <a:latin typeface="Times New Roman" panose="02020603050405020304" pitchFamily="18" charset="0"/>
                <a:ea typeface="DengXian" panose="02010600030101010101" pitchFamily="2" charset="-122"/>
                <a:cs typeface="Times New Roman" panose="02020603050405020304" pitchFamily="18" charset="0"/>
              </a:rPr>
              <a:t> (1998) que la virtualidad debe aportar a la pedagogía más que conceptualización, además que debe aportar una experiencia de aprendizaje en este mundo cambiante y globalizante, donde cada día estamos conectados. </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spcBef>
                <a:spcPts val="50"/>
              </a:spcBef>
              <a:spcAft>
                <a:spcPts val="0"/>
              </a:spcAft>
              <a:buSzPts val="1200"/>
              <a:buFont typeface="Symbol" panose="05050102010706020507" pitchFamily="18" charset="2"/>
              <a:buChar char=""/>
            </a:pPr>
            <a:r>
              <a:rPr lang="es-ES" sz="1800" b="1" dirty="0">
                <a:effectLst/>
                <a:latin typeface="Times New Roman" panose="02020603050405020304" pitchFamily="18" charset="0"/>
                <a:ea typeface="Times New Roman" panose="02020603050405020304" pitchFamily="18" charset="0"/>
              </a:rPr>
              <a:t>Habilidades adquiridas</a:t>
            </a:r>
            <a:endParaRPr lang="es-MX" sz="1800" dirty="0">
              <a:effectLst/>
              <a:latin typeface="Times New Roman" panose="02020603050405020304" pitchFamily="18" charset="0"/>
              <a:ea typeface="Times New Roman" panose="02020603050405020304" pitchFamily="18" charset="0"/>
            </a:endParaRPr>
          </a:p>
          <a:p>
            <a:pPr marR="74930" algn="just">
              <a:lnSpc>
                <a:spcPct val="107000"/>
              </a:lnSpc>
              <a:spcAft>
                <a:spcPts val="800"/>
              </a:spcAft>
            </a:pP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Se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evidencia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que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un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33%</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 los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estudiantes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encuestados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han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adquirido</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habilidades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800" i="1" spc="-28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autoestudio, de investigación, de lectura y de planificación, seguido del 28% que opina que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han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adquirido</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habilidades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aprendizaje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específico</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relacionada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didáctica,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idiomas,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producción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y</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tecnológicas,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un</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22%</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afirma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que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ha</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aprendido</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lenguaje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de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señas,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nuevas</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amistades, habilidades lingüísticas en inglés, habilidades de química y estadísticas y sobre</a:t>
            </a:r>
            <a:r>
              <a:rPr lang="es-ES" sz="1800" i="1" spc="5"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1800" i="1" dirty="0">
                <a:effectLst/>
                <a:latin typeface="Times New Roman" panose="02020603050405020304" pitchFamily="18" charset="0"/>
                <a:ea typeface="DengXian" panose="02010600030101010101" pitchFamily="2" charset="-122"/>
                <a:cs typeface="Times New Roman" panose="02020603050405020304" pitchFamily="18" charset="0"/>
              </a:rPr>
              <a:t>fincas.</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s-ES" sz="1800" dirty="0">
                <a:effectLst/>
                <a:latin typeface="Times New Roman" panose="02020603050405020304" pitchFamily="18" charset="0"/>
                <a:ea typeface="DengXian" panose="02010600030101010101" pitchFamily="2" charset="-122"/>
                <a:cs typeface="Times New Roman" panose="02020603050405020304" pitchFamily="18" charset="0"/>
              </a:rPr>
              <a:t>Se corrobora lo que </a:t>
            </a:r>
            <a:r>
              <a:rPr lang="es-ES" sz="1800" dirty="0" err="1">
                <a:effectLst/>
                <a:latin typeface="Times New Roman" panose="02020603050405020304" pitchFamily="18" charset="0"/>
                <a:ea typeface="DengXian" panose="02010600030101010101" pitchFamily="2" charset="-122"/>
                <a:cs typeface="Times New Roman" panose="02020603050405020304" pitchFamily="18" charset="0"/>
              </a:rPr>
              <a:t>Manzueta</a:t>
            </a:r>
            <a:r>
              <a:rPr lang="es-ES" sz="1800" dirty="0">
                <a:effectLst/>
                <a:latin typeface="Times New Roman" panose="02020603050405020304" pitchFamily="18" charset="0"/>
                <a:ea typeface="DengXian" panose="02010600030101010101" pitchFamily="2" charset="-122"/>
                <a:cs typeface="Times New Roman" panose="02020603050405020304" pitchFamily="18" charset="0"/>
              </a:rPr>
              <a:t>, et al., (2023) opinan, “la educación virtual ofrece muchas oportunidades para lograr mejores resultados en las diversas actividades que se realizan, requiere del dominio de las técnicas y prácticas que favorecen los desarrollos de la gestión del conocimiento, favoreciendo los procesos de innovación. </a:t>
            </a:r>
            <a:endParaRPr lang="es-MX" sz="1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69072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cf2beb-2a90-4b61-8d27-952eb8af79dd" xsi:nil="true"/>
    <lcf76f155ced4ddcb4097134ff3c332f xmlns="309d00ff-01a2-4a8e-a8d7-1015cd4eb3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47A1352E6FC5641A77F53D1892FD453" ma:contentTypeVersion="14" ma:contentTypeDescription="Crear nuevo documento." ma:contentTypeScope="" ma:versionID="4c5ac5d89ff37a1cfdd7fd2441742fa9">
  <xsd:schema xmlns:xsd="http://www.w3.org/2001/XMLSchema" xmlns:xs="http://www.w3.org/2001/XMLSchema" xmlns:p="http://schemas.microsoft.com/office/2006/metadata/properties" xmlns:ns2="309d00ff-01a2-4a8e-a8d7-1015cd4eb33b" xmlns:ns3="29cf2beb-2a90-4b61-8d27-952eb8af79dd" targetNamespace="http://schemas.microsoft.com/office/2006/metadata/properties" ma:root="true" ma:fieldsID="d3b706daaaf319412d185d1f4678d7bf" ns2:_="" ns3:_="">
    <xsd:import namespace="309d00ff-01a2-4a8e-a8d7-1015cd4eb33b"/>
    <xsd:import namespace="29cf2beb-2a90-4b61-8d27-952eb8af79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00ff-01a2-4a8e-a8d7-1015cd4e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f2beb-2a90-4b61-8d27-952eb8af79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424a01-9fbf-4f51-9e14-41e864dd37c3}" ma:internalName="TaxCatchAll" ma:showField="CatchAllData" ma:web="29cf2beb-2a90-4b61-8d27-952eb8af79d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3F1192-1F0B-4734-8FE8-2F0AF069A2B8}">
  <ds:schemaRefs>
    <ds:schemaRef ds:uri="http://schemas.microsoft.com/office/2006/metadata/properties"/>
    <ds:schemaRef ds:uri="http://schemas.microsoft.com/office/infopath/2007/PartnerControls"/>
    <ds:schemaRef ds:uri="29cf2beb-2a90-4b61-8d27-952eb8af79dd"/>
    <ds:schemaRef ds:uri="309d00ff-01a2-4a8e-a8d7-1015cd4eb33b"/>
  </ds:schemaRefs>
</ds:datastoreItem>
</file>

<file path=customXml/itemProps2.xml><?xml version="1.0" encoding="utf-8"?>
<ds:datastoreItem xmlns:ds="http://schemas.openxmlformats.org/officeDocument/2006/customXml" ds:itemID="{296ECBCC-65A8-48BC-BABB-06EA113913BB}">
  <ds:schemaRefs>
    <ds:schemaRef ds:uri="http://schemas.microsoft.com/sharepoint/v3/contenttype/forms"/>
  </ds:schemaRefs>
</ds:datastoreItem>
</file>

<file path=customXml/itemProps3.xml><?xml version="1.0" encoding="utf-8"?>
<ds:datastoreItem xmlns:ds="http://schemas.openxmlformats.org/officeDocument/2006/customXml" ds:itemID="{6D500CE7-E5B1-475B-97C9-23FFEADB5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d00ff-01a2-4a8e-a8d7-1015cd4eb33b"/>
    <ds:schemaRef ds:uri="29cf2beb-2a90-4b61-8d27-952eb8af79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247</TotalTime>
  <Words>3701</Words>
  <Application>Microsoft Office PowerPoint</Application>
  <PresentationFormat>Panorámica</PresentationFormat>
  <Paragraphs>90</Paragraphs>
  <Slides>18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Times New Roman</vt:lpstr>
      <vt:lpstr>Symbol</vt:lpstr>
      <vt:lpstr>Proxima Nova Alt Lt</vt:lpstr>
      <vt:lpstr>Calibri Light</vt:lpstr>
      <vt:lpstr>Arial</vt:lpstr>
      <vt:lpstr>Calibri</vt:lpstr>
      <vt:lpstr>Proxima Nova Rg</vt:lpstr>
      <vt:lpstr>Proxima Nova Alt Bl</vt:lpstr>
      <vt:lpstr>Office Theme</vt:lpstr>
      <vt:lpstr>Presentación de PowerPoint</vt:lpstr>
      <vt:lpstr>Ligia Adaluz Valle Zuniga</vt:lpstr>
      <vt:lpstr>Resumen</vt:lpstr>
      <vt:lpstr>Materiales y Método</vt:lpstr>
      <vt:lpstr>Discusión y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Algunas de las referencias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Manuel Blanco Brenes</dc:creator>
  <cp:lastModifiedBy>LIGIA ADALUZ VALLE ZUNIGA</cp:lastModifiedBy>
  <cp:revision>29</cp:revision>
  <dcterms:created xsi:type="dcterms:W3CDTF">2024-08-09T20:35:45Z</dcterms:created>
  <dcterms:modified xsi:type="dcterms:W3CDTF">2024-09-11T21:36:22Z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0x010100947A1352E6FC5641A77F53D1892FD453</vt:lpwstr>
  </property>
</Properties>
</file>