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0"/>
  </p:notesMasterIdLst>
  <p:sldIdLst>
    <p:sldId id="256" r:id="rId5"/>
    <p:sldId id="257" r:id="rId6"/>
    <p:sldId id="258" r:id="rId7"/>
    <p:sldId id="259" r:id="rId8"/>
    <p:sldId id="260" r:id="rId9"/>
    <p:sldId id="264" r:id="rId10"/>
    <p:sldId id="265" r:id="rId11"/>
    <p:sldId id="261" r:id="rId12"/>
    <p:sldId id="266" r:id="rId13"/>
    <p:sldId id="268" r:id="rId14"/>
    <p:sldId id="269" r:id="rId15"/>
    <p:sldId id="270" r:id="rId16"/>
    <p:sldId id="271" r:id="rId17"/>
    <p:sldId id="272" r:id="rId18"/>
    <p:sldId id="26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Proxima Nova Alt Bl" panose="02000506030000020004" charset="0"/>
      <p:bold r:id="rId27"/>
      <p:boldItalic r:id="rId28"/>
    </p:embeddedFont>
    <p:embeddedFont>
      <p:font typeface="Proxima Nova Alt Lt" panose="02000506030000020004" charset="0"/>
      <p:regular r:id="rId29"/>
      <p:italic r:id="rId30"/>
    </p:embeddedFont>
    <p:embeddedFont>
      <p:font typeface="Proxima Nova Rg" panose="02000506030000020004" charset="0"/>
      <p:regular r:id="rId31"/>
      <p:bold r:id="rId32"/>
      <p:italic r:id="rId33"/>
      <p:boldItalic r:id="rId34"/>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6AAD"/>
    <a:srgbClr val="185F9B"/>
    <a:srgbClr val="3C2B55"/>
    <a:srgbClr val="3F1E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16" autoAdjust="0"/>
    <p:restoredTop sz="94660"/>
  </p:normalViewPr>
  <p:slideViewPr>
    <p:cSldViewPr snapToGrid="0">
      <p:cViewPr varScale="1">
        <p:scale>
          <a:sx n="81" d="100"/>
          <a:sy n="81" d="100"/>
        </p:scale>
        <p:origin x="1051" y="53"/>
      </p:cViewPr>
      <p:guideLst/>
    </p:cSldViewPr>
  </p:slideViewPr>
  <p:notesTextViewPr>
    <p:cViewPr>
      <p:scale>
        <a:sx n="1" d="1"/>
        <a:sy n="1" d="1"/>
      </p:scale>
      <p:origin x="0" y="0"/>
    </p:cViewPr>
  </p:notesTextViewPr>
  <p:notesViewPr>
    <p:cSldViewPr snapToGrid="0">
      <p:cViewPr varScale="1">
        <p:scale>
          <a:sx n="83" d="100"/>
          <a:sy n="83" d="100"/>
        </p:scale>
        <p:origin x="385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FB8F4B-FE3F-4A70-81DF-368681113A2B}" type="doc">
      <dgm:prSet loTypeId="urn:microsoft.com/office/officeart/2008/layout/AlternatingHexagons" loCatId="list" qsTypeId="urn:microsoft.com/office/officeart/2005/8/quickstyle/3d5" qsCatId="3D" csTypeId="urn:microsoft.com/office/officeart/2005/8/colors/colorful1" csCatId="colorful" phldr="1"/>
      <dgm:spPr/>
      <dgm:t>
        <a:bodyPr/>
        <a:lstStyle/>
        <a:p>
          <a:endParaRPr lang="es-NI"/>
        </a:p>
      </dgm:t>
    </dgm:pt>
    <dgm:pt modelId="{8CEB2B87-74F5-4650-89EA-9905BD0B2AF3}">
      <dgm:prSet phldrT="[Texto]" custT="1"/>
      <dgm:spPr/>
      <dgm:t>
        <a:bodyPr/>
        <a:lstStyle/>
        <a:p>
          <a:r>
            <a:rPr lang="es-MX" sz="1000" dirty="0">
              <a:latin typeface="Arial" panose="020B0604020202020204" pitchFamily="34" charset="0"/>
              <a:cs typeface="Arial" panose="020B0604020202020204" pitchFamily="34" charset="0"/>
            </a:rPr>
            <a:t>Software</a:t>
          </a:r>
          <a:endParaRPr lang="es-NI" sz="1000" dirty="0">
            <a:latin typeface="Arial" panose="020B0604020202020204" pitchFamily="34" charset="0"/>
            <a:cs typeface="Arial" panose="020B0604020202020204" pitchFamily="34" charset="0"/>
          </a:endParaRPr>
        </a:p>
      </dgm:t>
    </dgm:pt>
    <dgm:pt modelId="{5EADDE54-015A-4AC5-8BF1-F19C0811BB85}" type="parTrans" cxnId="{0BD95AF2-4855-48FD-AFEC-E5DB396AC6C0}">
      <dgm:prSet/>
      <dgm:spPr/>
      <dgm:t>
        <a:bodyPr/>
        <a:lstStyle/>
        <a:p>
          <a:endParaRPr lang="es-NI">
            <a:latin typeface="Arial" panose="020B0604020202020204" pitchFamily="34" charset="0"/>
            <a:cs typeface="Arial" panose="020B0604020202020204" pitchFamily="34" charset="0"/>
          </a:endParaRPr>
        </a:p>
      </dgm:t>
    </dgm:pt>
    <dgm:pt modelId="{8C54F3DC-49C6-4FD0-9BD9-876D413633C7}" type="sibTrans" cxnId="{0BD95AF2-4855-48FD-AFEC-E5DB396AC6C0}">
      <dgm:prSet/>
      <dgm:spPr/>
      <dgm:t>
        <a:bodyPr/>
        <a:lstStyle/>
        <a:p>
          <a:r>
            <a:rPr lang="es-MX" dirty="0">
              <a:latin typeface="Arial" panose="020B0604020202020204" pitchFamily="34" charset="0"/>
              <a:cs typeface="Arial" panose="020B0604020202020204" pitchFamily="34" charset="0"/>
            </a:rPr>
            <a:t>Producción Audiovisual</a:t>
          </a:r>
          <a:endParaRPr lang="es-NI" dirty="0">
            <a:latin typeface="Arial" panose="020B0604020202020204" pitchFamily="34" charset="0"/>
            <a:cs typeface="Arial" panose="020B0604020202020204" pitchFamily="34" charset="0"/>
          </a:endParaRPr>
        </a:p>
      </dgm:t>
    </dgm:pt>
    <dgm:pt modelId="{E24A742D-4414-47BE-8701-F37D809E12D4}">
      <dgm:prSet phldrT="[Texto]" custT="1"/>
      <dgm:spPr/>
      <dgm:t>
        <a:bodyPr/>
        <a:lstStyle/>
        <a:p>
          <a:r>
            <a:rPr lang="es-MX" sz="1050" dirty="0">
              <a:latin typeface="Arial" panose="020B0604020202020204" pitchFamily="34" charset="0"/>
              <a:cs typeface="Arial" panose="020B0604020202020204" pitchFamily="34" charset="0"/>
            </a:rPr>
            <a:t>Computación</a:t>
          </a:r>
          <a:endParaRPr lang="es-NI" sz="800" dirty="0">
            <a:latin typeface="Arial" panose="020B0604020202020204" pitchFamily="34" charset="0"/>
            <a:cs typeface="Arial" panose="020B0604020202020204" pitchFamily="34" charset="0"/>
          </a:endParaRPr>
        </a:p>
      </dgm:t>
    </dgm:pt>
    <dgm:pt modelId="{77EAEA4A-B273-41CD-8485-9F4DCDECDEAD}" type="parTrans" cxnId="{628EB9DB-9E1B-4201-9C63-D59D3D32229F}">
      <dgm:prSet/>
      <dgm:spPr/>
      <dgm:t>
        <a:bodyPr/>
        <a:lstStyle/>
        <a:p>
          <a:endParaRPr lang="es-NI">
            <a:latin typeface="Arial" panose="020B0604020202020204" pitchFamily="34" charset="0"/>
            <a:cs typeface="Arial" panose="020B0604020202020204" pitchFamily="34" charset="0"/>
          </a:endParaRPr>
        </a:p>
      </dgm:t>
    </dgm:pt>
    <dgm:pt modelId="{301F2F77-C930-4820-B4DA-CF0A69FE0052}" type="sibTrans" cxnId="{628EB9DB-9E1B-4201-9C63-D59D3D32229F}">
      <dgm:prSet/>
      <dgm:spPr/>
      <dgm:t>
        <a:bodyPr/>
        <a:lstStyle/>
        <a:p>
          <a:r>
            <a:rPr lang="es-MX" dirty="0">
              <a:latin typeface="Arial" panose="020B0604020202020204" pitchFamily="34" charset="0"/>
              <a:cs typeface="Arial" panose="020B0604020202020204" pitchFamily="34" charset="0"/>
            </a:rPr>
            <a:t>Manejo de Web</a:t>
          </a:r>
          <a:endParaRPr lang="es-NI" dirty="0">
            <a:latin typeface="Arial" panose="020B0604020202020204" pitchFamily="34" charset="0"/>
            <a:cs typeface="Arial" panose="020B0604020202020204" pitchFamily="34" charset="0"/>
          </a:endParaRPr>
        </a:p>
      </dgm:t>
    </dgm:pt>
    <dgm:pt modelId="{1E2F16F4-6A9A-4C16-B7D4-67BA49C37FD6}">
      <dgm:prSet phldrT="[Texto]" custT="1"/>
      <dgm:spPr/>
      <dgm:t>
        <a:bodyPr/>
        <a:lstStyle/>
        <a:p>
          <a:r>
            <a:rPr lang="es-MX" sz="1000" dirty="0">
              <a:latin typeface="Arial" panose="020B0604020202020204" pitchFamily="34" charset="0"/>
              <a:cs typeface="Arial" panose="020B0604020202020204" pitchFamily="34" charset="0"/>
            </a:rPr>
            <a:t>Medios de Comunicación</a:t>
          </a:r>
          <a:endParaRPr lang="es-NI" sz="1000" dirty="0">
            <a:latin typeface="Arial" panose="020B0604020202020204" pitchFamily="34" charset="0"/>
            <a:cs typeface="Arial" panose="020B0604020202020204" pitchFamily="34" charset="0"/>
          </a:endParaRPr>
        </a:p>
      </dgm:t>
    </dgm:pt>
    <dgm:pt modelId="{29D73D94-30DB-48BF-B215-69F0D53D59C8}" type="parTrans" cxnId="{C2C2750F-D6CE-4574-9601-2AFD9A93B8FA}">
      <dgm:prSet/>
      <dgm:spPr/>
      <dgm:t>
        <a:bodyPr/>
        <a:lstStyle/>
        <a:p>
          <a:endParaRPr lang="es-NI">
            <a:latin typeface="Arial" panose="020B0604020202020204" pitchFamily="34" charset="0"/>
            <a:cs typeface="Arial" panose="020B0604020202020204" pitchFamily="34" charset="0"/>
          </a:endParaRPr>
        </a:p>
      </dgm:t>
    </dgm:pt>
    <dgm:pt modelId="{0D3075B1-F001-4B30-BA81-146AB463A79E}" type="sibTrans" cxnId="{C2C2750F-D6CE-4574-9601-2AFD9A93B8FA}">
      <dgm:prSet/>
      <dgm:spPr/>
      <dgm:t>
        <a:bodyPr/>
        <a:lstStyle/>
        <a:p>
          <a:r>
            <a:rPr lang="es-MX" dirty="0">
              <a:latin typeface="Arial" panose="020B0604020202020204" pitchFamily="34" charset="0"/>
              <a:cs typeface="Arial" panose="020B0604020202020204" pitchFamily="34" charset="0"/>
            </a:rPr>
            <a:t>Redes Sociales</a:t>
          </a:r>
          <a:endParaRPr lang="es-NI" dirty="0">
            <a:latin typeface="Arial" panose="020B0604020202020204" pitchFamily="34" charset="0"/>
            <a:cs typeface="Arial" panose="020B0604020202020204" pitchFamily="34" charset="0"/>
          </a:endParaRPr>
        </a:p>
      </dgm:t>
    </dgm:pt>
    <dgm:pt modelId="{DF326408-21B4-4678-BD1D-EBC08F6F5FDF}" type="pres">
      <dgm:prSet presAssocID="{64FB8F4B-FE3F-4A70-81DF-368681113A2B}" presName="Name0" presStyleCnt="0">
        <dgm:presLayoutVars>
          <dgm:chMax/>
          <dgm:chPref/>
          <dgm:dir/>
          <dgm:animLvl val="lvl"/>
        </dgm:presLayoutVars>
      </dgm:prSet>
      <dgm:spPr/>
    </dgm:pt>
    <dgm:pt modelId="{042966C0-CA90-4117-BC39-92419941E769}" type="pres">
      <dgm:prSet presAssocID="{8CEB2B87-74F5-4650-89EA-9905BD0B2AF3}" presName="composite" presStyleCnt="0"/>
      <dgm:spPr/>
    </dgm:pt>
    <dgm:pt modelId="{AE773F4B-1FF5-441A-A755-BD970529993E}" type="pres">
      <dgm:prSet presAssocID="{8CEB2B87-74F5-4650-89EA-9905BD0B2AF3}" presName="Parent1" presStyleLbl="node1" presStyleIdx="0" presStyleCnt="6">
        <dgm:presLayoutVars>
          <dgm:chMax val="1"/>
          <dgm:chPref val="1"/>
          <dgm:bulletEnabled val="1"/>
        </dgm:presLayoutVars>
      </dgm:prSet>
      <dgm:spPr/>
    </dgm:pt>
    <dgm:pt modelId="{62CAB581-9FF4-4337-BDE1-2BB98A558DAD}" type="pres">
      <dgm:prSet presAssocID="{8CEB2B87-74F5-4650-89EA-9905BD0B2AF3}" presName="Childtext1" presStyleLbl="revTx" presStyleIdx="0" presStyleCnt="3">
        <dgm:presLayoutVars>
          <dgm:chMax val="0"/>
          <dgm:chPref val="0"/>
          <dgm:bulletEnabled val="1"/>
        </dgm:presLayoutVars>
      </dgm:prSet>
      <dgm:spPr/>
    </dgm:pt>
    <dgm:pt modelId="{664CDF75-8EC3-453A-B082-9633CAA536FA}" type="pres">
      <dgm:prSet presAssocID="{8CEB2B87-74F5-4650-89EA-9905BD0B2AF3}" presName="BalanceSpacing" presStyleCnt="0"/>
      <dgm:spPr/>
    </dgm:pt>
    <dgm:pt modelId="{0D95AD69-6F7F-4988-9203-EEF10250EC91}" type="pres">
      <dgm:prSet presAssocID="{8CEB2B87-74F5-4650-89EA-9905BD0B2AF3}" presName="BalanceSpacing1" presStyleCnt="0"/>
      <dgm:spPr/>
    </dgm:pt>
    <dgm:pt modelId="{E7B89430-3684-48DB-81F5-F65DD9A4400A}" type="pres">
      <dgm:prSet presAssocID="{8C54F3DC-49C6-4FD0-9BD9-876D413633C7}" presName="Accent1Text" presStyleLbl="node1" presStyleIdx="1" presStyleCnt="6" custLinFactNeighborX="116" custLinFactNeighborY="3315"/>
      <dgm:spPr/>
    </dgm:pt>
    <dgm:pt modelId="{BF775751-8C36-4142-A7BC-98A781296250}" type="pres">
      <dgm:prSet presAssocID="{8C54F3DC-49C6-4FD0-9BD9-876D413633C7}" presName="spaceBetweenRectangles" presStyleCnt="0"/>
      <dgm:spPr/>
    </dgm:pt>
    <dgm:pt modelId="{2FFB4AC0-096F-43CF-BF94-603A9AA371F1}" type="pres">
      <dgm:prSet presAssocID="{E24A742D-4414-47BE-8701-F37D809E12D4}" presName="composite" presStyleCnt="0"/>
      <dgm:spPr/>
    </dgm:pt>
    <dgm:pt modelId="{BBB98669-EDF9-4A7B-BDB8-CF0D4767EF5F}" type="pres">
      <dgm:prSet presAssocID="{E24A742D-4414-47BE-8701-F37D809E12D4}" presName="Parent1" presStyleLbl="node1" presStyleIdx="2" presStyleCnt="6" custScaleX="134472">
        <dgm:presLayoutVars>
          <dgm:chMax val="1"/>
          <dgm:chPref val="1"/>
          <dgm:bulletEnabled val="1"/>
        </dgm:presLayoutVars>
      </dgm:prSet>
      <dgm:spPr/>
    </dgm:pt>
    <dgm:pt modelId="{1DE14AE9-CEEE-4BDC-99CE-C2C50737B04A}" type="pres">
      <dgm:prSet presAssocID="{E24A742D-4414-47BE-8701-F37D809E12D4}" presName="Childtext1" presStyleLbl="revTx" presStyleIdx="1" presStyleCnt="3">
        <dgm:presLayoutVars>
          <dgm:chMax val="0"/>
          <dgm:chPref val="0"/>
          <dgm:bulletEnabled val="1"/>
        </dgm:presLayoutVars>
      </dgm:prSet>
      <dgm:spPr/>
    </dgm:pt>
    <dgm:pt modelId="{975113A3-1477-40B1-9052-B005B46A282F}" type="pres">
      <dgm:prSet presAssocID="{E24A742D-4414-47BE-8701-F37D809E12D4}" presName="BalanceSpacing" presStyleCnt="0"/>
      <dgm:spPr/>
    </dgm:pt>
    <dgm:pt modelId="{B0CE1781-B837-42DD-BEEA-C6AC2E42FF22}" type="pres">
      <dgm:prSet presAssocID="{E24A742D-4414-47BE-8701-F37D809E12D4}" presName="BalanceSpacing1" presStyleCnt="0"/>
      <dgm:spPr/>
    </dgm:pt>
    <dgm:pt modelId="{4DF63F83-3375-4613-A461-C716F19FC326}" type="pres">
      <dgm:prSet presAssocID="{301F2F77-C930-4820-B4DA-CF0A69FE0052}" presName="Accent1Text" presStyleLbl="node1" presStyleIdx="3" presStyleCnt="6" custScaleX="127579" custScaleY="111596"/>
      <dgm:spPr/>
    </dgm:pt>
    <dgm:pt modelId="{101EB378-4174-400C-B4A2-8BD42C2773D0}" type="pres">
      <dgm:prSet presAssocID="{301F2F77-C930-4820-B4DA-CF0A69FE0052}" presName="spaceBetweenRectangles" presStyleCnt="0"/>
      <dgm:spPr/>
    </dgm:pt>
    <dgm:pt modelId="{C9E75266-6971-4A94-B65C-7848ECCDACCA}" type="pres">
      <dgm:prSet presAssocID="{1E2F16F4-6A9A-4C16-B7D4-67BA49C37FD6}" presName="composite" presStyleCnt="0"/>
      <dgm:spPr/>
    </dgm:pt>
    <dgm:pt modelId="{9B2CC836-0C2C-4EA0-8848-E631713AA7CE}" type="pres">
      <dgm:prSet presAssocID="{1E2F16F4-6A9A-4C16-B7D4-67BA49C37FD6}" presName="Parent1" presStyleLbl="node1" presStyleIdx="4" presStyleCnt="6" custScaleX="133967" custScaleY="121050">
        <dgm:presLayoutVars>
          <dgm:chMax val="1"/>
          <dgm:chPref val="1"/>
          <dgm:bulletEnabled val="1"/>
        </dgm:presLayoutVars>
      </dgm:prSet>
      <dgm:spPr/>
    </dgm:pt>
    <dgm:pt modelId="{1BCB5130-78A6-4EFE-9239-6E066E16AB18}" type="pres">
      <dgm:prSet presAssocID="{1E2F16F4-6A9A-4C16-B7D4-67BA49C37FD6}" presName="Childtext1" presStyleLbl="revTx" presStyleIdx="2" presStyleCnt="3">
        <dgm:presLayoutVars>
          <dgm:chMax val="0"/>
          <dgm:chPref val="0"/>
          <dgm:bulletEnabled val="1"/>
        </dgm:presLayoutVars>
      </dgm:prSet>
      <dgm:spPr/>
    </dgm:pt>
    <dgm:pt modelId="{4E458C20-25A8-495B-B3ED-E60B67932E7D}" type="pres">
      <dgm:prSet presAssocID="{1E2F16F4-6A9A-4C16-B7D4-67BA49C37FD6}" presName="BalanceSpacing" presStyleCnt="0"/>
      <dgm:spPr/>
    </dgm:pt>
    <dgm:pt modelId="{CDCA2545-AED3-4B08-8BBF-0799E15B68EF}" type="pres">
      <dgm:prSet presAssocID="{1E2F16F4-6A9A-4C16-B7D4-67BA49C37FD6}" presName="BalanceSpacing1" presStyleCnt="0"/>
      <dgm:spPr/>
    </dgm:pt>
    <dgm:pt modelId="{E1F28D51-E644-4E9A-BE21-33B75C3DB750}" type="pres">
      <dgm:prSet presAssocID="{0D3075B1-F001-4B30-BA81-146AB463A79E}" presName="Accent1Text" presStyleLbl="node1" presStyleIdx="5" presStyleCnt="6"/>
      <dgm:spPr/>
    </dgm:pt>
  </dgm:ptLst>
  <dgm:cxnLst>
    <dgm:cxn modelId="{8E4BBA03-0FAE-4458-8CBF-8D8009ED58AC}" type="presOf" srcId="{0D3075B1-F001-4B30-BA81-146AB463A79E}" destId="{E1F28D51-E644-4E9A-BE21-33B75C3DB750}" srcOrd="0" destOrd="0" presId="urn:microsoft.com/office/officeart/2008/layout/AlternatingHexagons"/>
    <dgm:cxn modelId="{C2C2750F-D6CE-4574-9601-2AFD9A93B8FA}" srcId="{64FB8F4B-FE3F-4A70-81DF-368681113A2B}" destId="{1E2F16F4-6A9A-4C16-B7D4-67BA49C37FD6}" srcOrd="2" destOrd="0" parTransId="{29D73D94-30DB-48BF-B215-69F0D53D59C8}" sibTransId="{0D3075B1-F001-4B30-BA81-146AB463A79E}"/>
    <dgm:cxn modelId="{FB4A7614-8B77-444C-939A-F2F7A3D493A0}" type="presOf" srcId="{64FB8F4B-FE3F-4A70-81DF-368681113A2B}" destId="{DF326408-21B4-4678-BD1D-EBC08F6F5FDF}" srcOrd="0" destOrd="0" presId="urn:microsoft.com/office/officeart/2008/layout/AlternatingHexagons"/>
    <dgm:cxn modelId="{E827EB26-5C09-494B-B6D3-845BF6CAC110}" type="presOf" srcId="{8C54F3DC-49C6-4FD0-9BD9-876D413633C7}" destId="{E7B89430-3684-48DB-81F5-F65DD9A4400A}" srcOrd="0" destOrd="0" presId="urn:microsoft.com/office/officeart/2008/layout/AlternatingHexagons"/>
    <dgm:cxn modelId="{4A023839-7EA8-4828-8196-B34BBAD632BC}" type="presOf" srcId="{E24A742D-4414-47BE-8701-F37D809E12D4}" destId="{BBB98669-EDF9-4A7B-BDB8-CF0D4767EF5F}" srcOrd="0" destOrd="0" presId="urn:microsoft.com/office/officeart/2008/layout/AlternatingHexagons"/>
    <dgm:cxn modelId="{25288763-CF7C-4EA9-81EC-88BC0738401A}" type="presOf" srcId="{1E2F16F4-6A9A-4C16-B7D4-67BA49C37FD6}" destId="{9B2CC836-0C2C-4EA0-8848-E631713AA7CE}" srcOrd="0" destOrd="0" presId="urn:microsoft.com/office/officeart/2008/layout/AlternatingHexagons"/>
    <dgm:cxn modelId="{EC3CBA7D-06CA-410C-BDFF-6C26FA1FAA23}" type="presOf" srcId="{301F2F77-C930-4820-B4DA-CF0A69FE0052}" destId="{4DF63F83-3375-4613-A461-C716F19FC326}" srcOrd="0" destOrd="0" presId="urn:microsoft.com/office/officeart/2008/layout/AlternatingHexagons"/>
    <dgm:cxn modelId="{238BC3A9-4931-4707-A778-C98CB0C38ACE}" type="presOf" srcId="{8CEB2B87-74F5-4650-89EA-9905BD0B2AF3}" destId="{AE773F4B-1FF5-441A-A755-BD970529993E}" srcOrd="0" destOrd="0" presId="urn:microsoft.com/office/officeart/2008/layout/AlternatingHexagons"/>
    <dgm:cxn modelId="{628EB9DB-9E1B-4201-9C63-D59D3D32229F}" srcId="{64FB8F4B-FE3F-4A70-81DF-368681113A2B}" destId="{E24A742D-4414-47BE-8701-F37D809E12D4}" srcOrd="1" destOrd="0" parTransId="{77EAEA4A-B273-41CD-8485-9F4DCDECDEAD}" sibTransId="{301F2F77-C930-4820-B4DA-CF0A69FE0052}"/>
    <dgm:cxn modelId="{0BD95AF2-4855-48FD-AFEC-E5DB396AC6C0}" srcId="{64FB8F4B-FE3F-4A70-81DF-368681113A2B}" destId="{8CEB2B87-74F5-4650-89EA-9905BD0B2AF3}" srcOrd="0" destOrd="0" parTransId="{5EADDE54-015A-4AC5-8BF1-F19C0811BB85}" sibTransId="{8C54F3DC-49C6-4FD0-9BD9-876D413633C7}"/>
    <dgm:cxn modelId="{AA80EDF9-FA78-4641-A9D9-8C38CFF964DC}" type="presParOf" srcId="{DF326408-21B4-4678-BD1D-EBC08F6F5FDF}" destId="{042966C0-CA90-4117-BC39-92419941E769}" srcOrd="0" destOrd="0" presId="urn:microsoft.com/office/officeart/2008/layout/AlternatingHexagons"/>
    <dgm:cxn modelId="{C5CB6446-0288-4E4C-8BA0-FF5FC96AB0AA}" type="presParOf" srcId="{042966C0-CA90-4117-BC39-92419941E769}" destId="{AE773F4B-1FF5-441A-A755-BD970529993E}" srcOrd="0" destOrd="0" presId="urn:microsoft.com/office/officeart/2008/layout/AlternatingHexagons"/>
    <dgm:cxn modelId="{53CC4B4F-D2B1-478E-8B25-8AD7AE1F7C15}" type="presParOf" srcId="{042966C0-CA90-4117-BC39-92419941E769}" destId="{62CAB581-9FF4-4337-BDE1-2BB98A558DAD}" srcOrd="1" destOrd="0" presId="urn:microsoft.com/office/officeart/2008/layout/AlternatingHexagons"/>
    <dgm:cxn modelId="{F45F12B9-E5A4-41BB-93FD-9ECAFB82E4D6}" type="presParOf" srcId="{042966C0-CA90-4117-BC39-92419941E769}" destId="{664CDF75-8EC3-453A-B082-9633CAA536FA}" srcOrd="2" destOrd="0" presId="urn:microsoft.com/office/officeart/2008/layout/AlternatingHexagons"/>
    <dgm:cxn modelId="{29779E12-6CBC-4B39-9F16-C2CBE2FAAF8A}" type="presParOf" srcId="{042966C0-CA90-4117-BC39-92419941E769}" destId="{0D95AD69-6F7F-4988-9203-EEF10250EC91}" srcOrd="3" destOrd="0" presId="urn:microsoft.com/office/officeart/2008/layout/AlternatingHexagons"/>
    <dgm:cxn modelId="{CEAFE424-2DD1-460A-AE22-AD973920CFDB}" type="presParOf" srcId="{042966C0-CA90-4117-BC39-92419941E769}" destId="{E7B89430-3684-48DB-81F5-F65DD9A4400A}" srcOrd="4" destOrd="0" presId="urn:microsoft.com/office/officeart/2008/layout/AlternatingHexagons"/>
    <dgm:cxn modelId="{0738D364-E268-4299-9C94-4AE409A310D0}" type="presParOf" srcId="{DF326408-21B4-4678-BD1D-EBC08F6F5FDF}" destId="{BF775751-8C36-4142-A7BC-98A781296250}" srcOrd="1" destOrd="0" presId="urn:microsoft.com/office/officeart/2008/layout/AlternatingHexagons"/>
    <dgm:cxn modelId="{3FD8805A-5412-4E32-84B0-4727886043E1}" type="presParOf" srcId="{DF326408-21B4-4678-BD1D-EBC08F6F5FDF}" destId="{2FFB4AC0-096F-43CF-BF94-603A9AA371F1}" srcOrd="2" destOrd="0" presId="urn:microsoft.com/office/officeart/2008/layout/AlternatingHexagons"/>
    <dgm:cxn modelId="{2B710EDB-7A15-49DB-9495-D02725330807}" type="presParOf" srcId="{2FFB4AC0-096F-43CF-BF94-603A9AA371F1}" destId="{BBB98669-EDF9-4A7B-BDB8-CF0D4767EF5F}" srcOrd="0" destOrd="0" presId="urn:microsoft.com/office/officeart/2008/layout/AlternatingHexagons"/>
    <dgm:cxn modelId="{EDEC682E-28C1-49C2-A4B1-64C90546A919}" type="presParOf" srcId="{2FFB4AC0-096F-43CF-BF94-603A9AA371F1}" destId="{1DE14AE9-CEEE-4BDC-99CE-C2C50737B04A}" srcOrd="1" destOrd="0" presId="urn:microsoft.com/office/officeart/2008/layout/AlternatingHexagons"/>
    <dgm:cxn modelId="{0692ACB7-D019-42F0-B84F-18E9E0F70808}" type="presParOf" srcId="{2FFB4AC0-096F-43CF-BF94-603A9AA371F1}" destId="{975113A3-1477-40B1-9052-B005B46A282F}" srcOrd="2" destOrd="0" presId="urn:microsoft.com/office/officeart/2008/layout/AlternatingHexagons"/>
    <dgm:cxn modelId="{DB789C26-EA31-4507-B377-1A752E92F1C8}" type="presParOf" srcId="{2FFB4AC0-096F-43CF-BF94-603A9AA371F1}" destId="{B0CE1781-B837-42DD-BEEA-C6AC2E42FF22}" srcOrd="3" destOrd="0" presId="urn:microsoft.com/office/officeart/2008/layout/AlternatingHexagons"/>
    <dgm:cxn modelId="{6F8A9A98-E9E5-4AA4-879A-EE8F9E636F11}" type="presParOf" srcId="{2FFB4AC0-096F-43CF-BF94-603A9AA371F1}" destId="{4DF63F83-3375-4613-A461-C716F19FC326}" srcOrd="4" destOrd="0" presId="urn:microsoft.com/office/officeart/2008/layout/AlternatingHexagons"/>
    <dgm:cxn modelId="{E3C68A8A-0233-48B5-838B-BA9FA696D240}" type="presParOf" srcId="{DF326408-21B4-4678-BD1D-EBC08F6F5FDF}" destId="{101EB378-4174-400C-B4A2-8BD42C2773D0}" srcOrd="3" destOrd="0" presId="urn:microsoft.com/office/officeart/2008/layout/AlternatingHexagons"/>
    <dgm:cxn modelId="{FA9B1746-1D30-4532-BF54-C044A3461023}" type="presParOf" srcId="{DF326408-21B4-4678-BD1D-EBC08F6F5FDF}" destId="{C9E75266-6971-4A94-B65C-7848ECCDACCA}" srcOrd="4" destOrd="0" presId="urn:microsoft.com/office/officeart/2008/layout/AlternatingHexagons"/>
    <dgm:cxn modelId="{DD5DB293-B84E-44FC-9E89-ED507A1A0DC9}" type="presParOf" srcId="{C9E75266-6971-4A94-B65C-7848ECCDACCA}" destId="{9B2CC836-0C2C-4EA0-8848-E631713AA7CE}" srcOrd="0" destOrd="0" presId="urn:microsoft.com/office/officeart/2008/layout/AlternatingHexagons"/>
    <dgm:cxn modelId="{7E48935A-9157-483A-AC3F-83869D9FA571}" type="presParOf" srcId="{C9E75266-6971-4A94-B65C-7848ECCDACCA}" destId="{1BCB5130-78A6-4EFE-9239-6E066E16AB18}" srcOrd="1" destOrd="0" presId="urn:microsoft.com/office/officeart/2008/layout/AlternatingHexagons"/>
    <dgm:cxn modelId="{A3428605-8D9E-4B6E-A414-D6B2E06694B3}" type="presParOf" srcId="{C9E75266-6971-4A94-B65C-7848ECCDACCA}" destId="{4E458C20-25A8-495B-B3ED-E60B67932E7D}" srcOrd="2" destOrd="0" presId="urn:microsoft.com/office/officeart/2008/layout/AlternatingHexagons"/>
    <dgm:cxn modelId="{4722C175-99BA-49D1-954C-A90C461F5DC9}" type="presParOf" srcId="{C9E75266-6971-4A94-B65C-7848ECCDACCA}" destId="{CDCA2545-AED3-4B08-8BBF-0799E15B68EF}" srcOrd="3" destOrd="0" presId="urn:microsoft.com/office/officeart/2008/layout/AlternatingHexagons"/>
    <dgm:cxn modelId="{8A15CD0A-0375-4EDA-83D6-AB91F960CBD6}" type="presParOf" srcId="{C9E75266-6971-4A94-B65C-7848ECCDACCA}" destId="{E1F28D51-E644-4E9A-BE21-33B75C3DB750}"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73F4B-1FF5-441A-A755-BD970529993E}">
      <dsp:nvSpPr>
        <dsp:cNvPr id="0" name=""/>
        <dsp:cNvSpPr/>
      </dsp:nvSpPr>
      <dsp:spPr>
        <a:xfrm rot="5400000">
          <a:off x="3174679" y="110283"/>
          <a:ext cx="1694646" cy="1474342"/>
        </a:xfrm>
        <a:prstGeom prst="hexagon">
          <a:avLst>
            <a:gd name="adj" fmla="val 25000"/>
            <a:gd name="vf" fmla="val 11547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latin typeface="Arial" panose="020B0604020202020204" pitchFamily="34" charset="0"/>
              <a:cs typeface="Arial" panose="020B0604020202020204" pitchFamily="34" charset="0"/>
            </a:rPr>
            <a:t>Software</a:t>
          </a:r>
          <a:endParaRPr lang="es-NI" sz="1000" kern="1200" dirty="0">
            <a:latin typeface="Arial" panose="020B0604020202020204" pitchFamily="34" charset="0"/>
            <a:cs typeface="Arial" panose="020B0604020202020204" pitchFamily="34" charset="0"/>
          </a:endParaRPr>
        </a:p>
      </dsp:txBody>
      <dsp:txXfrm rot="-5400000">
        <a:off x="3514583" y="264213"/>
        <a:ext cx="1014838" cy="1166482"/>
      </dsp:txXfrm>
    </dsp:sp>
    <dsp:sp modelId="{62CAB581-9FF4-4337-BDE1-2BB98A558DAD}">
      <dsp:nvSpPr>
        <dsp:cNvPr id="0" name=""/>
        <dsp:cNvSpPr/>
      </dsp:nvSpPr>
      <dsp:spPr>
        <a:xfrm>
          <a:off x="4803912" y="339060"/>
          <a:ext cx="1891225" cy="1016787"/>
        </a:xfrm>
        <a:prstGeom prst="rect">
          <a:avLst/>
        </a:prstGeom>
        <a:noFill/>
        <a:ln>
          <a:noFill/>
        </a:ln>
        <a:effectLst/>
      </dsp:spPr>
      <dsp:style>
        <a:lnRef idx="0">
          <a:scrgbClr r="0" g="0" b="0"/>
        </a:lnRef>
        <a:fillRef idx="0">
          <a:scrgbClr r="0" g="0" b="0"/>
        </a:fillRef>
        <a:effectRef idx="0">
          <a:scrgbClr r="0" g="0" b="0"/>
        </a:effectRef>
        <a:fontRef idx="minor"/>
      </dsp:style>
    </dsp:sp>
    <dsp:sp modelId="{E7B89430-3684-48DB-81F5-F65DD9A4400A}">
      <dsp:nvSpPr>
        <dsp:cNvPr id="0" name=""/>
        <dsp:cNvSpPr/>
      </dsp:nvSpPr>
      <dsp:spPr>
        <a:xfrm rot="5400000">
          <a:off x="1584100" y="166460"/>
          <a:ext cx="1694646" cy="1474342"/>
        </a:xfrm>
        <a:prstGeom prst="hexagon">
          <a:avLst>
            <a:gd name="adj" fmla="val 25000"/>
            <a:gd name="vf" fmla="val 11547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s-MX" sz="1500" kern="1200" dirty="0">
              <a:latin typeface="Arial" panose="020B0604020202020204" pitchFamily="34" charset="0"/>
              <a:cs typeface="Arial" panose="020B0604020202020204" pitchFamily="34" charset="0"/>
            </a:rPr>
            <a:t>Producción Audiovisual</a:t>
          </a:r>
          <a:endParaRPr lang="es-NI" sz="1500" kern="1200" dirty="0">
            <a:latin typeface="Arial" panose="020B0604020202020204" pitchFamily="34" charset="0"/>
            <a:cs typeface="Arial" panose="020B0604020202020204" pitchFamily="34" charset="0"/>
          </a:endParaRPr>
        </a:p>
      </dsp:txBody>
      <dsp:txXfrm rot="-5400000">
        <a:off x="1924004" y="320390"/>
        <a:ext cx="1014838" cy="1166482"/>
      </dsp:txXfrm>
    </dsp:sp>
    <dsp:sp modelId="{BBB98669-EDF9-4A7B-BDB8-CF0D4767EF5F}">
      <dsp:nvSpPr>
        <dsp:cNvPr id="0" name=""/>
        <dsp:cNvSpPr/>
      </dsp:nvSpPr>
      <dsp:spPr>
        <a:xfrm rot="5400000">
          <a:off x="2375484" y="1392836"/>
          <a:ext cx="1694646" cy="1982577"/>
        </a:xfrm>
        <a:prstGeom prst="hexagon">
          <a:avLst>
            <a:gd name="adj" fmla="val 25000"/>
            <a:gd name="vf" fmla="val 11547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MX" sz="1050" kern="1200" dirty="0">
              <a:latin typeface="Arial" panose="020B0604020202020204" pitchFamily="34" charset="0"/>
              <a:cs typeface="Arial" panose="020B0604020202020204" pitchFamily="34" charset="0"/>
            </a:rPr>
            <a:t>Computación</a:t>
          </a:r>
          <a:endParaRPr lang="es-NI" sz="800" kern="1200" dirty="0">
            <a:latin typeface="Arial" panose="020B0604020202020204" pitchFamily="34" charset="0"/>
            <a:cs typeface="Arial" panose="020B0604020202020204" pitchFamily="34" charset="0"/>
          </a:endParaRPr>
        </a:p>
      </dsp:txBody>
      <dsp:txXfrm rot="-5400000">
        <a:off x="2561948" y="1819243"/>
        <a:ext cx="1321718" cy="1129764"/>
      </dsp:txXfrm>
    </dsp:sp>
    <dsp:sp modelId="{1DE14AE9-CEEE-4BDC-99CE-C2C50737B04A}">
      <dsp:nvSpPr>
        <dsp:cNvPr id="0" name=""/>
        <dsp:cNvSpPr/>
      </dsp:nvSpPr>
      <dsp:spPr>
        <a:xfrm>
          <a:off x="594411" y="1875731"/>
          <a:ext cx="1830217" cy="1016787"/>
        </a:xfrm>
        <a:prstGeom prst="rect">
          <a:avLst/>
        </a:prstGeom>
        <a:noFill/>
        <a:ln>
          <a:noFill/>
        </a:ln>
        <a:effectLst/>
      </dsp:spPr>
      <dsp:style>
        <a:lnRef idx="0">
          <a:scrgbClr r="0" g="0" b="0"/>
        </a:lnRef>
        <a:fillRef idx="0">
          <a:scrgbClr r="0" g="0" b="0"/>
        </a:fillRef>
        <a:effectRef idx="0">
          <a:scrgbClr r="0" g="0" b="0"/>
        </a:effectRef>
        <a:fontRef idx="minor"/>
      </dsp:style>
    </dsp:sp>
    <dsp:sp modelId="{4DF63F83-3375-4613-A461-C716F19FC326}">
      <dsp:nvSpPr>
        <dsp:cNvPr id="0" name=""/>
        <dsp:cNvSpPr/>
      </dsp:nvSpPr>
      <dsp:spPr>
        <a:xfrm rot="5400000">
          <a:off x="3869518" y="1443650"/>
          <a:ext cx="1891157" cy="1880950"/>
        </a:xfrm>
        <a:prstGeom prst="hexagon">
          <a:avLst>
            <a:gd name="adj" fmla="val 25000"/>
            <a:gd name="vf" fmla="val 11547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s-MX" sz="3000" kern="1200" dirty="0">
              <a:latin typeface="Arial" panose="020B0604020202020204" pitchFamily="34" charset="0"/>
              <a:cs typeface="Arial" panose="020B0604020202020204" pitchFamily="34" charset="0"/>
            </a:rPr>
            <a:t>Manejo de Web</a:t>
          </a:r>
          <a:endParaRPr lang="es-NI" sz="3000" kern="1200" dirty="0">
            <a:latin typeface="Arial" panose="020B0604020202020204" pitchFamily="34" charset="0"/>
            <a:cs typeface="Arial" panose="020B0604020202020204" pitchFamily="34" charset="0"/>
          </a:endParaRPr>
        </a:p>
      </dsp:txBody>
      <dsp:txXfrm rot="-5400000">
        <a:off x="4187267" y="1752889"/>
        <a:ext cx="1255658" cy="1262473"/>
      </dsp:txXfrm>
    </dsp:sp>
    <dsp:sp modelId="{9B2CC836-0C2C-4EA0-8848-E631713AA7CE}">
      <dsp:nvSpPr>
        <dsp:cNvPr id="0" name=""/>
        <dsp:cNvSpPr/>
      </dsp:nvSpPr>
      <dsp:spPr>
        <a:xfrm rot="5400000">
          <a:off x="2996318" y="3111592"/>
          <a:ext cx="2051369" cy="1975131"/>
        </a:xfrm>
        <a:prstGeom prst="hexagon">
          <a:avLst>
            <a:gd name="adj" fmla="val 25000"/>
            <a:gd name="vf" fmla="val 11547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latin typeface="Arial" panose="020B0604020202020204" pitchFamily="34" charset="0"/>
              <a:cs typeface="Arial" panose="020B0604020202020204" pitchFamily="34" charset="0"/>
            </a:rPr>
            <a:t>Medios de Comunicación</a:t>
          </a:r>
          <a:endParaRPr lang="es-NI" sz="1000" kern="1200" dirty="0">
            <a:latin typeface="Arial" panose="020B0604020202020204" pitchFamily="34" charset="0"/>
            <a:cs typeface="Arial" panose="020B0604020202020204" pitchFamily="34" charset="0"/>
          </a:endParaRPr>
        </a:p>
      </dsp:txBody>
      <dsp:txXfrm rot="-5400000">
        <a:off x="3357508" y="3409015"/>
        <a:ext cx="1328989" cy="1380285"/>
      </dsp:txXfrm>
    </dsp:sp>
    <dsp:sp modelId="{1BCB5130-78A6-4EFE-9239-6E066E16AB18}">
      <dsp:nvSpPr>
        <dsp:cNvPr id="0" name=""/>
        <dsp:cNvSpPr/>
      </dsp:nvSpPr>
      <dsp:spPr>
        <a:xfrm>
          <a:off x="4803912" y="3590764"/>
          <a:ext cx="1891225" cy="1016787"/>
        </a:xfrm>
        <a:prstGeom prst="rect">
          <a:avLst/>
        </a:prstGeom>
        <a:noFill/>
        <a:ln>
          <a:noFill/>
        </a:ln>
        <a:effectLst/>
      </dsp:spPr>
      <dsp:style>
        <a:lnRef idx="0">
          <a:scrgbClr r="0" g="0" b="0"/>
        </a:lnRef>
        <a:fillRef idx="0">
          <a:scrgbClr r="0" g="0" b="0"/>
        </a:fillRef>
        <a:effectRef idx="0">
          <a:scrgbClr r="0" g="0" b="0"/>
        </a:effectRef>
        <a:fontRef idx="minor"/>
      </dsp:style>
    </dsp:sp>
    <dsp:sp modelId="{E1F28D51-E644-4E9A-BE21-33B75C3DB750}">
      <dsp:nvSpPr>
        <dsp:cNvPr id="0" name=""/>
        <dsp:cNvSpPr/>
      </dsp:nvSpPr>
      <dsp:spPr>
        <a:xfrm rot="5400000">
          <a:off x="1582390" y="3361987"/>
          <a:ext cx="1694646" cy="1474342"/>
        </a:xfrm>
        <a:prstGeom prst="hexagon">
          <a:avLst>
            <a:gd name="adj" fmla="val 25000"/>
            <a:gd name="vf" fmla="val 11547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s-MX" sz="2100" kern="1200" dirty="0">
              <a:latin typeface="Arial" panose="020B0604020202020204" pitchFamily="34" charset="0"/>
              <a:cs typeface="Arial" panose="020B0604020202020204" pitchFamily="34" charset="0"/>
            </a:rPr>
            <a:t>Redes Sociales</a:t>
          </a:r>
          <a:endParaRPr lang="es-NI" sz="2100" kern="1200" dirty="0">
            <a:latin typeface="Arial" panose="020B0604020202020204" pitchFamily="34" charset="0"/>
            <a:cs typeface="Arial" panose="020B0604020202020204" pitchFamily="34" charset="0"/>
          </a:endParaRPr>
        </a:p>
      </dsp:txBody>
      <dsp:txXfrm rot="-5400000">
        <a:off x="1922294" y="3515917"/>
        <a:ext cx="1014838" cy="116648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0F7B6-EF6B-4012-B533-76A102E3354C}" type="datetimeFigureOut">
              <a:rPr lang="es-MX" smtClean="0"/>
              <a:t>10/09/2024</a:t>
            </a:fld>
            <a:endParaRPr lang="es-MX"/>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C764D-2762-4AA1-9AB6-9D0CC4F5EA12}" type="slidenum">
              <a:rPr lang="es-MX" smtClean="0"/>
              <a:t>‹Nº›</a:t>
            </a:fld>
            <a:endParaRPr lang="es-MX"/>
          </a:p>
        </p:txBody>
      </p:sp>
    </p:spTree>
    <p:extLst>
      <p:ext uri="{BB962C8B-B14F-4D97-AF65-F5344CB8AC3E}">
        <p14:creationId xmlns:p14="http://schemas.microsoft.com/office/powerpoint/2010/main" val="62743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4E904F-E647-75E6-0AE5-0257A0B209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7086" y="-70367"/>
            <a:ext cx="12357463" cy="6977539"/>
          </a:xfrm>
          <a:prstGeom prst="rect">
            <a:avLst/>
          </a:prstGeom>
        </p:spPr>
      </p:pic>
      <p:sp>
        <p:nvSpPr>
          <p:cNvPr id="3" name="Subtitle 2">
            <a:extLst>
              <a:ext uri="{FF2B5EF4-FFF2-40B4-BE49-F238E27FC236}">
                <a16:creationId xmlns:a16="http://schemas.microsoft.com/office/drawing/2014/main" id="{6AA1DA85-7D9F-59C7-C592-189951EE5578}"/>
              </a:ext>
            </a:extLst>
          </p:cNvPr>
          <p:cNvSpPr>
            <a:spLocks noGrp="1"/>
          </p:cNvSpPr>
          <p:nvPr>
            <p:ph type="subTitle" idx="1" hasCustomPrompt="1"/>
          </p:nvPr>
        </p:nvSpPr>
        <p:spPr>
          <a:xfrm>
            <a:off x="5068390" y="2387871"/>
            <a:ext cx="6479176" cy="3237866"/>
          </a:xfrm>
        </p:spPr>
        <p:txBody>
          <a:bodyPr>
            <a:noAutofit/>
          </a:bodyPr>
          <a:lstStyle>
            <a:lvl1pPr marL="0" indent="0" algn="l">
              <a:buNone/>
              <a:defRPr sz="3600" b="1">
                <a:solidFill>
                  <a:srgbClr val="186AAD"/>
                </a:solidFill>
                <a:latin typeface="Proxima Nova Alt Bl" panose="02000506030000020004" pitchFamily="50"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Agrega el titulo de tu Ponencia</a:t>
            </a:r>
            <a:endParaRPr lang="es-MX" dirty="0"/>
          </a:p>
        </p:txBody>
      </p:sp>
    </p:spTree>
    <p:extLst>
      <p:ext uri="{BB962C8B-B14F-4D97-AF65-F5344CB8AC3E}">
        <p14:creationId xmlns:p14="http://schemas.microsoft.com/office/powerpoint/2010/main" val="276561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439FA5E-516A-CA40-3DB1-E415974874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601" y="-452846"/>
            <a:ext cx="13455936" cy="7545977"/>
          </a:xfrm>
          <a:prstGeom prst="rect">
            <a:avLst/>
          </a:prstGeom>
        </p:spPr>
      </p:pic>
      <p:sp>
        <p:nvSpPr>
          <p:cNvPr id="2" name="Title 1">
            <a:extLst>
              <a:ext uri="{FF2B5EF4-FFF2-40B4-BE49-F238E27FC236}">
                <a16:creationId xmlns:a16="http://schemas.microsoft.com/office/drawing/2014/main" id="{105F5BEB-645F-97BB-2992-AC1EF783F5A6}"/>
              </a:ext>
            </a:extLst>
          </p:cNvPr>
          <p:cNvSpPr>
            <a:spLocks noGrp="1"/>
          </p:cNvSpPr>
          <p:nvPr>
            <p:ph type="title" hasCustomPrompt="1"/>
          </p:nvPr>
        </p:nvSpPr>
        <p:spPr>
          <a:xfrm>
            <a:off x="2333897" y="1230572"/>
            <a:ext cx="6296298" cy="860461"/>
          </a:xfrm>
        </p:spPr>
        <p:txBody>
          <a:bodyPr/>
          <a:lstStyle>
            <a:lvl1pPr>
              <a:defRPr b="1">
                <a:solidFill>
                  <a:srgbClr val="186AAD"/>
                </a:solidFill>
                <a:latin typeface="Proxima Nova Alt Bl" panose="02000506030000020004" pitchFamily="50" charset="0"/>
              </a:defRPr>
            </a:lvl1pPr>
          </a:lstStyle>
          <a:p>
            <a:r>
              <a:rPr lang="es-ES" dirty="0"/>
              <a:t>Nombre del Ponente</a:t>
            </a:r>
            <a:endParaRPr lang="es-MX" dirty="0"/>
          </a:p>
        </p:txBody>
      </p:sp>
      <p:sp>
        <p:nvSpPr>
          <p:cNvPr id="3" name="Content Placeholder 2">
            <a:extLst>
              <a:ext uri="{FF2B5EF4-FFF2-40B4-BE49-F238E27FC236}">
                <a16:creationId xmlns:a16="http://schemas.microsoft.com/office/drawing/2014/main" id="{FF8D7271-1450-0328-BBE4-DB9651DE0762}"/>
              </a:ext>
            </a:extLst>
          </p:cNvPr>
          <p:cNvSpPr>
            <a:spLocks noGrp="1"/>
          </p:cNvSpPr>
          <p:nvPr>
            <p:ph sz="half" idx="1" hasCustomPrompt="1"/>
          </p:nvPr>
        </p:nvSpPr>
        <p:spPr>
          <a:xfrm>
            <a:off x="2333897" y="3068074"/>
            <a:ext cx="2978332" cy="3099616"/>
          </a:xfrm>
        </p:spPr>
        <p:txBody>
          <a:bodyPr/>
          <a:lstStyle>
            <a:lvl1pPr marL="0" indent="0">
              <a:buNone/>
              <a:defRPr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pPr lvl="0"/>
            <a:r>
              <a:rPr lang="es-ES" dirty="0"/>
              <a:t>Foto Personal</a:t>
            </a:r>
            <a:endParaRPr lang="es-MX" dirty="0"/>
          </a:p>
        </p:txBody>
      </p:sp>
      <p:sp>
        <p:nvSpPr>
          <p:cNvPr id="5" name="Date Placeholder 4">
            <a:extLst>
              <a:ext uri="{FF2B5EF4-FFF2-40B4-BE49-F238E27FC236}">
                <a16:creationId xmlns:a16="http://schemas.microsoft.com/office/drawing/2014/main" id="{47FAEC90-DDD8-234D-FDFF-F4840C0C3700}"/>
              </a:ext>
            </a:extLst>
          </p:cNvPr>
          <p:cNvSpPr>
            <a:spLocks noGrp="1"/>
          </p:cNvSpPr>
          <p:nvPr>
            <p:ph type="dt" sz="half" idx="10"/>
          </p:nvPr>
        </p:nvSpPr>
        <p:spPr/>
        <p:txBody>
          <a:bodyPr/>
          <a:lstStyle/>
          <a:p>
            <a:fld id="{68AD74F1-855F-4821-BD5D-680D553F7DC4}" type="datetimeFigureOut">
              <a:rPr lang="es-MX" smtClean="0"/>
              <a:t>10/09/2024</a:t>
            </a:fld>
            <a:endParaRPr lang="es-MX"/>
          </a:p>
        </p:txBody>
      </p:sp>
      <p:sp>
        <p:nvSpPr>
          <p:cNvPr id="6" name="Footer Placeholder 5">
            <a:extLst>
              <a:ext uri="{FF2B5EF4-FFF2-40B4-BE49-F238E27FC236}">
                <a16:creationId xmlns:a16="http://schemas.microsoft.com/office/drawing/2014/main" id="{AB226291-F98D-2739-11F9-67334ED9CB6C}"/>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0FF0B6EB-33EC-1EE7-5D08-BC4F996EE93D}"/>
              </a:ext>
            </a:extLst>
          </p:cNvPr>
          <p:cNvSpPr>
            <a:spLocks noGrp="1"/>
          </p:cNvSpPr>
          <p:nvPr>
            <p:ph type="sldNum" sz="quarter" idx="12"/>
          </p:nvPr>
        </p:nvSpPr>
        <p:spPr/>
        <p:txBody>
          <a:bodyPr/>
          <a:lstStyle/>
          <a:p>
            <a:fld id="{CADBE187-C13F-4B89-BBFD-05A942897C63}" type="slidenum">
              <a:rPr lang="es-MX" smtClean="0"/>
              <a:t>‹Nº›</a:t>
            </a:fld>
            <a:endParaRPr lang="es-MX"/>
          </a:p>
        </p:txBody>
      </p:sp>
      <p:sp>
        <p:nvSpPr>
          <p:cNvPr id="12" name="Content Placeholder 2">
            <a:extLst>
              <a:ext uri="{FF2B5EF4-FFF2-40B4-BE49-F238E27FC236}">
                <a16:creationId xmlns:a16="http://schemas.microsoft.com/office/drawing/2014/main" id="{CB4536F4-FDF0-40A2-6905-392CB1F8BA8D}"/>
              </a:ext>
            </a:extLst>
          </p:cNvPr>
          <p:cNvSpPr>
            <a:spLocks noGrp="1"/>
          </p:cNvSpPr>
          <p:nvPr>
            <p:ph sz="half" idx="13" hasCustomPrompt="1"/>
          </p:nvPr>
        </p:nvSpPr>
        <p:spPr>
          <a:xfrm>
            <a:off x="5721533" y="3057343"/>
            <a:ext cx="5930536" cy="2486115"/>
          </a:xfrm>
        </p:spPr>
        <p:txBody>
          <a:bodyPr/>
          <a:lstStyle>
            <a:lvl1pPr marL="0" indent="0">
              <a:buNone/>
              <a:defRPr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r>
              <a:rPr lang="es-ES" sz="2800" dirty="0">
                <a:latin typeface="Proxima Nova Alt Lt" panose="02000506030000020004" pitchFamily="50" charset="0"/>
              </a:rPr>
              <a:t>Breve descripción profesional</a:t>
            </a:r>
            <a:endParaRPr lang="es-MX" sz="2800" dirty="0">
              <a:latin typeface="Proxima Nova Alt Lt" panose="02000506030000020004" pitchFamily="50" charset="0"/>
            </a:endParaRPr>
          </a:p>
        </p:txBody>
      </p:sp>
      <p:sp>
        <p:nvSpPr>
          <p:cNvPr id="15" name="Content Placeholder 2">
            <a:extLst>
              <a:ext uri="{FF2B5EF4-FFF2-40B4-BE49-F238E27FC236}">
                <a16:creationId xmlns:a16="http://schemas.microsoft.com/office/drawing/2014/main" id="{A2AF9B3D-9D9A-6646-10A3-C136B51FA042}"/>
              </a:ext>
            </a:extLst>
          </p:cNvPr>
          <p:cNvSpPr>
            <a:spLocks noGrp="1"/>
          </p:cNvSpPr>
          <p:nvPr>
            <p:ph sz="half" idx="14" hasCustomPrompt="1"/>
          </p:nvPr>
        </p:nvSpPr>
        <p:spPr>
          <a:xfrm>
            <a:off x="2333897" y="2145600"/>
            <a:ext cx="3892730" cy="428588"/>
          </a:xfrm>
        </p:spPr>
        <p:txBody>
          <a:bodyPr>
            <a:noAutofit/>
          </a:bodyPr>
          <a:lstStyle>
            <a:lvl1pPr marL="0" indent="0">
              <a:buNone/>
              <a:defRPr sz="2200"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r>
              <a:rPr lang="es-ES" sz="2800" dirty="0">
                <a:latin typeface="Proxima Nova Alt Lt" panose="02000506030000020004" pitchFamily="50" charset="0"/>
              </a:rPr>
              <a:t>Nombre de institución</a:t>
            </a:r>
            <a:endParaRPr lang="es-MX" sz="2800" dirty="0">
              <a:latin typeface="Proxima Nova Alt Lt" panose="02000506030000020004" pitchFamily="50" charset="0"/>
            </a:endParaRPr>
          </a:p>
        </p:txBody>
      </p:sp>
      <p:sp>
        <p:nvSpPr>
          <p:cNvPr id="16" name="Content Placeholder 2">
            <a:extLst>
              <a:ext uri="{FF2B5EF4-FFF2-40B4-BE49-F238E27FC236}">
                <a16:creationId xmlns:a16="http://schemas.microsoft.com/office/drawing/2014/main" id="{DA4C5FD1-D25E-7270-2D03-D91F0F89D19D}"/>
              </a:ext>
            </a:extLst>
          </p:cNvPr>
          <p:cNvSpPr>
            <a:spLocks noGrp="1"/>
          </p:cNvSpPr>
          <p:nvPr>
            <p:ph sz="half" idx="15" hasCustomPrompt="1"/>
          </p:nvPr>
        </p:nvSpPr>
        <p:spPr>
          <a:xfrm>
            <a:off x="2333897" y="2577155"/>
            <a:ext cx="3892730" cy="428588"/>
          </a:xfrm>
        </p:spPr>
        <p:txBody>
          <a:bodyPr>
            <a:noAutofit/>
          </a:bodyPr>
          <a:lstStyle>
            <a:lvl1pPr marL="0" indent="0">
              <a:buNone/>
              <a:defRPr sz="2400"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r>
              <a:rPr lang="es-ES" sz="2800" dirty="0">
                <a:latin typeface="Proxima Nova Alt Lt" panose="02000506030000020004" pitchFamily="50" charset="0"/>
              </a:rPr>
              <a:t>Correo electrónico</a:t>
            </a:r>
            <a:endParaRPr lang="es-MX" sz="2800" dirty="0">
              <a:latin typeface="Proxima Nova Alt Lt" panose="02000506030000020004" pitchFamily="50" charset="0"/>
            </a:endParaRPr>
          </a:p>
        </p:txBody>
      </p:sp>
    </p:spTree>
    <p:extLst>
      <p:ext uri="{BB962C8B-B14F-4D97-AF65-F5344CB8AC3E}">
        <p14:creationId xmlns:p14="http://schemas.microsoft.com/office/powerpoint/2010/main" val="1994927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E3ECF3-ADB1-E229-9264-286AAB951E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7086"/>
            <a:ext cx="12191999" cy="6945086"/>
          </a:xfrm>
          <a:prstGeom prst="rect">
            <a:avLst/>
          </a:prstGeom>
        </p:spPr>
      </p:pic>
      <p:sp>
        <p:nvSpPr>
          <p:cNvPr id="2" name="Title 1">
            <a:extLst>
              <a:ext uri="{FF2B5EF4-FFF2-40B4-BE49-F238E27FC236}">
                <a16:creationId xmlns:a16="http://schemas.microsoft.com/office/drawing/2014/main" id="{9517B3F3-99B3-DA5A-5CC1-5D11BD32363A}"/>
              </a:ext>
            </a:extLst>
          </p:cNvPr>
          <p:cNvSpPr>
            <a:spLocks noGrp="1"/>
          </p:cNvSpPr>
          <p:nvPr>
            <p:ph type="title"/>
          </p:nvPr>
        </p:nvSpPr>
        <p:spPr>
          <a:xfrm>
            <a:off x="838200" y="1280160"/>
            <a:ext cx="10515600" cy="905691"/>
          </a:xfrm>
        </p:spPr>
        <p:txBody>
          <a:bodyPr/>
          <a:lstStyle>
            <a:lvl1pPr>
              <a:defRPr b="1">
                <a:solidFill>
                  <a:srgbClr val="185F9B"/>
                </a:solidFill>
                <a:latin typeface="Proxima Nova Alt Bl" panose="02000506030000020004" pitchFamily="50" charset="0"/>
                <a:ea typeface="Roboto" panose="02000000000000000000" pitchFamily="2"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Content Placeholder 2">
            <a:extLst>
              <a:ext uri="{FF2B5EF4-FFF2-40B4-BE49-F238E27FC236}">
                <a16:creationId xmlns:a16="http://schemas.microsoft.com/office/drawing/2014/main" id="{8FD055BB-ADEC-ED80-00B9-ADF2498882B4}"/>
              </a:ext>
            </a:extLst>
          </p:cNvPr>
          <p:cNvSpPr>
            <a:spLocks noGrp="1"/>
          </p:cNvSpPr>
          <p:nvPr>
            <p:ph idx="1"/>
          </p:nvPr>
        </p:nvSpPr>
        <p:spPr>
          <a:xfrm>
            <a:off x="838200" y="2316480"/>
            <a:ext cx="10515600" cy="3860483"/>
          </a:xfrm>
        </p:spPr>
        <p:txBody>
          <a:bodyPr/>
          <a:lstStyle>
            <a:lvl1pPr>
              <a:defRPr>
                <a:solidFill>
                  <a:srgbClr val="185F9B"/>
                </a:solidFill>
                <a:latin typeface="Proxima Nova Rg" panose="02000506030000020004" pitchFamily="50" charset="0"/>
              </a:defRPr>
            </a:lvl1pPr>
            <a:lvl2pPr>
              <a:defRPr>
                <a:solidFill>
                  <a:srgbClr val="185F9B"/>
                </a:solidFill>
                <a:latin typeface="Proxima Nova Rg" panose="02000506030000020004" pitchFamily="50" charset="0"/>
              </a:defRPr>
            </a:lvl2pPr>
            <a:lvl3pPr>
              <a:defRPr>
                <a:solidFill>
                  <a:srgbClr val="185F9B"/>
                </a:solidFill>
                <a:latin typeface="Proxima Nova Rg" panose="02000506030000020004" pitchFamily="50" charset="0"/>
              </a:defRPr>
            </a:lvl3pPr>
            <a:lvl4pPr>
              <a:defRPr>
                <a:solidFill>
                  <a:srgbClr val="185F9B"/>
                </a:solidFill>
                <a:latin typeface="Proxima Nova Rg" panose="02000506030000020004" pitchFamily="50" charset="0"/>
              </a:defRPr>
            </a:lvl4pPr>
            <a:lvl5pPr>
              <a:defRPr>
                <a:solidFill>
                  <a:srgbClr val="185F9B"/>
                </a:solidFill>
                <a:latin typeface="Proxima Nova Rg" panose="02000506030000020004" pitchFamily="50" charset="0"/>
              </a:defRPr>
            </a:lvl5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Tree>
    <p:extLst>
      <p:ext uri="{BB962C8B-B14F-4D97-AF65-F5344CB8AC3E}">
        <p14:creationId xmlns:p14="http://schemas.microsoft.com/office/powerpoint/2010/main" val="1338675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51A5B0-52B9-464B-BF4C-20B82DE7A4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5794" y="0"/>
            <a:ext cx="12287794" cy="6858000"/>
          </a:xfrm>
          <a:prstGeom prst="rect">
            <a:avLst/>
          </a:prstGeom>
        </p:spPr>
      </p:pic>
      <p:sp>
        <p:nvSpPr>
          <p:cNvPr id="2" name="Title 1">
            <a:extLst>
              <a:ext uri="{FF2B5EF4-FFF2-40B4-BE49-F238E27FC236}">
                <a16:creationId xmlns:a16="http://schemas.microsoft.com/office/drawing/2014/main" id="{CFEA13FB-4559-D47B-0F9D-79132AA0CE3A}"/>
              </a:ext>
            </a:extLst>
          </p:cNvPr>
          <p:cNvSpPr>
            <a:spLocks noGrp="1"/>
          </p:cNvSpPr>
          <p:nvPr>
            <p:ph type="title"/>
          </p:nvPr>
        </p:nvSpPr>
        <p:spPr>
          <a:xfrm>
            <a:off x="709929" y="1219200"/>
            <a:ext cx="11064059" cy="2036989"/>
          </a:xfrm>
        </p:spPr>
        <p:txBody>
          <a:bodyPr anchor="b"/>
          <a:lstStyle>
            <a:lvl1pPr>
              <a:defRPr sz="6000" b="1">
                <a:solidFill>
                  <a:srgbClr val="185F9B"/>
                </a:solidFill>
                <a:latin typeface="Proxima Nova Alt Bl" panose="02000506030000020004" pitchFamily="50"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Text Placeholder 2">
            <a:extLst>
              <a:ext uri="{FF2B5EF4-FFF2-40B4-BE49-F238E27FC236}">
                <a16:creationId xmlns:a16="http://schemas.microsoft.com/office/drawing/2014/main" id="{8CE2C0F5-51DB-B2E7-EAE7-8F51C13AC3BC}"/>
              </a:ext>
            </a:extLst>
          </p:cNvPr>
          <p:cNvSpPr>
            <a:spLocks noGrp="1"/>
          </p:cNvSpPr>
          <p:nvPr>
            <p:ph type="body" idx="1"/>
          </p:nvPr>
        </p:nvSpPr>
        <p:spPr>
          <a:xfrm>
            <a:off x="640261" y="3429000"/>
            <a:ext cx="10515600" cy="1500187"/>
          </a:xfrm>
        </p:spPr>
        <p:txBody>
          <a:bodyPr/>
          <a:lstStyle>
            <a:lvl1pPr marL="0" indent="0">
              <a:buNone/>
              <a:defRPr sz="2400">
                <a:solidFill>
                  <a:schemeClr val="bg2">
                    <a:lumMod val="25000"/>
                  </a:schemeClr>
                </a:solidFill>
                <a:latin typeface="Proxima Nova Rg" panose="02000506030000020004"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Tree>
    <p:extLst>
      <p:ext uri="{BB962C8B-B14F-4D97-AF65-F5344CB8AC3E}">
        <p14:creationId xmlns:p14="http://schemas.microsoft.com/office/powerpoint/2010/main" val="268599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439FA5E-516A-CA40-3DB1-E415974874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378" y="-57311"/>
            <a:ext cx="12331337" cy="6915311"/>
          </a:xfrm>
          <a:prstGeom prst="rect">
            <a:avLst/>
          </a:prstGeom>
        </p:spPr>
      </p:pic>
      <p:sp>
        <p:nvSpPr>
          <p:cNvPr id="2" name="Title 1">
            <a:extLst>
              <a:ext uri="{FF2B5EF4-FFF2-40B4-BE49-F238E27FC236}">
                <a16:creationId xmlns:a16="http://schemas.microsoft.com/office/drawing/2014/main" id="{105F5BEB-645F-97BB-2992-AC1EF783F5A6}"/>
              </a:ext>
            </a:extLst>
          </p:cNvPr>
          <p:cNvSpPr>
            <a:spLocks noGrp="1"/>
          </p:cNvSpPr>
          <p:nvPr>
            <p:ph type="title"/>
          </p:nvPr>
        </p:nvSpPr>
        <p:spPr>
          <a:xfrm>
            <a:off x="2908663" y="365125"/>
            <a:ext cx="6296298" cy="1325563"/>
          </a:xfrm>
        </p:spPr>
        <p:txBody>
          <a:bodyPr/>
          <a:lstStyle>
            <a:lvl1pPr>
              <a:defRPr b="1">
                <a:solidFill>
                  <a:srgbClr val="186AAD"/>
                </a:solidFill>
                <a:latin typeface="Proxima Nova Alt Bl" panose="02000506030000020004" pitchFamily="50"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Content Placeholder 2">
            <a:extLst>
              <a:ext uri="{FF2B5EF4-FFF2-40B4-BE49-F238E27FC236}">
                <a16:creationId xmlns:a16="http://schemas.microsoft.com/office/drawing/2014/main" id="{FF8D7271-1450-0328-BBE4-DB9651DE0762}"/>
              </a:ext>
            </a:extLst>
          </p:cNvPr>
          <p:cNvSpPr>
            <a:spLocks noGrp="1"/>
          </p:cNvSpPr>
          <p:nvPr>
            <p:ph sz="half" idx="1" hasCustomPrompt="1"/>
          </p:nvPr>
        </p:nvSpPr>
        <p:spPr>
          <a:xfrm>
            <a:off x="838200" y="1825625"/>
            <a:ext cx="5181600" cy="4351338"/>
          </a:xfrm>
        </p:spPr>
        <p:txBody>
          <a:bodyPr/>
          <a:lstStyle>
            <a:lvl1pPr>
              <a:defRPr b="1">
                <a:solidFill>
                  <a:srgbClr val="186AAD"/>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pPr lvl="0"/>
            <a:r>
              <a:rPr lang="es-ES" dirty="0"/>
              <a:t>Agrega tu imagen o texto</a:t>
            </a:r>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
        <p:nvSpPr>
          <p:cNvPr id="4" name="Content Placeholder 3">
            <a:extLst>
              <a:ext uri="{FF2B5EF4-FFF2-40B4-BE49-F238E27FC236}">
                <a16:creationId xmlns:a16="http://schemas.microsoft.com/office/drawing/2014/main" id="{3BE4BF8E-0AB0-7DAD-9EBA-CA02EF28AC03}"/>
              </a:ext>
            </a:extLst>
          </p:cNvPr>
          <p:cNvSpPr>
            <a:spLocks noGrp="1"/>
          </p:cNvSpPr>
          <p:nvPr>
            <p:ph sz="half" idx="2" hasCustomPrompt="1"/>
          </p:nvPr>
        </p:nvSpPr>
        <p:spPr>
          <a:xfrm>
            <a:off x="6172200" y="1825625"/>
            <a:ext cx="5181600" cy="4351338"/>
          </a:xfrm>
        </p:spPr>
        <p:txBody>
          <a:bodyPr/>
          <a:lstStyle>
            <a:lvl1pPr>
              <a:defRPr b="1">
                <a:solidFill>
                  <a:srgbClr val="186AAD"/>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pPr lvl="0"/>
            <a:r>
              <a:rPr lang="es-ES" dirty="0"/>
              <a:t>Agrega tu imagen o texto</a:t>
            </a:r>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
        <p:nvSpPr>
          <p:cNvPr id="5" name="Date Placeholder 4">
            <a:extLst>
              <a:ext uri="{FF2B5EF4-FFF2-40B4-BE49-F238E27FC236}">
                <a16:creationId xmlns:a16="http://schemas.microsoft.com/office/drawing/2014/main" id="{47FAEC90-DDD8-234D-FDFF-F4840C0C3700}"/>
              </a:ext>
            </a:extLst>
          </p:cNvPr>
          <p:cNvSpPr>
            <a:spLocks noGrp="1"/>
          </p:cNvSpPr>
          <p:nvPr>
            <p:ph type="dt" sz="half" idx="10"/>
          </p:nvPr>
        </p:nvSpPr>
        <p:spPr/>
        <p:txBody>
          <a:bodyPr/>
          <a:lstStyle/>
          <a:p>
            <a:fld id="{68AD74F1-855F-4821-BD5D-680D553F7DC4}" type="datetimeFigureOut">
              <a:rPr lang="es-MX" smtClean="0"/>
              <a:t>10/09/2024</a:t>
            </a:fld>
            <a:endParaRPr lang="es-MX"/>
          </a:p>
        </p:txBody>
      </p:sp>
      <p:sp>
        <p:nvSpPr>
          <p:cNvPr id="6" name="Footer Placeholder 5">
            <a:extLst>
              <a:ext uri="{FF2B5EF4-FFF2-40B4-BE49-F238E27FC236}">
                <a16:creationId xmlns:a16="http://schemas.microsoft.com/office/drawing/2014/main" id="{AB226291-F98D-2739-11F9-67334ED9CB6C}"/>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0FF0B6EB-33EC-1EE7-5D08-BC4F996EE93D}"/>
              </a:ext>
            </a:extLst>
          </p:cNvPr>
          <p:cNvSpPr>
            <a:spLocks noGrp="1"/>
          </p:cNvSpPr>
          <p:nvPr>
            <p:ph type="sldNum" sz="quarter" idx="12"/>
          </p:nvPr>
        </p:nvSpPr>
        <p:spPr/>
        <p:txBody>
          <a:bodyPr/>
          <a:lstStyle/>
          <a:p>
            <a:fld id="{CADBE187-C13F-4B89-BBFD-05A942897C63}" type="slidenum">
              <a:rPr lang="es-MX" smtClean="0"/>
              <a:t>‹Nº›</a:t>
            </a:fld>
            <a:endParaRPr lang="es-MX"/>
          </a:p>
        </p:txBody>
      </p:sp>
    </p:spTree>
    <p:extLst>
      <p:ext uri="{BB962C8B-B14F-4D97-AF65-F5344CB8AC3E}">
        <p14:creationId xmlns:p14="http://schemas.microsoft.com/office/powerpoint/2010/main" val="57202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3A6B568-686C-37E3-43BD-E7E48FF42F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4698" y="-21926"/>
            <a:ext cx="12261395" cy="6879926"/>
          </a:xfrm>
          <a:prstGeom prst="rect">
            <a:avLst/>
          </a:prstGeom>
        </p:spPr>
      </p:pic>
      <p:sp>
        <p:nvSpPr>
          <p:cNvPr id="2" name="Title 1">
            <a:extLst>
              <a:ext uri="{FF2B5EF4-FFF2-40B4-BE49-F238E27FC236}">
                <a16:creationId xmlns:a16="http://schemas.microsoft.com/office/drawing/2014/main" id="{A53E11CD-90F8-9894-C172-602043944D60}"/>
              </a:ext>
            </a:extLst>
          </p:cNvPr>
          <p:cNvSpPr>
            <a:spLocks noGrp="1"/>
          </p:cNvSpPr>
          <p:nvPr>
            <p:ph type="title"/>
          </p:nvPr>
        </p:nvSpPr>
        <p:spPr>
          <a:xfrm>
            <a:off x="839788" y="687976"/>
            <a:ext cx="3932237" cy="1550126"/>
          </a:xfrm>
        </p:spPr>
        <p:txBody>
          <a:bodyPr anchor="b"/>
          <a:lstStyle>
            <a:lvl1pPr>
              <a:defRPr sz="3200" b="1">
                <a:solidFill>
                  <a:srgbClr val="186AAD"/>
                </a:solidFill>
                <a:latin typeface="Proxima Nova Alt Bl" panose="02000506030000020004" pitchFamily="50"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Content Placeholder 2">
            <a:extLst>
              <a:ext uri="{FF2B5EF4-FFF2-40B4-BE49-F238E27FC236}">
                <a16:creationId xmlns:a16="http://schemas.microsoft.com/office/drawing/2014/main" id="{DA0D0326-E4E4-EA79-E4CB-80B557595409}"/>
              </a:ext>
            </a:extLst>
          </p:cNvPr>
          <p:cNvSpPr>
            <a:spLocks noGrp="1"/>
          </p:cNvSpPr>
          <p:nvPr>
            <p:ph idx="1"/>
          </p:nvPr>
        </p:nvSpPr>
        <p:spPr>
          <a:xfrm>
            <a:off x="5183188" y="987425"/>
            <a:ext cx="6172200" cy="4873625"/>
          </a:xfrm>
        </p:spPr>
        <p:txBody>
          <a:bodyPr/>
          <a:lstStyle>
            <a:lvl1pPr>
              <a:defRPr sz="3200" b="1">
                <a:solidFill>
                  <a:srgbClr val="186AAD"/>
                </a:solidFill>
                <a:latin typeface="Proxima Nova Rg" panose="02000506030000020004" pitchFamily="50" charset="0"/>
              </a:defRPr>
            </a:lvl1pPr>
            <a:lvl2pPr>
              <a:defRPr sz="2800">
                <a:latin typeface="Proxima Nova Rg" panose="02000506030000020004" pitchFamily="50" charset="0"/>
              </a:defRPr>
            </a:lvl2pPr>
            <a:lvl3pPr>
              <a:defRPr sz="2400">
                <a:latin typeface="Proxima Nova Rg" panose="02000506030000020004" pitchFamily="50" charset="0"/>
              </a:defRPr>
            </a:lvl3pPr>
            <a:lvl4pPr>
              <a:defRPr sz="2000">
                <a:latin typeface="Proxima Nova Rg" panose="02000506030000020004" pitchFamily="50" charset="0"/>
              </a:defRPr>
            </a:lvl4pPr>
            <a:lvl5pPr>
              <a:defRPr sz="2000">
                <a:latin typeface="Proxima Nova Rg" panose="02000506030000020004" pitchFamily="50" charset="0"/>
              </a:defRPr>
            </a:lvl5pPr>
            <a:lvl6pPr>
              <a:defRPr sz="2000"/>
            </a:lvl6pPr>
            <a:lvl7pPr>
              <a:defRPr sz="2000"/>
            </a:lvl7pPr>
            <a:lvl8pPr>
              <a:defRPr sz="2000"/>
            </a:lvl8pPr>
            <a:lvl9pPr>
              <a:defRPr sz="2000"/>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
        <p:nvSpPr>
          <p:cNvPr id="4" name="Text Placeholder 3">
            <a:extLst>
              <a:ext uri="{FF2B5EF4-FFF2-40B4-BE49-F238E27FC236}">
                <a16:creationId xmlns:a16="http://schemas.microsoft.com/office/drawing/2014/main" id="{859FAD70-652F-5AE6-E7EB-ECE11517AA98}"/>
              </a:ext>
            </a:extLst>
          </p:cNvPr>
          <p:cNvSpPr>
            <a:spLocks noGrp="1"/>
          </p:cNvSpPr>
          <p:nvPr>
            <p:ph type="body" sz="half" idx="2"/>
          </p:nvPr>
        </p:nvSpPr>
        <p:spPr>
          <a:xfrm>
            <a:off x="839788" y="2238102"/>
            <a:ext cx="3932237" cy="3630885"/>
          </a:xfrm>
        </p:spPr>
        <p:txBody>
          <a:bodyPr/>
          <a:lstStyle>
            <a:lvl1pPr marL="0" indent="0">
              <a:buNone/>
              <a:defRPr sz="1600">
                <a:latin typeface="Proxima Nova Rg" panose="02000506030000020004"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5" name="Date Placeholder 4">
            <a:extLst>
              <a:ext uri="{FF2B5EF4-FFF2-40B4-BE49-F238E27FC236}">
                <a16:creationId xmlns:a16="http://schemas.microsoft.com/office/drawing/2014/main" id="{F3A8EACF-8AD4-47E4-154D-43AC836DFFC0}"/>
              </a:ext>
            </a:extLst>
          </p:cNvPr>
          <p:cNvSpPr>
            <a:spLocks noGrp="1"/>
          </p:cNvSpPr>
          <p:nvPr>
            <p:ph type="dt" sz="half" idx="10"/>
          </p:nvPr>
        </p:nvSpPr>
        <p:spPr/>
        <p:txBody>
          <a:bodyPr/>
          <a:lstStyle/>
          <a:p>
            <a:fld id="{68AD74F1-855F-4821-BD5D-680D553F7DC4}" type="datetimeFigureOut">
              <a:rPr lang="es-MX" smtClean="0"/>
              <a:t>10/09/2024</a:t>
            </a:fld>
            <a:endParaRPr lang="es-MX"/>
          </a:p>
        </p:txBody>
      </p:sp>
      <p:sp>
        <p:nvSpPr>
          <p:cNvPr id="6" name="Footer Placeholder 5">
            <a:extLst>
              <a:ext uri="{FF2B5EF4-FFF2-40B4-BE49-F238E27FC236}">
                <a16:creationId xmlns:a16="http://schemas.microsoft.com/office/drawing/2014/main" id="{538F69C7-B963-8574-3D57-3AAA19D03200}"/>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A5916C9A-06B7-5F6C-0998-442884D86098}"/>
              </a:ext>
            </a:extLst>
          </p:cNvPr>
          <p:cNvSpPr>
            <a:spLocks noGrp="1"/>
          </p:cNvSpPr>
          <p:nvPr>
            <p:ph type="sldNum" sz="quarter" idx="12"/>
          </p:nvPr>
        </p:nvSpPr>
        <p:spPr/>
        <p:txBody>
          <a:bodyPr/>
          <a:lstStyle/>
          <a:p>
            <a:fld id="{CADBE187-C13F-4B89-BBFD-05A942897C63}" type="slidenum">
              <a:rPr lang="es-MX" smtClean="0"/>
              <a:t>‹Nº›</a:t>
            </a:fld>
            <a:endParaRPr lang="es-MX"/>
          </a:p>
        </p:txBody>
      </p:sp>
    </p:spTree>
    <p:extLst>
      <p:ext uri="{BB962C8B-B14F-4D97-AF65-F5344CB8AC3E}">
        <p14:creationId xmlns:p14="http://schemas.microsoft.com/office/powerpoint/2010/main" val="191839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3D4184-8892-780C-E66C-839B8454A0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181" y="-17803"/>
            <a:ext cx="12229654" cy="6914898"/>
          </a:xfrm>
          <a:prstGeom prst="rect">
            <a:avLst/>
          </a:prstGeom>
        </p:spPr>
      </p:pic>
      <p:sp>
        <p:nvSpPr>
          <p:cNvPr id="12" name="Content Placeholder 2">
            <a:extLst>
              <a:ext uri="{FF2B5EF4-FFF2-40B4-BE49-F238E27FC236}">
                <a16:creationId xmlns:a16="http://schemas.microsoft.com/office/drawing/2014/main" id="{A242051A-1D1C-6CB7-C7E5-BE367913D422}"/>
              </a:ext>
            </a:extLst>
          </p:cNvPr>
          <p:cNvSpPr>
            <a:spLocks noGrp="1"/>
          </p:cNvSpPr>
          <p:nvPr>
            <p:ph idx="1" hasCustomPrompt="1"/>
          </p:nvPr>
        </p:nvSpPr>
        <p:spPr>
          <a:xfrm>
            <a:off x="2693126" y="4360884"/>
            <a:ext cx="6797039" cy="513625"/>
          </a:xfrm>
        </p:spPr>
        <p:txBody>
          <a:bodyPr/>
          <a:lstStyle>
            <a:lvl1pPr marL="0" indent="0" algn="ctr">
              <a:buNone/>
              <a:defRPr sz="3200" b="1">
                <a:solidFill>
                  <a:srgbClr val="186AAD"/>
                </a:solidFill>
                <a:latin typeface="Proxima Nova Rg" panose="02000506030000020004" pitchFamily="50" charset="0"/>
              </a:defRPr>
            </a:lvl1pPr>
            <a:lvl2pPr marL="457200" indent="0" algn="ctr">
              <a:buNone/>
              <a:defRPr sz="2800">
                <a:latin typeface="Proxima Nova Rg" panose="02000506030000020004" pitchFamily="50" charset="0"/>
              </a:defRPr>
            </a:lvl2pPr>
            <a:lvl3pPr>
              <a:defRPr sz="2400">
                <a:latin typeface="Proxima Nova Rg" panose="02000506030000020004" pitchFamily="50" charset="0"/>
              </a:defRPr>
            </a:lvl3pPr>
            <a:lvl4pPr>
              <a:defRPr sz="2000">
                <a:latin typeface="Proxima Nova Rg" panose="02000506030000020004" pitchFamily="50" charset="0"/>
              </a:defRPr>
            </a:lvl4pPr>
            <a:lvl5pPr>
              <a:defRPr sz="2000">
                <a:latin typeface="Proxima Nova Rg" panose="02000506030000020004" pitchFamily="50" charset="0"/>
              </a:defRPr>
            </a:lvl5pPr>
            <a:lvl6pPr>
              <a:defRPr sz="2000"/>
            </a:lvl6pPr>
            <a:lvl7pPr>
              <a:defRPr sz="2000"/>
            </a:lvl7pPr>
            <a:lvl8pPr>
              <a:defRPr sz="2000"/>
            </a:lvl8pPr>
            <a:lvl9pPr>
              <a:defRPr sz="2000"/>
            </a:lvl9pPr>
          </a:lstStyle>
          <a:p>
            <a:pPr lvl="0"/>
            <a:r>
              <a:rPr lang="es-ES" dirty="0"/>
              <a:t>Nombre ponente</a:t>
            </a:r>
          </a:p>
        </p:txBody>
      </p:sp>
      <p:sp>
        <p:nvSpPr>
          <p:cNvPr id="13" name="Content Placeholder 2">
            <a:extLst>
              <a:ext uri="{FF2B5EF4-FFF2-40B4-BE49-F238E27FC236}">
                <a16:creationId xmlns:a16="http://schemas.microsoft.com/office/drawing/2014/main" id="{D5AE1103-5260-B487-94ED-09256AFB2963}"/>
              </a:ext>
            </a:extLst>
          </p:cNvPr>
          <p:cNvSpPr>
            <a:spLocks noGrp="1"/>
          </p:cNvSpPr>
          <p:nvPr>
            <p:ph idx="10" hasCustomPrompt="1"/>
          </p:nvPr>
        </p:nvSpPr>
        <p:spPr>
          <a:xfrm>
            <a:off x="2701835" y="4874509"/>
            <a:ext cx="6797039" cy="513625"/>
          </a:xfrm>
        </p:spPr>
        <p:txBody>
          <a:bodyPr/>
          <a:lstStyle>
            <a:lvl1pPr marL="0" indent="0" algn="ctr">
              <a:buNone/>
              <a:defRPr sz="3200" b="0">
                <a:solidFill>
                  <a:srgbClr val="186AAD"/>
                </a:solidFill>
                <a:latin typeface="Proxima Nova Rg" panose="02000506030000020004" pitchFamily="50" charset="0"/>
              </a:defRPr>
            </a:lvl1pPr>
            <a:lvl2pPr marL="457200" indent="0" algn="ctr">
              <a:buNone/>
              <a:defRPr sz="2800">
                <a:latin typeface="Proxima Nova Rg" panose="02000506030000020004" pitchFamily="50" charset="0"/>
              </a:defRPr>
            </a:lvl2pPr>
            <a:lvl3pPr>
              <a:defRPr sz="2400">
                <a:latin typeface="Proxima Nova Rg" panose="02000506030000020004" pitchFamily="50" charset="0"/>
              </a:defRPr>
            </a:lvl3pPr>
            <a:lvl4pPr>
              <a:defRPr sz="2000">
                <a:latin typeface="Proxima Nova Rg" panose="02000506030000020004" pitchFamily="50" charset="0"/>
              </a:defRPr>
            </a:lvl4pPr>
            <a:lvl5pPr>
              <a:defRPr sz="2000">
                <a:latin typeface="Proxima Nova Rg" panose="02000506030000020004" pitchFamily="50" charset="0"/>
              </a:defRPr>
            </a:lvl5pPr>
            <a:lvl6pPr>
              <a:defRPr sz="2000"/>
            </a:lvl6pPr>
            <a:lvl7pPr>
              <a:defRPr sz="2000"/>
            </a:lvl7pPr>
            <a:lvl8pPr>
              <a:defRPr sz="2000"/>
            </a:lvl8pPr>
            <a:lvl9pPr>
              <a:defRPr sz="2000"/>
            </a:lvl9pPr>
          </a:lstStyle>
          <a:p>
            <a:pPr lvl="0"/>
            <a:r>
              <a:rPr lang="es-ES" dirty="0"/>
              <a:t>Correo electrónico</a:t>
            </a:r>
          </a:p>
        </p:txBody>
      </p:sp>
      <p:sp>
        <p:nvSpPr>
          <p:cNvPr id="15" name="TextBox 14">
            <a:extLst>
              <a:ext uri="{FF2B5EF4-FFF2-40B4-BE49-F238E27FC236}">
                <a16:creationId xmlns:a16="http://schemas.microsoft.com/office/drawing/2014/main" id="{147B23A1-1893-ED95-6D93-1A86DAE82D2D}"/>
              </a:ext>
            </a:extLst>
          </p:cNvPr>
          <p:cNvSpPr txBox="1"/>
          <p:nvPr userDrawn="1"/>
        </p:nvSpPr>
        <p:spPr>
          <a:xfrm>
            <a:off x="422366" y="2588594"/>
            <a:ext cx="11347268" cy="1016755"/>
          </a:xfrm>
          <a:prstGeom prst="rect">
            <a:avLst/>
          </a:prstGeom>
          <a:noFill/>
        </p:spPr>
        <p:txBody>
          <a:bodyPr wrap="square">
            <a:spAutoFit/>
          </a:bodyPr>
          <a:lstStyle/>
          <a:p>
            <a:pPr algn="ctr"/>
            <a:r>
              <a:rPr lang="es-ES" sz="6000" b="1" kern="1200" dirty="0">
                <a:solidFill>
                  <a:srgbClr val="185F9B"/>
                </a:solidFill>
                <a:latin typeface="Proxima Nova Alt Bl" panose="02000506030000020004" pitchFamily="50" charset="0"/>
                <a:ea typeface="+mj-ea"/>
                <a:cs typeface="+mj-cs"/>
              </a:rPr>
              <a:t>Gracias por su atención!</a:t>
            </a:r>
            <a:endParaRPr lang="es-MX" sz="6000" b="1" kern="1200" dirty="0">
              <a:solidFill>
                <a:srgbClr val="185F9B"/>
              </a:solidFill>
              <a:latin typeface="Proxima Nova Alt Bl" panose="02000506030000020004" pitchFamily="50" charset="0"/>
              <a:ea typeface="+mj-ea"/>
              <a:cs typeface="+mj-cs"/>
            </a:endParaRPr>
          </a:p>
        </p:txBody>
      </p:sp>
    </p:spTree>
    <p:extLst>
      <p:ext uri="{BB962C8B-B14F-4D97-AF65-F5344CB8AC3E}">
        <p14:creationId xmlns:p14="http://schemas.microsoft.com/office/powerpoint/2010/main" val="3154286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86C7E-8621-E6FE-FE0A-F6D40F60E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Click to edit Master title style</a:t>
            </a:r>
            <a:endParaRPr lang="es-MX"/>
          </a:p>
        </p:txBody>
      </p:sp>
      <p:sp>
        <p:nvSpPr>
          <p:cNvPr id="3" name="Text Placeholder 2">
            <a:extLst>
              <a:ext uri="{FF2B5EF4-FFF2-40B4-BE49-F238E27FC236}">
                <a16:creationId xmlns:a16="http://schemas.microsoft.com/office/drawing/2014/main" id="{5CE8BFCC-00AB-2312-2BA8-C9B2D3A9E7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s-MX"/>
          </a:p>
        </p:txBody>
      </p:sp>
      <p:sp>
        <p:nvSpPr>
          <p:cNvPr id="4" name="Date Placeholder 3">
            <a:extLst>
              <a:ext uri="{FF2B5EF4-FFF2-40B4-BE49-F238E27FC236}">
                <a16:creationId xmlns:a16="http://schemas.microsoft.com/office/drawing/2014/main" id="{5727B1ED-1FAB-79E9-10FC-2D0B1A6144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D74F1-855F-4821-BD5D-680D553F7DC4}" type="datetimeFigureOut">
              <a:rPr lang="es-MX" smtClean="0"/>
              <a:t>10/09/2024</a:t>
            </a:fld>
            <a:endParaRPr lang="es-MX"/>
          </a:p>
        </p:txBody>
      </p:sp>
      <p:sp>
        <p:nvSpPr>
          <p:cNvPr id="5" name="Footer Placeholder 4">
            <a:extLst>
              <a:ext uri="{FF2B5EF4-FFF2-40B4-BE49-F238E27FC236}">
                <a16:creationId xmlns:a16="http://schemas.microsoft.com/office/drawing/2014/main" id="{CEEEEAE2-26EE-A358-2CE0-517FAD5714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a:extLst>
              <a:ext uri="{FF2B5EF4-FFF2-40B4-BE49-F238E27FC236}">
                <a16:creationId xmlns:a16="http://schemas.microsoft.com/office/drawing/2014/main" id="{11723FEE-CFAD-4A43-99AA-B614D87B3D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BE187-C13F-4B89-BBFD-05A942897C63}" type="slidenum">
              <a:rPr lang="es-MX" smtClean="0"/>
              <a:t>‹Nº›</a:t>
            </a:fld>
            <a:endParaRPr lang="es-MX"/>
          </a:p>
        </p:txBody>
      </p:sp>
    </p:spTree>
    <p:extLst>
      <p:ext uri="{BB962C8B-B14F-4D97-AF65-F5344CB8AC3E}">
        <p14:creationId xmlns:p14="http://schemas.microsoft.com/office/powerpoint/2010/main" val="295675280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6"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B773A5A-C90D-48B6-4F08-7D4406DAF9E8}"/>
              </a:ext>
            </a:extLst>
          </p:cNvPr>
          <p:cNvSpPr>
            <a:spLocks noGrp="1"/>
          </p:cNvSpPr>
          <p:nvPr>
            <p:ph type="subTitle" idx="1"/>
          </p:nvPr>
        </p:nvSpPr>
        <p:spPr>
          <a:xfrm>
            <a:off x="5068390" y="1446245"/>
            <a:ext cx="6479176" cy="4179492"/>
          </a:xfrm>
        </p:spPr>
        <p:txBody>
          <a:bodyPr/>
          <a:lstStyle/>
          <a:p>
            <a:r>
              <a:rPr lang="es-ES" dirty="0"/>
              <a:t>Estrategias tecnológicas como apoyo al proceso educativo en la carrera Comunicación para el Desarrollo</a:t>
            </a:r>
          </a:p>
          <a:p>
            <a:endParaRPr lang="es-MX" dirty="0"/>
          </a:p>
        </p:txBody>
      </p:sp>
    </p:spTree>
    <p:extLst>
      <p:ext uri="{BB962C8B-B14F-4D97-AF65-F5344CB8AC3E}">
        <p14:creationId xmlns:p14="http://schemas.microsoft.com/office/powerpoint/2010/main" val="1747695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A386B6-44BA-590C-FD38-D77045114D87}"/>
              </a:ext>
            </a:extLst>
          </p:cNvPr>
          <p:cNvSpPr>
            <a:spLocks noGrp="1"/>
          </p:cNvSpPr>
          <p:nvPr>
            <p:ph type="title"/>
          </p:nvPr>
        </p:nvSpPr>
        <p:spPr>
          <a:xfrm>
            <a:off x="2453469" y="268063"/>
            <a:ext cx="7285060" cy="826321"/>
          </a:xfrm>
        </p:spPr>
        <p:txBody>
          <a:bodyPr/>
          <a:lstStyle/>
          <a:p>
            <a:r>
              <a:rPr lang="es-NI" dirty="0"/>
              <a:t>Discusión</a:t>
            </a:r>
          </a:p>
        </p:txBody>
      </p:sp>
      <p:sp>
        <p:nvSpPr>
          <p:cNvPr id="3" name="Marcador de contenido 2">
            <a:extLst>
              <a:ext uri="{FF2B5EF4-FFF2-40B4-BE49-F238E27FC236}">
                <a16:creationId xmlns:a16="http://schemas.microsoft.com/office/drawing/2014/main" id="{90A1F209-3ED0-7C2D-EF98-488E23BBACC5}"/>
              </a:ext>
            </a:extLst>
          </p:cNvPr>
          <p:cNvSpPr>
            <a:spLocks noGrp="1"/>
          </p:cNvSpPr>
          <p:nvPr>
            <p:ph idx="1"/>
          </p:nvPr>
        </p:nvSpPr>
        <p:spPr>
          <a:xfrm>
            <a:off x="2122125" y="917638"/>
            <a:ext cx="7947747" cy="965855"/>
          </a:xfrm>
        </p:spPr>
        <p:txBody>
          <a:bodyPr>
            <a:normAutofit/>
          </a:bodyPr>
          <a:lstStyle/>
          <a:p>
            <a:r>
              <a:rPr lang="es-NI" sz="2133" b="1" dirty="0">
                <a:ea typeface="Calibri" panose="020F0502020204030204" pitchFamily="34" charset="0"/>
              </a:rPr>
              <a:t>Importancia de las TIC en la carrera de Comunicación para el Desarrollo</a:t>
            </a:r>
          </a:p>
        </p:txBody>
      </p:sp>
      <p:sp>
        <p:nvSpPr>
          <p:cNvPr id="4" name="Marcador de número de diapositiva 3">
            <a:extLst>
              <a:ext uri="{FF2B5EF4-FFF2-40B4-BE49-F238E27FC236}">
                <a16:creationId xmlns:a16="http://schemas.microsoft.com/office/drawing/2014/main" id="{456EA3ED-3FC0-F691-7AC5-401636574E7F}"/>
              </a:ext>
            </a:extLst>
          </p:cNvPr>
          <p:cNvSpPr>
            <a:spLocks noGrp="1"/>
          </p:cNvSpPr>
          <p:nvPr>
            <p:ph type="sldNum" sz="quarter" idx="12"/>
          </p:nvPr>
        </p:nvSpPr>
        <p:spPr bwMode="gray">
          <a:xfrm>
            <a:off x="531812" y="787782"/>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BE7444-2A59-4417-8C93-ABEE725BD90B}" type="slidenum">
              <a:rPr lang="es-NI" smtClean="0"/>
              <a:pPr/>
              <a:t>10</a:t>
            </a:fld>
            <a:endParaRPr lang="es-NI"/>
          </a:p>
        </p:txBody>
      </p:sp>
      <p:graphicFrame>
        <p:nvGraphicFramePr>
          <p:cNvPr id="5" name="Diagrama 4">
            <a:extLst>
              <a:ext uri="{FF2B5EF4-FFF2-40B4-BE49-F238E27FC236}">
                <a16:creationId xmlns:a16="http://schemas.microsoft.com/office/drawing/2014/main" id="{A6506872-BAE1-DDE2-A197-0223E0F07D9C}"/>
              </a:ext>
            </a:extLst>
          </p:cNvPr>
          <p:cNvGraphicFramePr/>
          <p:nvPr>
            <p:extLst>
              <p:ext uri="{D42A27DB-BD31-4B8C-83A1-F6EECF244321}">
                <p14:modId xmlns:p14="http://schemas.microsoft.com/office/powerpoint/2010/main" val="3675237762"/>
              </p:ext>
            </p:extLst>
          </p:nvPr>
        </p:nvGraphicFramePr>
        <p:xfrm>
          <a:off x="4902450" y="1223083"/>
          <a:ext cx="7289549" cy="512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20FA5337-1F30-CE0F-7D10-E3E102B44D35}"/>
              </a:ext>
            </a:extLst>
          </p:cNvPr>
          <p:cNvPicPr>
            <a:picLocks noChangeAspect="1"/>
          </p:cNvPicPr>
          <p:nvPr/>
        </p:nvPicPr>
        <p:blipFill rotWithShape="1">
          <a:blip r:embed="rId7"/>
          <a:srcRect t="19344"/>
          <a:stretch/>
        </p:blipFill>
        <p:spPr>
          <a:xfrm>
            <a:off x="839822" y="2369936"/>
            <a:ext cx="5129166" cy="3106308"/>
          </a:xfrm>
          <a:prstGeom prst="rect">
            <a:avLst/>
          </a:prstGeom>
          <a:ln>
            <a:noFill/>
          </a:ln>
          <a:effectLst>
            <a:outerShdw blurRad="190500" algn="tl" rotWithShape="0">
              <a:srgbClr val="000000">
                <a:alpha val="70000"/>
              </a:srgbClr>
            </a:outerShdw>
          </a:effectLst>
        </p:spPr>
      </p:pic>
      <p:sp>
        <p:nvSpPr>
          <p:cNvPr id="11" name="CuadroTexto 10">
            <a:extLst>
              <a:ext uri="{FF2B5EF4-FFF2-40B4-BE49-F238E27FC236}">
                <a16:creationId xmlns:a16="http://schemas.microsoft.com/office/drawing/2014/main" id="{E5BCAA25-0376-C31F-65DC-81BD535AF748}"/>
              </a:ext>
            </a:extLst>
          </p:cNvPr>
          <p:cNvSpPr txBox="1"/>
          <p:nvPr/>
        </p:nvSpPr>
        <p:spPr>
          <a:xfrm>
            <a:off x="1227053" y="5605262"/>
            <a:ext cx="6106814" cy="256352"/>
          </a:xfrm>
          <a:prstGeom prst="rect">
            <a:avLst/>
          </a:prstGeom>
          <a:noFill/>
        </p:spPr>
        <p:txBody>
          <a:bodyPr wrap="square">
            <a:spAutoFit/>
          </a:bodyPr>
          <a:lstStyle/>
          <a:p>
            <a:r>
              <a:rPr lang="es-MX" sz="1066" dirty="0">
                <a:latin typeface="Proxima Nova Rg" panose="02000506030000020004" charset="0"/>
                <a:cs typeface="Arial" panose="020B0604020202020204" pitchFamily="34" charset="0"/>
              </a:rPr>
              <a:t>Imagen No. 1. Estudiantes de Comunicación para el Desarrollo </a:t>
            </a:r>
            <a:endParaRPr lang="es-NI" sz="2399" dirty="0">
              <a:latin typeface="Proxima Nova Rg" panose="02000506030000020004" charset="0"/>
            </a:endParaRPr>
          </a:p>
        </p:txBody>
      </p:sp>
    </p:spTree>
    <p:extLst>
      <p:ext uri="{BB962C8B-B14F-4D97-AF65-F5344CB8AC3E}">
        <p14:creationId xmlns:p14="http://schemas.microsoft.com/office/powerpoint/2010/main" val="3249470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A386B6-44BA-590C-FD38-D77045114D87}"/>
              </a:ext>
            </a:extLst>
          </p:cNvPr>
          <p:cNvSpPr>
            <a:spLocks noGrp="1"/>
          </p:cNvSpPr>
          <p:nvPr>
            <p:ph type="title"/>
          </p:nvPr>
        </p:nvSpPr>
        <p:spPr/>
        <p:txBody>
          <a:bodyPr/>
          <a:lstStyle/>
          <a:p>
            <a:r>
              <a:rPr lang="es-NI" dirty="0"/>
              <a:t>Discusión</a:t>
            </a:r>
          </a:p>
        </p:txBody>
      </p:sp>
      <p:sp>
        <p:nvSpPr>
          <p:cNvPr id="3" name="Marcador de contenido 2">
            <a:extLst>
              <a:ext uri="{FF2B5EF4-FFF2-40B4-BE49-F238E27FC236}">
                <a16:creationId xmlns:a16="http://schemas.microsoft.com/office/drawing/2014/main" id="{90A1F209-3ED0-7C2D-EF98-488E23BBACC5}"/>
              </a:ext>
            </a:extLst>
          </p:cNvPr>
          <p:cNvSpPr>
            <a:spLocks noGrp="1"/>
          </p:cNvSpPr>
          <p:nvPr>
            <p:ph idx="1"/>
          </p:nvPr>
        </p:nvSpPr>
        <p:spPr>
          <a:xfrm>
            <a:off x="838200" y="1960563"/>
            <a:ext cx="10444643" cy="826322"/>
          </a:xfrm>
        </p:spPr>
        <p:txBody>
          <a:bodyPr>
            <a:normAutofit/>
          </a:bodyPr>
          <a:lstStyle/>
          <a:p>
            <a:r>
              <a:rPr lang="es-MX" sz="2133" b="1" dirty="0">
                <a:ea typeface="Calibri" panose="020F0502020204030204" pitchFamily="34" charset="0"/>
              </a:rPr>
              <a:t>Las TIC como estrategia para la accesibilidad de la Educación Superior en Nicaragua</a:t>
            </a:r>
          </a:p>
        </p:txBody>
      </p:sp>
      <p:sp>
        <p:nvSpPr>
          <p:cNvPr id="4" name="Marcador de número de diapositiva 3">
            <a:extLst>
              <a:ext uri="{FF2B5EF4-FFF2-40B4-BE49-F238E27FC236}">
                <a16:creationId xmlns:a16="http://schemas.microsoft.com/office/drawing/2014/main" id="{456EA3ED-3FC0-F691-7AC5-401636574E7F}"/>
              </a:ext>
            </a:extLst>
          </p:cNvPr>
          <p:cNvSpPr>
            <a:spLocks noGrp="1"/>
          </p:cNvSpPr>
          <p:nvPr>
            <p:ph type="sldNum" sz="quarter" idx="12"/>
          </p:nvPr>
        </p:nvSpPr>
        <p:spPr bwMode="gray">
          <a:xfrm>
            <a:off x="531812" y="787782"/>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BE7444-2A59-4417-8C93-ABEE725BD90B}" type="slidenum">
              <a:rPr lang="es-NI" smtClean="0"/>
              <a:pPr/>
              <a:t>11</a:t>
            </a:fld>
            <a:endParaRPr lang="es-NI"/>
          </a:p>
        </p:txBody>
      </p:sp>
      <p:pic>
        <p:nvPicPr>
          <p:cNvPr id="1026" name="Picture 2" descr="Un hombre con un traje de color azul&#10;&#10;Descripción generada automáticamente con confianza baja">
            <a:extLst>
              <a:ext uri="{FF2B5EF4-FFF2-40B4-BE49-F238E27FC236}">
                <a16:creationId xmlns:a16="http://schemas.microsoft.com/office/drawing/2014/main" id="{5C25F97D-A5EB-5AE2-D723-15C598139D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50" r="2779"/>
          <a:stretch/>
        </p:blipFill>
        <p:spPr bwMode="auto">
          <a:xfrm>
            <a:off x="7484105" y="2786885"/>
            <a:ext cx="4181243" cy="25999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39959B31-389C-3D13-F017-F673E60FFC27}"/>
              </a:ext>
            </a:extLst>
          </p:cNvPr>
          <p:cNvSpPr txBox="1"/>
          <p:nvPr/>
        </p:nvSpPr>
        <p:spPr>
          <a:xfrm>
            <a:off x="839822" y="2831742"/>
            <a:ext cx="6204152" cy="2718180"/>
          </a:xfrm>
          <a:prstGeom prst="rect">
            <a:avLst/>
          </a:prstGeom>
          <a:noFill/>
        </p:spPr>
        <p:txBody>
          <a:bodyPr wrap="square">
            <a:spAutoFit/>
          </a:bodyPr>
          <a:lstStyle/>
          <a:p>
            <a:pPr algn="just"/>
            <a:r>
              <a:rPr lang="es-MX" sz="2133" dirty="0">
                <a:latin typeface="Proxima Nova Rg" panose="02000506030000020004" charset="0"/>
                <a:cs typeface="Arial" panose="020B0604020202020204" pitchFamily="34" charset="0"/>
              </a:rPr>
              <a:t>Para López (2020) con las reformas que surgen de la Ley No. 1114 buscan </a:t>
            </a:r>
            <a:r>
              <a:rPr lang="es-MX" sz="2133" u="sng" dirty="0">
                <a:latin typeface="Proxima Nova Rg" panose="02000506030000020004" charset="0"/>
                <a:cs typeface="Arial" panose="020B0604020202020204" pitchFamily="34" charset="0"/>
              </a:rPr>
              <a:t>recuperar la calidad de la educación y la restitución de derechos </a:t>
            </a:r>
            <a:r>
              <a:rPr lang="es-MX" sz="2133" dirty="0">
                <a:latin typeface="Proxima Nova Rg" panose="02000506030000020004" charset="0"/>
                <a:cs typeface="Arial" panose="020B0604020202020204" pitchFamily="34" charset="0"/>
              </a:rPr>
              <a:t>a la Educación Superior que estaba bajo un modelo privatizador y mercantilista que se funda en 1990 cuando se instala un Estado con el modelo neoliberal y que hace que se disminuya la función del estado de regulador a un prestador.</a:t>
            </a:r>
            <a:endParaRPr lang="es-NI" sz="2133" dirty="0">
              <a:latin typeface="Proxima Nova Rg" panose="02000506030000020004" charset="0"/>
              <a:cs typeface="Arial" panose="020B0604020202020204" pitchFamily="34" charset="0"/>
            </a:endParaRPr>
          </a:p>
        </p:txBody>
      </p:sp>
      <p:sp>
        <p:nvSpPr>
          <p:cNvPr id="7" name="CuadroTexto 6">
            <a:extLst>
              <a:ext uri="{FF2B5EF4-FFF2-40B4-BE49-F238E27FC236}">
                <a16:creationId xmlns:a16="http://schemas.microsoft.com/office/drawing/2014/main" id="{5C1F4CCE-BE13-6C28-1350-967586A584F7}"/>
              </a:ext>
            </a:extLst>
          </p:cNvPr>
          <p:cNvSpPr txBox="1"/>
          <p:nvPr/>
        </p:nvSpPr>
        <p:spPr>
          <a:xfrm>
            <a:off x="7357144" y="5433283"/>
            <a:ext cx="4378062" cy="379463"/>
          </a:xfrm>
          <a:prstGeom prst="rect">
            <a:avLst/>
          </a:prstGeom>
          <a:noFill/>
        </p:spPr>
        <p:txBody>
          <a:bodyPr wrap="square">
            <a:spAutoFit/>
          </a:bodyPr>
          <a:lstStyle/>
          <a:p>
            <a:r>
              <a:rPr lang="es-MX" sz="933" dirty="0">
                <a:latin typeface="Proxima Nova Rg" panose="02000506030000020004" charset="0"/>
                <a:cs typeface="Arial" panose="020B0604020202020204" pitchFamily="34" charset="0"/>
              </a:rPr>
              <a:t>Imagen No. 2. Dr. Jaime López </a:t>
            </a:r>
            <a:r>
              <a:rPr lang="es-MX" sz="933" dirty="0" err="1">
                <a:latin typeface="Proxima Nova Rg" panose="02000506030000020004" charset="0"/>
                <a:cs typeface="Arial" panose="020B0604020202020204" pitchFamily="34" charset="0"/>
              </a:rPr>
              <a:t>Lowery</a:t>
            </a:r>
            <a:r>
              <a:rPr lang="es-MX" sz="933" dirty="0">
                <a:latin typeface="Proxima Nova Rg" panose="02000506030000020004" charset="0"/>
                <a:cs typeface="Arial" panose="020B0604020202020204" pitchFamily="34" charset="0"/>
              </a:rPr>
              <a:t>, Director Ejecutivo del CNU. Fuente: UNAN-Managua</a:t>
            </a:r>
            <a:endParaRPr lang="es-NI" sz="933" dirty="0">
              <a:latin typeface="Proxima Nova Rg" panose="02000506030000020004" charset="0"/>
              <a:cs typeface="Arial" panose="020B0604020202020204" pitchFamily="34" charset="0"/>
            </a:endParaRPr>
          </a:p>
        </p:txBody>
      </p:sp>
    </p:spTree>
    <p:extLst>
      <p:ext uri="{BB962C8B-B14F-4D97-AF65-F5344CB8AC3E}">
        <p14:creationId xmlns:p14="http://schemas.microsoft.com/office/powerpoint/2010/main" val="2270684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A386B6-44BA-590C-FD38-D77045114D87}"/>
              </a:ext>
            </a:extLst>
          </p:cNvPr>
          <p:cNvSpPr>
            <a:spLocks noGrp="1"/>
          </p:cNvSpPr>
          <p:nvPr>
            <p:ph type="title"/>
          </p:nvPr>
        </p:nvSpPr>
        <p:spPr>
          <a:xfrm>
            <a:off x="2823889" y="317785"/>
            <a:ext cx="10512355" cy="826321"/>
          </a:xfrm>
        </p:spPr>
        <p:txBody>
          <a:bodyPr/>
          <a:lstStyle/>
          <a:p>
            <a:r>
              <a:rPr lang="es-NI" dirty="0"/>
              <a:t>Discusión</a:t>
            </a:r>
          </a:p>
        </p:txBody>
      </p:sp>
      <p:sp>
        <p:nvSpPr>
          <p:cNvPr id="3" name="Marcador de contenido 2">
            <a:extLst>
              <a:ext uri="{FF2B5EF4-FFF2-40B4-BE49-F238E27FC236}">
                <a16:creationId xmlns:a16="http://schemas.microsoft.com/office/drawing/2014/main" id="{90A1F209-3ED0-7C2D-EF98-488E23BBACC5}"/>
              </a:ext>
            </a:extLst>
          </p:cNvPr>
          <p:cNvSpPr>
            <a:spLocks noGrp="1"/>
          </p:cNvSpPr>
          <p:nvPr>
            <p:ph idx="1"/>
          </p:nvPr>
        </p:nvSpPr>
        <p:spPr>
          <a:xfrm>
            <a:off x="839823" y="1395167"/>
            <a:ext cx="10512355" cy="4781798"/>
          </a:xfrm>
        </p:spPr>
        <p:txBody>
          <a:bodyPr>
            <a:normAutofit lnSpcReduction="10000"/>
          </a:bodyPr>
          <a:lstStyle/>
          <a:p>
            <a:pPr algn="just"/>
            <a:r>
              <a:rPr lang="es-MX" sz="2133" b="1" dirty="0">
                <a:latin typeface="Proxima Nova Rg" panose="02000506030000020004" charset="0"/>
                <a:ea typeface="Calibri" panose="020F0502020204030204" pitchFamily="34" charset="0"/>
              </a:rPr>
              <a:t>Permanencia y Pertinencia de la Educación Superior</a:t>
            </a:r>
          </a:p>
          <a:p>
            <a:pPr algn="just"/>
            <a:r>
              <a:rPr lang="es-MX" sz="2399" i="1" dirty="0">
                <a:solidFill>
                  <a:schemeClr val="tx1"/>
                </a:solidFill>
                <a:latin typeface="Proxima Nova Rg" panose="02000506030000020004" charset="0"/>
                <a:cs typeface="Times New Roman" panose="02020603050405020304" pitchFamily="18" charset="0"/>
              </a:rPr>
              <a:t>Hemos asumido el compromiso con el modelo educativo centrado en la persona, en la familia y la comunidad, asegurando mayor cobertura, mayor acceso, garantizando la permanencia y el éxito de los jóvenes graduándose en las carreras universitarias, previo a su inserción plena en la vida económica, social y cultural del país</a:t>
            </a:r>
            <a:r>
              <a:rPr lang="es-MX" sz="2399" dirty="0">
                <a:solidFill>
                  <a:schemeClr val="tx1"/>
                </a:solidFill>
                <a:latin typeface="Proxima Nova Rg" panose="02000506030000020004" charset="0"/>
              </a:rPr>
              <a:t>. (Rodríguez, 2022).</a:t>
            </a:r>
          </a:p>
          <a:p>
            <a:pPr algn="just"/>
            <a:r>
              <a:rPr lang="es-MX" sz="2399" dirty="0">
                <a:latin typeface="Proxima Nova Rg" panose="02000506030000020004" charset="0"/>
              </a:rPr>
              <a:t>Desde esta perspectiva, las principales transformaciones digitales en la carrera de Comunicación para el Desarrollo como parte de un proceso de permanencia y pertinencia de la educación superior, según lo detallado por la López (2022):</a:t>
            </a:r>
          </a:p>
          <a:p>
            <a:pPr algn="just"/>
            <a:r>
              <a:rPr lang="es-MX" sz="2399" i="1" dirty="0">
                <a:solidFill>
                  <a:schemeClr val="tx1"/>
                </a:solidFill>
                <a:latin typeface="Proxima Nova Rg" panose="02000506030000020004" charset="0"/>
              </a:rPr>
              <a:t> </a:t>
            </a:r>
            <a:r>
              <a:rPr lang="es-MX" sz="2399" i="1" dirty="0">
                <a:solidFill>
                  <a:schemeClr val="tx1"/>
                </a:solidFill>
                <a:latin typeface="Proxima Nova Rg" panose="02000506030000020004" charset="0"/>
                <a:cs typeface="Times New Roman" panose="02020603050405020304" pitchFamily="18" charset="0"/>
              </a:rPr>
              <a:t>La universidad ha estado desarrollando diversas capacitaciones a través de la Universidad en Línea, ahí están los cursos de capacitación para los docentes, pero son muy pocos los interesados </a:t>
            </a:r>
            <a:r>
              <a:rPr lang="es-MX" sz="2399" dirty="0">
                <a:solidFill>
                  <a:schemeClr val="tx1"/>
                </a:solidFill>
                <a:latin typeface="Proxima Nova Rg" panose="02000506030000020004" charset="0"/>
                <a:cs typeface="Times New Roman" panose="02020603050405020304" pitchFamily="18" charset="0"/>
              </a:rPr>
              <a:t>[…]</a:t>
            </a:r>
            <a:r>
              <a:rPr lang="es-MX" sz="2399" i="1" dirty="0">
                <a:solidFill>
                  <a:schemeClr val="tx1"/>
                </a:solidFill>
                <a:latin typeface="Proxima Nova Rg" panose="02000506030000020004" charset="0"/>
                <a:cs typeface="Times New Roman" panose="02020603050405020304" pitchFamily="18" charset="0"/>
              </a:rPr>
              <a:t> En un inicio una parte de los docentes participaron de las capacitaciones...</a:t>
            </a:r>
          </a:p>
        </p:txBody>
      </p:sp>
      <p:sp>
        <p:nvSpPr>
          <p:cNvPr id="4" name="Marcador de número de diapositiva 3">
            <a:extLst>
              <a:ext uri="{FF2B5EF4-FFF2-40B4-BE49-F238E27FC236}">
                <a16:creationId xmlns:a16="http://schemas.microsoft.com/office/drawing/2014/main" id="{456EA3ED-3FC0-F691-7AC5-401636574E7F}"/>
              </a:ext>
            </a:extLst>
          </p:cNvPr>
          <p:cNvSpPr>
            <a:spLocks noGrp="1"/>
          </p:cNvSpPr>
          <p:nvPr>
            <p:ph type="sldNum" sz="quarter" idx="12"/>
          </p:nvPr>
        </p:nvSpPr>
        <p:spPr bwMode="gray">
          <a:xfrm>
            <a:off x="531812" y="787782"/>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BE7444-2A59-4417-8C93-ABEE725BD90B}" type="slidenum">
              <a:rPr lang="es-NI" smtClean="0"/>
              <a:pPr/>
              <a:t>12</a:t>
            </a:fld>
            <a:endParaRPr lang="es-NI"/>
          </a:p>
        </p:txBody>
      </p:sp>
    </p:spTree>
    <p:extLst>
      <p:ext uri="{BB962C8B-B14F-4D97-AF65-F5344CB8AC3E}">
        <p14:creationId xmlns:p14="http://schemas.microsoft.com/office/powerpoint/2010/main" val="2364246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A386B6-44BA-590C-FD38-D77045114D87}"/>
              </a:ext>
            </a:extLst>
          </p:cNvPr>
          <p:cNvSpPr>
            <a:spLocks noGrp="1"/>
          </p:cNvSpPr>
          <p:nvPr>
            <p:ph type="title"/>
          </p:nvPr>
        </p:nvSpPr>
        <p:spPr>
          <a:xfrm>
            <a:off x="1147833" y="1152907"/>
            <a:ext cx="10512355" cy="629384"/>
          </a:xfrm>
        </p:spPr>
        <p:txBody>
          <a:bodyPr>
            <a:normAutofit fontScale="90000"/>
          </a:bodyPr>
          <a:lstStyle/>
          <a:p>
            <a:r>
              <a:rPr lang="es-NI" dirty="0"/>
              <a:t>Conclusiones</a:t>
            </a:r>
          </a:p>
        </p:txBody>
      </p:sp>
      <p:sp>
        <p:nvSpPr>
          <p:cNvPr id="3" name="Marcador de contenido 2">
            <a:extLst>
              <a:ext uri="{FF2B5EF4-FFF2-40B4-BE49-F238E27FC236}">
                <a16:creationId xmlns:a16="http://schemas.microsoft.com/office/drawing/2014/main" id="{90A1F209-3ED0-7C2D-EF98-488E23BBACC5}"/>
              </a:ext>
            </a:extLst>
          </p:cNvPr>
          <p:cNvSpPr>
            <a:spLocks noGrp="1"/>
          </p:cNvSpPr>
          <p:nvPr>
            <p:ph idx="1"/>
          </p:nvPr>
        </p:nvSpPr>
        <p:spPr>
          <a:xfrm>
            <a:off x="531812" y="1969831"/>
            <a:ext cx="10512355" cy="3874188"/>
          </a:xfrm>
        </p:spPr>
        <p:txBody>
          <a:bodyPr>
            <a:normAutofit/>
          </a:bodyPr>
          <a:lstStyle/>
          <a:p>
            <a:pPr algn="just"/>
            <a:r>
              <a:rPr lang="es-MX" sz="2666" dirty="0"/>
              <a:t>Las Tecnologías de Información y Comunicación (TIC) se relacionan significativamente en el proceso enseñanza y aprendizaje, con la aplicación de estas herramientas en la enseñanza pueden colaborar con la adquisición, elaboración y transmisión del conocimiento, en donde los docentes utilizan material, medios y recursos didácticos para desarrollar actividades innovadoras como fuente de información para el aprendizaje de los estudiantes e instrumentos de comunicación entre docentes y estudiantes.</a:t>
            </a:r>
            <a:r>
              <a:rPr lang="es-MX" sz="2666" i="1" dirty="0"/>
              <a:t> </a:t>
            </a:r>
          </a:p>
        </p:txBody>
      </p:sp>
      <p:sp>
        <p:nvSpPr>
          <p:cNvPr id="4" name="Marcador de número de diapositiva 3">
            <a:extLst>
              <a:ext uri="{FF2B5EF4-FFF2-40B4-BE49-F238E27FC236}">
                <a16:creationId xmlns:a16="http://schemas.microsoft.com/office/drawing/2014/main" id="{456EA3ED-3FC0-F691-7AC5-401636574E7F}"/>
              </a:ext>
            </a:extLst>
          </p:cNvPr>
          <p:cNvSpPr>
            <a:spLocks noGrp="1"/>
          </p:cNvSpPr>
          <p:nvPr>
            <p:ph type="sldNum" sz="quarter" idx="12"/>
          </p:nvPr>
        </p:nvSpPr>
        <p:spPr bwMode="gray">
          <a:xfrm>
            <a:off x="531812" y="787782"/>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BE7444-2A59-4417-8C93-ABEE725BD90B}" type="slidenum">
              <a:rPr lang="es-NI" smtClean="0"/>
              <a:pPr/>
              <a:t>13</a:t>
            </a:fld>
            <a:endParaRPr lang="es-NI"/>
          </a:p>
        </p:txBody>
      </p:sp>
    </p:spTree>
    <p:extLst>
      <p:ext uri="{BB962C8B-B14F-4D97-AF65-F5344CB8AC3E}">
        <p14:creationId xmlns:p14="http://schemas.microsoft.com/office/powerpoint/2010/main" val="2991386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A386B6-44BA-590C-FD38-D77045114D87}"/>
              </a:ext>
            </a:extLst>
          </p:cNvPr>
          <p:cNvSpPr>
            <a:spLocks noGrp="1"/>
          </p:cNvSpPr>
          <p:nvPr>
            <p:ph type="title"/>
          </p:nvPr>
        </p:nvSpPr>
        <p:spPr>
          <a:xfrm>
            <a:off x="1147833" y="1152907"/>
            <a:ext cx="10512355" cy="629384"/>
          </a:xfrm>
        </p:spPr>
        <p:txBody>
          <a:bodyPr>
            <a:normAutofit fontScale="90000"/>
          </a:bodyPr>
          <a:lstStyle/>
          <a:p>
            <a:r>
              <a:rPr lang="es-NI" dirty="0"/>
              <a:t>Conclusiones</a:t>
            </a:r>
          </a:p>
        </p:txBody>
      </p:sp>
      <p:sp>
        <p:nvSpPr>
          <p:cNvPr id="3" name="Marcador de contenido 2">
            <a:extLst>
              <a:ext uri="{FF2B5EF4-FFF2-40B4-BE49-F238E27FC236}">
                <a16:creationId xmlns:a16="http://schemas.microsoft.com/office/drawing/2014/main" id="{90A1F209-3ED0-7C2D-EF98-488E23BBACC5}"/>
              </a:ext>
            </a:extLst>
          </p:cNvPr>
          <p:cNvSpPr>
            <a:spLocks noGrp="1"/>
          </p:cNvSpPr>
          <p:nvPr>
            <p:ph idx="1"/>
          </p:nvPr>
        </p:nvSpPr>
        <p:spPr>
          <a:xfrm>
            <a:off x="531812" y="2007538"/>
            <a:ext cx="10512355" cy="3874188"/>
          </a:xfrm>
        </p:spPr>
        <p:txBody>
          <a:bodyPr>
            <a:normAutofit/>
          </a:bodyPr>
          <a:lstStyle/>
          <a:p>
            <a:pPr algn="just"/>
            <a:r>
              <a:rPr lang="es-MX" sz="2399" dirty="0"/>
              <a:t>La Universidad Nacional Autónoma de Nicaragua, Managua (UNAN-Managua) enfocada en la mejora de la calidad de los procesos educativos ha trabajado en la detección de necesidades de formación para el desarrollo de planes dirigidos al fortalecimiento de las competencias digitales en los docentes. Desde este sentido, la UNAN-Managua ha estado desarrollando diversas capacitaciones para utilizar y comprender las plataformas virtuales para acompañar los procesos de enseñanza y aprendizajes, garantizando así la mejora continua de la formación profesional impactando positivamente en el aseguramiento de una educación superior gratuita, de calidad y accesible para todos y todas.</a:t>
            </a:r>
            <a:endParaRPr lang="es-MX" sz="2399" i="1" dirty="0"/>
          </a:p>
        </p:txBody>
      </p:sp>
      <p:sp>
        <p:nvSpPr>
          <p:cNvPr id="4" name="Marcador de número de diapositiva 3">
            <a:extLst>
              <a:ext uri="{FF2B5EF4-FFF2-40B4-BE49-F238E27FC236}">
                <a16:creationId xmlns:a16="http://schemas.microsoft.com/office/drawing/2014/main" id="{456EA3ED-3FC0-F691-7AC5-401636574E7F}"/>
              </a:ext>
            </a:extLst>
          </p:cNvPr>
          <p:cNvSpPr>
            <a:spLocks noGrp="1"/>
          </p:cNvSpPr>
          <p:nvPr>
            <p:ph type="sldNum" sz="quarter" idx="12"/>
          </p:nvPr>
        </p:nvSpPr>
        <p:spPr bwMode="gray">
          <a:xfrm>
            <a:off x="531812" y="787782"/>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BE7444-2A59-4417-8C93-ABEE725BD90B}" type="slidenum">
              <a:rPr lang="es-NI" smtClean="0"/>
              <a:pPr/>
              <a:t>14</a:t>
            </a:fld>
            <a:endParaRPr lang="es-NI"/>
          </a:p>
        </p:txBody>
      </p:sp>
    </p:spTree>
    <p:extLst>
      <p:ext uri="{BB962C8B-B14F-4D97-AF65-F5344CB8AC3E}">
        <p14:creationId xmlns:p14="http://schemas.microsoft.com/office/powerpoint/2010/main" val="3053662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E40F603-24A1-B7B3-473E-6DE3A233BC8E}"/>
              </a:ext>
            </a:extLst>
          </p:cNvPr>
          <p:cNvSpPr>
            <a:spLocks noGrp="1"/>
          </p:cNvSpPr>
          <p:nvPr>
            <p:ph idx="1"/>
          </p:nvPr>
        </p:nvSpPr>
        <p:spPr/>
        <p:txBody>
          <a:bodyPr>
            <a:normAutofit lnSpcReduction="10000"/>
          </a:bodyPr>
          <a:lstStyle/>
          <a:p>
            <a:r>
              <a:rPr lang="es-MX" dirty="0"/>
              <a:t>Bryan A. Jaime Manzanarez</a:t>
            </a:r>
          </a:p>
        </p:txBody>
      </p:sp>
      <p:sp>
        <p:nvSpPr>
          <p:cNvPr id="9" name="Content Placeholder 8">
            <a:extLst>
              <a:ext uri="{FF2B5EF4-FFF2-40B4-BE49-F238E27FC236}">
                <a16:creationId xmlns:a16="http://schemas.microsoft.com/office/drawing/2014/main" id="{F9DB9175-52DA-DA85-0522-8908CBFE5BFE}"/>
              </a:ext>
            </a:extLst>
          </p:cNvPr>
          <p:cNvSpPr>
            <a:spLocks noGrp="1"/>
          </p:cNvSpPr>
          <p:nvPr>
            <p:ph idx="10"/>
          </p:nvPr>
        </p:nvSpPr>
        <p:spPr/>
        <p:txBody>
          <a:bodyPr>
            <a:normAutofit lnSpcReduction="10000"/>
          </a:bodyPr>
          <a:lstStyle/>
          <a:p>
            <a:r>
              <a:rPr lang="es-MX" dirty="0"/>
              <a:t>bryan.jaime@unan.edu.ni</a:t>
            </a:r>
          </a:p>
        </p:txBody>
      </p:sp>
    </p:spTree>
    <p:extLst>
      <p:ext uri="{BB962C8B-B14F-4D97-AF65-F5344CB8AC3E}">
        <p14:creationId xmlns:p14="http://schemas.microsoft.com/office/powerpoint/2010/main" val="1705948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5971D5-2467-686C-7C71-4AE6516FD276}"/>
              </a:ext>
            </a:extLst>
          </p:cNvPr>
          <p:cNvSpPr>
            <a:spLocks noGrp="1"/>
          </p:cNvSpPr>
          <p:nvPr>
            <p:ph type="title"/>
          </p:nvPr>
        </p:nvSpPr>
        <p:spPr>
          <a:xfrm>
            <a:off x="2333896" y="1230572"/>
            <a:ext cx="7601955" cy="860461"/>
          </a:xfrm>
        </p:spPr>
        <p:txBody>
          <a:bodyPr>
            <a:normAutofit fontScale="90000"/>
          </a:bodyPr>
          <a:lstStyle/>
          <a:p>
            <a:r>
              <a:rPr lang="es-MX" dirty="0"/>
              <a:t>Bryan A. Jaime Manzanarez</a:t>
            </a:r>
          </a:p>
        </p:txBody>
      </p:sp>
      <p:pic>
        <p:nvPicPr>
          <p:cNvPr id="3" name="Marcador de contenido 2">
            <a:extLst>
              <a:ext uri="{FF2B5EF4-FFF2-40B4-BE49-F238E27FC236}">
                <a16:creationId xmlns:a16="http://schemas.microsoft.com/office/drawing/2014/main" id="{E07634A3-E19B-47BB-B1D0-7D62B018DEA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33625" y="3128963"/>
            <a:ext cx="2978150" cy="2978150"/>
          </a:xfrm>
        </p:spPr>
      </p:pic>
      <p:sp>
        <p:nvSpPr>
          <p:cNvPr id="6" name="Content Placeholder 5">
            <a:extLst>
              <a:ext uri="{FF2B5EF4-FFF2-40B4-BE49-F238E27FC236}">
                <a16:creationId xmlns:a16="http://schemas.microsoft.com/office/drawing/2014/main" id="{ED5234A4-D1C1-876E-415A-FCBA0F03CF57}"/>
              </a:ext>
            </a:extLst>
          </p:cNvPr>
          <p:cNvSpPr>
            <a:spLocks noGrp="1"/>
          </p:cNvSpPr>
          <p:nvPr>
            <p:ph sz="half" idx="13"/>
          </p:nvPr>
        </p:nvSpPr>
        <p:spPr/>
        <p:txBody>
          <a:bodyPr/>
          <a:lstStyle/>
          <a:p>
            <a:r>
              <a:rPr lang="es-MX" dirty="0"/>
              <a:t>Docente del Departamento de Ciencias de la Información y Comunicación</a:t>
            </a:r>
          </a:p>
        </p:txBody>
      </p:sp>
      <p:sp>
        <p:nvSpPr>
          <p:cNvPr id="7" name="Content Placeholder 6">
            <a:extLst>
              <a:ext uri="{FF2B5EF4-FFF2-40B4-BE49-F238E27FC236}">
                <a16:creationId xmlns:a16="http://schemas.microsoft.com/office/drawing/2014/main" id="{6AAA0C1A-8DEB-798D-2F66-3499F59F3224}"/>
              </a:ext>
            </a:extLst>
          </p:cNvPr>
          <p:cNvSpPr>
            <a:spLocks noGrp="1"/>
          </p:cNvSpPr>
          <p:nvPr>
            <p:ph sz="half" idx="14"/>
          </p:nvPr>
        </p:nvSpPr>
        <p:spPr/>
        <p:txBody>
          <a:bodyPr/>
          <a:lstStyle/>
          <a:p>
            <a:r>
              <a:rPr lang="es-MX" dirty="0"/>
              <a:t>UNAN-Managua</a:t>
            </a:r>
          </a:p>
        </p:txBody>
      </p:sp>
      <p:sp>
        <p:nvSpPr>
          <p:cNvPr id="8" name="Content Placeholder 7">
            <a:extLst>
              <a:ext uri="{FF2B5EF4-FFF2-40B4-BE49-F238E27FC236}">
                <a16:creationId xmlns:a16="http://schemas.microsoft.com/office/drawing/2014/main" id="{205E0533-72BA-8362-BBB7-A3FFCDDA3841}"/>
              </a:ext>
            </a:extLst>
          </p:cNvPr>
          <p:cNvSpPr>
            <a:spLocks noGrp="1"/>
          </p:cNvSpPr>
          <p:nvPr>
            <p:ph sz="half" idx="15"/>
          </p:nvPr>
        </p:nvSpPr>
        <p:spPr/>
        <p:txBody>
          <a:bodyPr/>
          <a:lstStyle/>
          <a:p>
            <a:r>
              <a:rPr lang="es-MX" dirty="0"/>
              <a:t>bryan.jaime@unan.edu.ni</a:t>
            </a:r>
          </a:p>
        </p:txBody>
      </p:sp>
    </p:spTree>
    <p:extLst>
      <p:ext uri="{BB962C8B-B14F-4D97-AF65-F5344CB8AC3E}">
        <p14:creationId xmlns:p14="http://schemas.microsoft.com/office/powerpoint/2010/main" val="3041421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FF85-552B-AECF-903F-0CA44E2FD6C6}"/>
              </a:ext>
            </a:extLst>
          </p:cNvPr>
          <p:cNvSpPr>
            <a:spLocks noGrp="1"/>
          </p:cNvSpPr>
          <p:nvPr>
            <p:ph type="title"/>
          </p:nvPr>
        </p:nvSpPr>
        <p:spPr/>
        <p:txBody>
          <a:bodyPr/>
          <a:lstStyle/>
          <a:p>
            <a:r>
              <a:rPr lang="es-NI" dirty="0"/>
              <a:t>Introducción</a:t>
            </a:r>
            <a:endParaRPr lang="es-MX" dirty="0"/>
          </a:p>
        </p:txBody>
      </p:sp>
      <p:sp>
        <p:nvSpPr>
          <p:cNvPr id="3" name="Content Placeholder 2">
            <a:extLst>
              <a:ext uri="{FF2B5EF4-FFF2-40B4-BE49-F238E27FC236}">
                <a16:creationId xmlns:a16="http://schemas.microsoft.com/office/drawing/2014/main" id="{1C5B3191-96B7-7075-DD90-E3831A5A3013}"/>
              </a:ext>
            </a:extLst>
          </p:cNvPr>
          <p:cNvSpPr>
            <a:spLocks noGrp="1"/>
          </p:cNvSpPr>
          <p:nvPr>
            <p:ph idx="1"/>
          </p:nvPr>
        </p:nvSpPr>
        <p:spPr/>
        <p:txBody>
          <a:bodyPr>
            <a:normAutofit/>
          </a:bodyPr>
          <a:lstStyle/>
          <a:p>
            <a:pPr algn="just"/>
            <a:r>
              <a:rPr lang="es-NI" sz="2800" dirty="0">
                <a:latin typeface="Proxima Nova Rg" panose="02000506030000020004" charset="0"/>
                <a:ea typeface="Calibri" panose="020F0502020204030204" pitchFamily="34" charset="0"/>
              </a:rPr>
              <a:t>Los factores más relevantes implicados en la inserción de las TIC en educación es importante retomar la perspectiva de la Escuela en la Sociedad Red (2004):</a:t>
            </a:r>
            <a:endParaRPr lang="es-NI" sz="2800" i="1" dirty="0">
              <a:solidFill>
                <a:srgbClr val="000000"/>
              </a:solidFill>
              <a:latin typeface="Proxima Nova Rg" panose="02000506030000020004" charset="0"/>
              <a:ea typeface="Calibri" panose="020F0502020204030204" pitchFamily="34" charset="0"/>
            </a:endParaRPr>
          </a:p>
          <a:p>
            <a:pPr algn="just"/>
            <a:r>
              <a:rPr lang="es-NI" sz="2800" i="1" dirty="0">
                <a:solidFill>
                  <a:srgbClr val="000000"/>
                </a:solidFill>
                <a:latin typeface="Proxima Nova Rg" panose="02000506030000020004" charset="0"/>
                <a:ea typeface="Calibri" panose="020F0502020204030204" pitchFamily="34" charset="0"/>
                <a:cs typeface="Times New Roman" panose="02020603050405020304" pitchFamily="18" charset="0"/>
              </a:rPr>
              <a:t>El mayor interés radica en la observación de la relación existente entre el uso de las TIC, fundamentalmente de Internet, y las modificaciones que se producen en las prácticas educativas, entendiendo en este caso, como sugiere Coll (2003), que la clave no está en la tecnología </a:t>
            </a:r>
            <a:r>
              <a:rPr lang="es-NI" sz="2800" i="1" dirty="0">
                <a:latin typeface="Proxima Nova Rg" panose="02000506030000020004" charset="0"/>
                <a:ea typeface="Calibri" panose="020F0502020204030204" pitchFamily="34" charset="0"/>
                <a:cs typeface="Times New Roman" panose="02020603050405020304" pitchFamily="18" charset="0"/>
              </a:rPr>
              <a:t>ni tampoco en la pedagogía, sino en el uso pedagógico de la tecnología.</a:t>
            </a:r>
            <a:endParaRPr lang="es-NI" sz="2800" dirty="0">
              <a:latin typeface="Proxima Nova Rg" panose="02000506030000020004" charset="0"/>
              <a:ea typeface="Calibri" panose="020F0502020204030204" pitchFamily="34" charset="0"/>
              <a:cs typeface="Times New Roman" panose="02020603050405020304" pitchFamily="18" charset="0"/>
            </a:endParaRPr>
          </a:p>
          <a:p>
            <a:endParaRPr lang="es-MX" dirty="0">
              <a:latin typeface="Proxima Nova Rg" panose="02000506030000020004" charset="0"/>
            </a:endParaRPr>
          </a:p>
        </p:txBody>
      </p:sp>
    </p:spTree>
    <p:extLst>
      <p:ext uri="{BB962C8B-B14F-4D97-AF65-F5344CB8AC3E}">
        <p14:creationId xmlns:p14="http://schemas.microsoft.com/office/powerpoint/2010/main" val="2149462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E898B4-9E3D-374A-791A-F9D827763A82}"/>
              </a:ext>
            </a:extLst>
          </p:cNvPr>
          <p:cNvSpPr>
            <a:spLocks noGrp="1"/>
          </p:cNvSpPr>
          <p:nvPr>
            <p:ph type="title"/>
          </p:nvPr>
        </p:nvSpPr>
        <p:spPr/>
        <p:txBody>
          <a:bodyPr/>
          <a:lstStyle/>
          <a:p>
            <a:r>
              <a:rPr lang="es-NI" dirty="0"/>
              <a:t>Metodología</a:t>
            </a:r>
            <a:endParaRPr lang="es-MX" dirty="0"/>
          </a:p>
        </p:txBody>
      </p:sp>
      <p:sp>
        <p:nvSpPr>
          <p:cNvPr id="8" name="Text Placeholder 7">
            <a:extLst>
              <a:ext uri="{FF2B5EF4-FFF2-40B4-BE49-F238E27FC236}">
                <a16:creationId xmlns:a16="http://schemas.microsoft.com/office/drawing/2014/main" id="{B653C8D3-FF16-D9D9-4FB7-393479934814}"/>
              </a:ext>
            </a:extLst>
          </p:cNvPr>
          <p:cNvSpPr>
            <a:spLocks noGrp="1"/>
          </p:cNvSpPr>
          <p:nvPr>
            <p:ph type="body" idx="1"/>
          </p:nvPr>
        </p:nvSpPr>
        <p:spPr/>
        <p:txBody>
          <a:bodyPr>
            <a:normAutofit/>
          </a:bodyPr>
          <a:lstStyle/>
          <a:p>
            <a:r>
              <a:rPr lang="es-ES" dirty="0">
                <a:latin typeface="Proxima Nova Rg" panose="02000506030000020004" charset="0"/>
              </a:rPr>
              <a:t>Se tomó la decisión de partir por relatos, experiencias y vivencias de los docentes para identificar estas Herramientas TIC en el acto educativo, de esta manera, determinar su influencia en el proceso de enseñanza y aprendizaje.</a:t>
            </a:r>
            <a:endParaRPr lang="es-MX" dirty="0">
              <a:latin typeface="Proxima Nova Rg" panose="02000506030000020004" charset="0"/>
            </a:endParaRPr>
          </a:p>
        </p:txBody>
      </p:sp>
    </p:spTree>
    <p:extLst>
      <p:ext uri="{BB962C8B-B14F-4D97-AF65-F5344CB8AC3E}">
        <p14:creationId xmlns:p14="http://schemas.microsoft.com/office/powerpoint/2010/main" val="1141314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7423-4195-598C-74C0-0792FB0F9BA5}"/>
              </a:ext>
            </a:extLst>
          </p:cNvPr>
          <p:cNvSpPr>
            <a:spLocks noGrp="1"/>
          </p:cNvSpPr>
          <p:nvPr>
            <p:ph type="title"/>
          </p:nvPr>
        </p:nvSpPr>
        <p:spPr/>
        <p:txBody>
          <a:bodyPr/>
          <a:lstStyle/>
          <a:p>
            <a:r>
              <a:rPr lang="es-NI" dirty="0"/>
              <a:t>Metodología</a:t>
            </a:r>
            <a:endParaRPr lang="es-MX" dirty="0"/>
          </a:p>
        </p:txBody>
      </p:sp>
      <p:sp>
        <p:nvSpPr>
          <p:cNvPr id="3" name="Content Placeholder 2">
            <a:extLst>
              <a:ext uri="{FF2B5EF4-FFF2-40B4-BE49-F238E27FC236}">
                <a16:creationId xmlns:a16="http://schemas.microsoft.com/office/drawing/2014/main" id="{1850A38A-BA24-EAD7-2140-0B95C3EF00AF}"/>
              </a:ext>
            </a:extLst>
          </p:cNvPr>
          <p:cNvSpPr>
            <a:spLocks noGrp="1"/>
          </p:cNvSpPr>
          <p:nvPr>
            <p:ph sz="half" idx="1"/>
          </p:nvPr>
        </p:nvSpPr>
        <p:spPr>
          <a:xfrm>
            <a:off x="838200" y="2903455"/>
            <a:ext cx="5181600" cy="3273507"/>
          </a:xfrm>
        </p:spPr>
        <p:txBody>
          <a:bodyPr>
            <a:normAutofit fontScale="92500" lnSpcReduction="10000"/>
          </a:bodyPr>
          <a:lstStyle/>
          <a:p>
            <a:r>
              <a:rPr lang="es-ES" b="0" dirty="0"/>
              <a:t>El universo fue conformado por 5 docentes que imparten docencia directa a primer año en los turnos matutino y vespertino, así mismo, la muestra es de una docente de la carrera de Comunicación para el Desarrollo y una docente especialista en Pedagogía.</a:t>
            </a:r>
          </a:p>
          <a:p>
            <a:pPr marL="0" indent="0">
              <a:buNone/>
            </a:pPr>
            <a:endParaRPr lang="es-MX" dirty="0"/>
          </a:p>
        </p:txBody>
      </p:sp>
      <p:sp>
        <p:nvSpPr>
          <p:cNvPr id="4" name="Content Placeholder 3">
            <a:extLst>
              <a:ext uri="{FF2B5EF4-FFF2-40B4-BE49-F238E27FC236}">
                <a16:creationId xmlns:a16="http://schemas.microsoft.com/office/drawing/2014/main" id="{0F7C9912-9937-F879-85DF-BA864BFF699D}"/>
              </a:ext>
            </a:extLst>
          </p:cNvPr>
          <p:cNvSpPr>
            <a:spLocks noGrp="1"/>
          </p:cNvSpPr>
          <p:nvPr>
            <p:ph sz="half" idx="2"/>
          </p:nvPr>
        </p:nvSpPr>
        <p:spPr/>
        <p:txBody>
          <a:bodyPr>
            <a:normAutofit fontScale="92500" lnSpcReduction="10000"/>
          </a:bodyPr>
          <a:lstStyle/>
          <a:p>
            <a:r>
              <a:rPr lang="es-ES" b="0" dirty="0"/>
              <a:t>El tipo de muestreo utilizado en esta investigación corresponde al muestreo no probabilístico según Hernández, Fernández &amp; Baptista (2014) “suponen un procedimiento de selección orientado por las características de la investigación, más que por un criterio estadístico de generalización” (p. 189).</a:t>
            </a:r>
          </a:p>
          <a:p>
            <a:endParaRPr lang="es-MX" dirty="0"/>
          </a:p>
        </p:txBody>
      </p:sp>
    </p:spTree>
    <p:extLst>
      <p:ext uri="{BB962C8B-B14F-4D97-AF65-F5344CB8AC3E}">
        <p14:creationId xmlns:p14="http://schemas.microsoft.com/office/powerpoint/2010/main" val="2267176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2AC41F-7408-487B-8127-64468F7C40CC}"/>
              </a:ext>
            </a:extLst>
          </p:cNvPr>
          <p:cNvSpPr>
            <a:spLocks noGrp="1"/>
          </p:cNvSpPr>
          <p:nvPr>
            <p:ph type="title"/>
          </p:nvPr>
        </p:nvSpPr>
        <p:spPr/>
        <p:txBody>
          <a:bodyPr/>
          <a:lstStyle/>
          <a:p>
            <a:r>
              <a:rPr lang="es-NI" dirty="0"/>
              <a:t>Resultados</a:t>
            </a:r>
          </a:p>
        </p:txBody>
      </p:sp>
      <p:sp>
        <p:nvSpPr>
          <p:cNvPr id="3" name="Marcador de contenido 2">
            <a:extLst>
              <a:ext uri="{FF2B5EF4-FFF2-40B4-BE49-F238E27FC236}">
                <a16:creationId xmlns:a16="http://schemas.microsoft.com/office/drawing/2014/main" id="{7FA89C09-DBEE-4DD6-9ABB-BD6122B193FD}"/>
              </a:ext>
            </a:extLst>
          </p:cNvPr>
          <p:cNvSpPr>
            <a:spLocks noGrp="1"/>
          </p:cNvSpPr>
          <p:nvPr>
            <p:ph idx="1"/>
          </p:nvPr>
        </p:nvSpPr>
        <p:spPr/>
        <p:txBody>
          <a:bodyPr/>
          <a:lstStyle/>
          <a:p>
            <a:endParaRPr lang="es-NI" dirty="0"/>
          </a:p>
        </p:txBody>
      </p:sp>
      <p:graphicFrame>
        <p:nvGraphicFramePr>
          <p:cNvPr id="4" name="Tabla 3">
            <a:extLst>
              <a:ext uri="{FF2B5EF4-FFF2-40B4-BE49-F238E27FC236}">
                <a16:creationId xmlns:a16="http://schemas.microsoft.com/office/drawing/2014/main" id="{8706DEC4-6EB5-4193-AEDE-A1D7801611ED}"/>
              </a:ext>
            </a:extLst>
          </p:cNvPr>
          <p:cNvGraphicFramePr>
            <a:graphicFrameLocks noGrp="1"/>
          </p:cNvGraphicFramePr>
          <p:nvPr>
            <p:extLst>
              <p:ext uri="{D42A27DB-BD31-4B8C-83A1-F6EECF244321}">
                <p14:modId xmlns:p14="http://schemas.microsoft.com/office/powerpoint/2010/main" val="4245297381"/>
              </p:ext>
            </p:extLst>
          </p:nvPr>
        </p:nvGraphicFramePr>
        <p:xfrm>
          <a:off x="1925979" y="2298731"/>
          <a:ext cx="8774662" cy="2435686"/>
        </p:xfrm>
        <a:graphic>
          <a:graphicData uri="http://schemas.openxmlformats.org/drawingml/2006/table">
            <a:tbl>
              <a:tblPr firstRow="1" firstCol="1" bandRow="1">
                <a:tableStyleId>{5C22544A-7EE6-4342-B048-85BDC9FD1C3A}</a:tableStyleId>
              </a:tblPr>
              <a:tblGrid>
                <a:gridCol w="1911165">
                  <a:extLst>
                    <a:ext uri="{9D8B030D-6E8A-4147-A177-3AD203B41FA5}">
                      <a16:colId xmlns:a16="http://schemas.microsoft.com/office/drawing/2014/main" val="4167555849"/>
                    </a:ext>
                  </a:extLst>
                </a:gridCol>
                <a:gridCol w="3390007">
                  <a:extLst>
                    <a:ext uri="{9D8B030D-6E8A-4147-A177-3AD203B41FA5}">
                      <a16:colId xmlns:a16="http://schemas.microsoft.com/office/drawing/2014/main" val="2858692708"/>
                    </a:ext>
                  </a:extLst>
                </a:gridCol>
                <a:gridCol w="1878368">
                  <a:extLst>
                    <a:ext uri="{9D8B030D-6E8A-4147-A177-3AD203B41FA5}">
                      <a16:colId xmlns:a16="http://schemas.microsoft.com/office/drawing/2014/main" val="1302274472"/>
                    </a:ext>
                  </a:extLst>
                </a:gridCol>
                <a:gridCol w="1595122">
                  <a:extLst>
                    <a:ext uri="{9D8B030D-6E8A-4147-A177-3AD203B41FA5}">
                      <a16:colId xmlns:a16="http://schemas.microsoft.com/office/drawing/2014/main" val="585422137"/>
                    </a:ext>
                  </a:extLst>
                </a:gridCol>
              </a:tblGrid>
              <a:tr h="383852">
                <a:tc>
                  <a:txBody>
                    <a:bodyPr/>
                    <a:lstStyle/>
                    <a:p>
                      <a:pPr algn="ctr">
                        <a:lnSpc>
                          <a:spcPct val="150000"/>
                        </a:lnSpc>
                        <a:spcAft>
                          <a:spcPts val="1200"/>
                        </a:spcAft>
                      </a:pPr>
                      <a:r>
                        <a:rPr lang="es-NI" sz="1600">
                          <a:effectLst/>
                          <a:latin typeface="Proxima Nova Rg" panose="02000506030000020004" charset="0"/>
                          <a:cs typeface="Arial" panose="020B0604020202020204" pitchFamily="34" charset="0"/>
                        </a:rPr>
                        <a:t>Nombre</a:t>
                      </a:r>
                      <a:endParaRPr lang="es-NI" sz="1500">
                        <a:effectLst/>
                        <a:latin typeface="Proxima Nova Rg" panose="02000506030000020004" charset="0"/>
                        <a:ea typeface="Calibri" panose="020F0502020204030204" pitchFamily="34" charset="0"/>
                        <a:cs typeface="Arial" panose="020B0604020202020204" pitchFamily="34" charset="0"/>
                      </a:endParaRPr>
                    </a:p>
                  </a:txBody>
                  <a:tcPr marL="91412" marR="91412" marT="0" marB="0"/>
                </a:tc>
                <a:tc>
                  <a:txBody>
                    <a:bodyPr/>
                    <a:lstStyle/>
                    <a:p>
                      <a:pPr algn="ctr">
                        <a:lnSpc>
                          <a:spcPct val="150000"/>
                        </a:lnSpc>
                        <a:spcAft>
                          <a:spcPts val="1200"/>
                        </a:spcAft>
                      </a:pPr>
                      <a:r>
                        <a:rPr lang="es-NI" sz="1600" dirty="0">
                          <a:effectLst/>
                          <a:latin typeface="Proxima Nova Rg" panose="02000506030000020004" charset="0"/>
                          <a:cs typeface="Arial" panose="020B0604020202020204" pitchFamily="34" charset="0"/>
                        </a:rPr>
                        <a:t>Ocupación</a:t>
                      </a:r>
                      <a:endParaRPr lang="es-NI" sz="1500" dirty="0">
                        <a:effectLst/>
                        <a:latin typeface="Proxima Nova Rg" panose="02000506030000020004" charset="0"/>
                        <a:ea typeface="Calibri" panose="020F0502020204030204" pitchFamily="34" charset="0"/>
                        <a:cs typeface="Arial" panose="020B0604020202020204" pitchFamily="34" charset="0"/>
                      </a:endParaRPr>
                    </a:p>
                  </a:txBody>
                  <a:tcPr marL="91412" marR="91412" marT="0" marB="0"/>
                </a:tc>
                <a:tc>
                  <a:txBody>
                    <a:bodyPr/>
                    <a:lstStyle/>
                    <a:p>
                      <a:pPr algn="ctr">
                        <a:lnSpc>
                          <a:spcPct val="150000"/>
                        </a:lnSpc>
                        <a:spcAft>
                          <a:spcPts val="1200"/>
                        </a:spcAft>
                      </a:pPr>
                      <a:r>
                        <a:rPr lang="es-NI" sz="1600">
                          <a:effectLst/>
                          <a:latin typeface="Proxima Nova Rg" panose="02000506030000020004" charset="0"/>
                          <a:cs typeface="Arial" panose="020B0604020202020204" pitchFamily="34" charset="0"/>
                        </a:rPr>
                        <a:t>Instrumento</a:t>
                      </a:r>
                      <a:endParaRPr lang="es-NI" sz="1500">
                        <a:effectLst/>
                        <a:latin typeface="Proxima Nova Rg" panose="02000506030000020004" charset="0"/>
                        <a:ea typeface="Calibri" panose="020F0502020204030204" pitchFamily="34" charset="0"/>
                        <a:cs typeface="Arial" panose="020B0604020202020204" pitchFamily="34" charset="0"/>
                      </a:endParaRPr>
                    </a:p>
                  </a:txBody>
                  <a:tcPr marL="91412" marR="91412" marT="0" marB="0"/>
                </a:tc>
                <a:tc>
                  <a:txBody>
                    <a:bodyPr/>
                    <a:lstStyle/>
                    <a:p>
                      <a:pPr algn="ctr">
                        <a:lnSpc>
                          <a:spcPct val="150000"/>
                        </a:lnSpc>
                        <a:spcAft>
                          <a:spcPts val="1200"/>
                        </a:spcAft>
                      </a:pPr>
                      <a:r>
                        <a:rPr lang="es-NI" sz="1600">
                          <a:effectLst/>
                          <a:latin typeface="Proxima Nova Rg" panose="02000506030000020004" charset="0"/>
                          <a:cs typeface="Arial" panose="020B0604020202020204" pitchFamily="34" charset="0"/>
                        </a:rPr>
                        <a:t>Sexo</a:t>
                      </a:r>
                      <a:endParaRPr lang="es-NI" sz="1500">
                        <a:effectLst/>
                        <a:latin typeface="Proxima Nova Rg" panose="02000506030000020004" charset="0"/>
                        <a:ea typeface="Calibri" panose="020F0502020204030204" pitchFamily="34" charset="0"/>
                        <a:cs typeface="Arial" panose="020B0604020202020204" pitchFamily="34" charset="0"/>
                      </a:endParaRPr>
                    </a:p>
                  </a:txBody>
                  <a:tcPr marL="91412" marR="91412" marT="0" marB="0"/>
                </a:tc>
                <a:extLst>
                  <a:ext uri="{0D108BD9-81ED-4DB2-BD59-A6C34878D82A}">
                    <a16:rowId xmlns:a16="http://schemas.microsoft.com/office/drawing/2014/main" val="4238169786"/>
                  </a:ext>
                </a:extLst>
              </a:tr>
              <a:tr h="1239939">
                <a:tc>
                  <a:txBody>
                    <a:bodyPr/>
                    <a:lstStyle/>
                    <a:p>
                      <a:pPr>
                        <a:lnSpc>
                          <a:spcPct val="150000"/>
                        </a:lnSpc>
                        <a:spcAft>
                          <a:spcPts val="1200"/>
                        </a:spcAft>
                      </a:pPr>
                      <a:r>
                        <a:rPr lang="es-NI" sz="1600">
                          <a:effectLst/>
                          <a:latin typeface="Proxima Nova Rg" panose="02000506030000020004" charset="0"/>
                          <a:cs typeface="Arial" panose="020B0604020202020204" pitchFamily="34" charset="0"/>
                        </a:rPr>
                        <a:t>Dra. Ledyth López Hernández </a:t>
                      </a:r>
                      <a:endParaRPr lang="es-NI" sz="1500">
                        <a:effectLst/>
                        <a:latin typeface="Proxima Nova Rg" panose="02000506030000020004" charset="0"/>
                        <a:ea typeface="Calibri" panose="020F0502020204030204" pitchFamily="34" charset="0"/>
                        <a:cs typeface="Arial" panose="020B0604020202020204" pitchFamily="34" charset="0"/>
                      </a:endParaRPr>
                    </a:p>
                  </a:txBody>
                  <a:tcPr marL="91412" marR="91412" marT="0" marB="0"/>
                </a:tc>
                <a:tc>
                  <a:txBody>
                    <a:bodyPr/>
                    <a:lstStyle/>
                    <a:p>
                      <a:pPr>
                        <a:lnSpc>
                          <a:spcPct val="150000"/>
                        </a:lnSpc>
                        <a:spcAft>
                          <a:spcPts val="1200"/>
                        </a:spcAft>
                      </a:pPr>
                      <a:r>
                        <a:rPr lang="es-NI" sz="1600" dirty="0">
                          <a:effectLst/>
                          <a:latin typeface="Proxima Nova Rg" panose="02000506030000020004" charset="0"/>
                          <a:cs typeface="Arial" panose="020B0604020202020204" pitchFamily="34" charset="0"/>
                        </a:rPr>
                        <a:t>Coordinadora de la Carrera de Comunicación para el Desarrollo, UNAN-Managua.</a:t>
                      </a:r>
                      <a:endParaRPr lang="es-NI" sz="1500" dirty="0">
                        <a:effectLst/>
                        <a:latin typeface="Proxima Nova Rg" panose="02000506030000020004" charset="0"/>
                        <a:ea typeface="Calibri" panose="020F0502020204030204" pitchFamily="34" charset="0"/>
                        <a:cs typeface="Arial" panose="020B0604020202020204" pitchFamily="34" charset="0"/>
                      </a:endParaRPr>
                    </a:p>
                  </a:txBody>
                  <a:tcPr marL="91412" marR="91412" marT="0" marB="0"/>
                </a:tc>
                <a:tc>
                  <a:txBody>
                    <a:bodyPr/>
                    <a:lstStyle/>
                    <a:p>
                      <a:pPr algn="ctr">
                        <a:lnSpc>
                          <a:spcPct val="150000"/>
                        </a:lnSpc>
                        <a:spcAft>
                          <a:spcPts val="1200"/>
                        </a:spcAft>
                      </a:pPr>
                      <a:r>
                        <a:rPr lang="es-NI" sz="1600">
                          <a:effectLst/>
                          <a:latin typeface="Proxima Nova Rg" panose="02000506030000020004" charset="0"/>
                          <a:cs typeface="Arial" panose="020B0604020202020204" pitchFamily="34" charset="0"/>
                        </a:rPr>
                        <a:t>Entrevista</a:t>
                      </a:r>
                      <a:endParaRPr lang="es-NI" sz="1500">
                        <a:effectLst/>
                        <a:latin typeface="Proxima Nova Rg" panose="02000506030000020004" charset="0"/>
                        <a:ea typeface="Calibri" panose="020F0502020204030204" pitchFamily="34" charset="0"/>
                        <a:cs typeface="Arial" panose="020B0604020202020204" pitchFamily="34" charset="0"/>
                      </a:endParaRPr>
                    </a:p>
                  </a:txBody>
                  <a:tcPr marL="91412" marR="91412" marT="0" marB="0"/>
                </a:tc>
                <a:tc>
                  <a:txBody>
                    <a:bodyPr/>
                    <a:lstStyle/>
                    <a:p>
                      <a:pPr algn="ctr">
                        <a:lnSpc>
                          <a:spcPct val="150000"/>
                        </a:lnSpc>
                        <a:spcAft>
                          <a:spcPts val="1200"/>
                        </a:spcAft>
                      </a:pPr>
                      <a:r>
                        <a:rPr lang="es-NI" sz="1600">
                          <a:effectLst/>
                          <a:latin typeface="Proxima Nova Rg" panose="02000506030000020004" charset="0"/>
                          <a:cs typeface="Arial" panose="020B0604020202020204" pitchFamily="34" charset="0"/>
                        </a:rPr>
                        <a:t>Femenino</a:t>
                      </a:r>
                      <a:endParaRPr lang="es-NI" sz="1500">
                        <a:effectLst/>
                        <a:latin typeface="Proxima Nova Rg" panose="02000506030000020004" charset="0"/>
                        <a:ea typeface="Calibri" panose="020F0502020204030204" pitchFamily="34" charset="0"/>
                        <a:cs typeface="Arial" panose="020B0604020202020204" pitchFamily="34" charset="0"/>
                      </a:endParaRPr>
                    </a:p>
                  </a:txBody>
                  <a:tcPr marL="91412" marR="91412" marT="0" marB="0"/>
                </a:tc>
                <a:extLst>
                  <a:ext uri="{0D108BD9-81ED-4DB2-BD59-A6C34878D82A}">
                    <a16:rowId xmlns:a16="http://schemas.microsoft.com/office/drawing/2014/main" val="188451723"/>
                  </a:ext>
                </a:extLst>
              </a:tr>
              <a:tr h="811895">
                <a:tc>
                  <a:txBody>
                    <a:bodyPr/>
                    <a:lstStyle/>
                    <a:p>
                      <a:pPr>
                        <a:lnSpc>
                          <a:spcPct val="150000"/>
                        </a:lnSpc>
                        <a:spcAft>
                          <a:spcPts val="1200"/>
                        </a:spcAft>
                      </a:pPr>
                      <a:r>
                        <a:rPr lang="es-NI" sz="1600" dirty="0">
                          <a:effectLst/>
                          <a:latin typeface="Proxima Nova Rg" panose="02000506030000020004" charset="0"/>
                          <a:cs typeface="Arial" panose="020B0604020202020204" pitchFamily="34" charset="0"/>
                        </a:rPr>
                        <a:t>Dra. María del Carmen Fonseca </a:t>
                      </a:r>
                      <a:endParaRPr lang="es-NI" sz="1500" dirty="0">
                        <a:effectLst/>
                        <a:latin typeface="Proxima Nova Rg" panose="02000506030000020004" charset="0"/>
                        <a:ea typeface="Calibri" panose="020F0502020204030204" pitchFamily="34" charset="0"/>
                        <a:cs typeface="Arial" panose="020B0604020202020204" pitchFamily="34" charset="0"/>
                      </a:endParaRPr>
                    </a:p>
                  </a:txBody>
                  <a:tcPr marL="91412" marR="91412" marT="0" marB="0"/>
                </a:tc>
                <a:tc>
                  <a:txBody>
                    <a:bodyPr/>
                    <a:lstStyle/>
                    <a:p>
                      <a:pPr>
                        <a:lnSpc>
                          <a:spcPct val="150000"/>
                        </a:lnSpc>
                        <a:spcAft>
                          <a:spcPts val="1200"/>
                        </a:spcAft>
                      </a:pPr>
                      <a:r>
                        <a:rPr lang="es-NI" sz="1600" dirty="0">
                          <a:effectLst/>
                          <a:latin typeface="Proxima Nova Rg" panose="02000506030000020004" charset="0"/>
                          <a:cs typeface="Arial" panose="020B0604020202020204" pitchFamily="34" charset="0"/>
                        </a:rPr>
                        <a:t>Docente del Departamento de Pedagogía, UNAN-Managua</a:t>
                      </a:r>
                      <a:endParaRPr lang="es-NI" sz="1500" dirty="0">
                        <a:effectLst/>
                        <a:latin typeface="Proxima Nova Rg" panose="02000506030000020004" charset="0"/>
                        <a:ea typeface="Calibri" panose="020F0502020204030204" pitchFamily="34" charset="0"/>
                        <a:cs typeface="Arial" panose="020B0604020202020204" pitchFamily="34" charset="0"/>
                      </a:endParaRPr>
                    </a:p>
                  </a:txBody>
                  <a:tcPr marL="91412" marR="91412" marT="0" marB="0"/>
                </a:tc>
                <a:tc>
                  <a:txBody>
                    <a:bodyPr/>
                    <a:lstStyle/>
                    <a:p>
                      <a:pPr algn="ctr">
                        <a:lnSpc>
                          <a:spcPct val="150000"/>
                        </a:lnSpc>
                        <a:spcAft>
                          <a:spcPts val="1200"/>
                        </a:spcAft>
                      </a:pPr>
                      <a:r>
                        <a:rPr lang="es-NI" sz="1600">
                          <a:effectLst/>
                          <a:latin typeface="Proxima Nova Rg" panose="02000506030000020004" charset="0"/>
                          <a:cs typeface="Arial" panose="020B0604020202020204" pitchFamily="34" charset="0"/>
                        </a:rPr>
                        <a:t>Entrevista</a:t>
                      </a:r>
                      <a:endParaRPr lang="es-NI" sz="1500">
                        <a:effectLst/>
                        <a:latin typeface="Proxima Nova Rg" panose="02000506030000020004" charset="0"/>
                        <a:ea typeface="Calibri" panose="020F0502020204030204" pitchFamily="34" charset="0"/>
                        <a:cs typeface="Arial" panose="020B0604020202020204" pitchFamily="34" charset="0"/>
                      </a:endParaRPr>
                    </a:p>
                  </a:txBody>
                  <a:tcPr marL="91412" marR="91412" marT="0" marB="0"/>
                </a:tc>
                <a:tc>
                  <a:txBody>
                    <a:bodyPr/>
                    <a:lstStyle/>
                    <a:p>
                      <a:pPr algn="ctr">
                        <a:lnSpc>
                          <a:spcPct val="150000"/>
                        </a:lnSpc>
                        <a:spcAft>
                          <a:spcPts val="1200"/>
                        </a:spcAft>
                      </a:pPr>
                      <a:r>
                        <a:rPr lang="es-NI" sz="1600" dirty="0">
                          <a:effectLst/>
                          <a:latin typeface="Proxima Nova Rg" panose="02000506030000020004" charset="0"/>
                          <a:cs typeface="Arial" panose="020B0604020202020204" pitchFamily="34" charset="0"/>
                        </a:rPr>
                        <a:t>Femenino</a:t>
                      </a:r>
                      <a:endParaRPr lang="es-NI" sz="1500" dirty="0">
                        <a:effectLst/>
                        <a:latin typeface="Proxima Nova Rg" panose="02000506030000020004" charset="0"/>
                        <a:ea typeface="Calibri" panose="020F0502020204030204" pitchFamily="34" charset="0"/>
                        <a:cs typeface="Arial" panose="020B0604020202020204" pitchFamily="34" charset="0"/>
                      </a:endParaRPr>
                    </a:p>
                  </a:txBody>
                  <a:tcPr marL="91412" marR="91412" marT="0" marB="0"/>
                </a:tc>
                <a:extLst>
                  <a:ext uri="{0D108BD9-81ED-4DB2-BD59-A6C34878D82A}">
                    <a16:rowId xmlns:a16="http://schemas.microsoft.com/office/drawing/2014/main" val="2701877215"/>
                  </a:ext>
                </a:extLst>
              </a:tr>
            </a:tbl>
          </a:graphicData>
        </a:graphic>
      </p:graphicFrame>
      <p:sp>
        <p:nvSpPr>
          <p:cNvPr id="6" name="CuadroTexto 5">
            <a:extLst>
              <a:ext uri="{FF2B5EF4-FFF2-40B4-BE49-F238E27FC236}">
                <a16:creationId xmlns:a16="http://schemas.microsoft.com/office/drawing/2014/main" id="{14A1F4C6-274F-454F-9065-D581CAB7E8AE}"/>
              </a:ext>
            </a:extLst>
          </p:cNvPr>
          <p:cNvSpPr txBox="1"/>
          <p:nvPr/>
        </p:nvSpPr>
        <p:spPr>
          <a:xfrm>
            <a:off x="1925979" y="4847297"/>
            <a:ext cx="6093500" cy="369332"/>
          </a:xfrm>
          <a:prstGeom prst="rect">
            <a:avLst/>
          </a:prstGeom>
          <a:noFill/>
        </p:spPr>
        <p:txBody>
          <a:bodyPr wrap="square">
            <a:spAutoFit/>
          </a:bodyPr>
          <a:lstStyle/>
          <a:p>
            <a:pPr defTabSz="1218804" eaLnBrk="0" fontAlgn="base" hangingPunct="0">
              <a:spcBef>
                <a:spcPct val="0"/>
              </a:spcBef>
              <a:spcAft>
                <a:spcPct val="0"/>
              </a:spcAft>
            </a:pPr>
            <a:r>
              <a:rPr lang="es-ES" altLang="es-NI" sz="1800" dirty="0" bmk="">
                <a:latin typeface="Proxima Nova Rg" panose="02000506030000020004" charset="0"/>
                <a:ea typeface="Calibri" panose="020F0502020204030204" pitchFamily="34" charset="0"/>
                <a:cs typeface="Arial" panose="020B0604020202020204" pitchFamily="34" charset="0"/>
              </a:rPr>
              <a:t>Tabla 1. Información demográfica de los entrevistados.</a:t>
            </a:r>
            <a:endParaRPr lang="es-ES" altLang="es-NI" sz="2000" dirty="0">
              <a:latin typeface="Proxima Nova Rg" panose="02000506030000020004" charset="0"/>
              <a:cs typeface="Arial" panose="020B0604020202020204" pitchFamily="34" charset="0"/>
            </a:endParaRPr>
          </a:p>
        </p:txBody>
      </p:sp>
    </p:spTree>
    <p:extLst>
      <p:ext uri="{BB962C8B-B14F-4D97-AF65-F5344CB8AC3E}">
        <p14:creationId xmlns:p14="http://schemas.microsoft.com/office/powerpoint/2010/main" val="2178356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2AC41F-7408-487B-8127-64468F7C40CC}"/>
              </a:ext>
            </a:extLst>
          </p:cNvPr>
          <p:cNvSpPr>
            <a:spLocks noGrp="1"/>
          </p:cNvSpPr>
          <p:nvPr>
            <p:ph type="title"/>
          </p:nvPr>
        </p:nvSpPr>
        <p:spPr/>
        <p:txBody>
          <a:bodyPr/>
          <a:lstStyle/>
          <a:p>
            <a:r>
              <a:rPr lang="es-NI" dirty="0"/>
              <a:t>Resultados</a:t>
            </a:r>
          </a:p>
        </p:txBody>
      </p:sp>
      <p:sp>
        <p:nvSpPr>
          <p:cNvPr id="3" name="Marcador de contenido 2">
            <a:extLst>
              <a:ext uri="{FF2B5EF4-FFF2-40B4-BE49-F238E27FC236}">
                <a16:creationId xmlns:a16="http://schemas.microsoft.com/office/drawing/2014/main" id="{7FA89C09-DBEE-4DD6-9ABB-BD6122B193FD}"/>
              </a:ext>
            </a:extLst>
          </p:cNvPr>
          <p:cNvSpPr>
            <a:spLocks noGrp="1"/>
          </p:cNvSpPr>
          <p:nvPr>
            <p:ph idx="1"/>
          </p:nvPr>
        </p:nvSpPr>
        <p:spPr/>
        <p:txBody>
          <a:bodyPr/>
          <a:lstStyle/>
          <a:p>
            <a:r>
              <a:rPr lang="es-MX" sz="2800" dirty="0">
                <a:latin typeface="Proxima Nova Rg" panose="02000506030000020004" charset="0"/>
                <a:ea typeface="Calibri" panose="020F0502020204030204" pitchFamily="34" charset="0"/>
              </a:rPr>
              <a:t>López (2022) </a:t>
            </a:r>
            <a:r>
              <a:rPr lang="es-ES" sz="2800" i="1" dirty="0">
                <a:latin typeface="Proxima Nova Rg" panose="02000506030000020004" charset="0"/>
                <a:ea typeface="Calibri" panose="020F0502020204030204" pitchFamily="34" charset="0"/>
              </a:rPr>
              <a:t>Se necesita una semana donde los estudiantes puedan desarrollar un aprendizaje sistematizado a través de la TIC. Hay estudiantes que vienen de comunidades donde el acceso a las nuevas tecnologías es complejo…</a:t>
            </a:r>
            <a:endParaRPr lang="es-MX" sz="2800" dirty="0">
              <a:latin typeface="Proxima Nova Rg" panose="02000506030000020004" charset="0"/>
              <a:ea typeface="Calibri" panose="020F0502020204030204" pitchFamily="34" charset="0"/>
            </a:endParaRPr>
          </a:p>
          <a:p>
            <a:endParaRPr lang="es-MX" sz="2800" dirty="0">
              <a:latin typeface="Proxima Nova Rg" panose="02000506030000020004" charset="0"/>
              <a:ea typeface="Calibri" panose="020F0502020204030204" pitchFamily="34" charset="0"/>
            </a:endParaRPr>
          </a:p>
          <a:p>
            <a:r>
              <a:rPr lang="es-MX" sz="2800" dirty="0">
                <a:latin typeface="Proxima Nova Rg" panose="02000506030000020004" charset="0"/>
                <a:ea typeface="Calibri" panose="020F0502020204030204" pitchFamily="34" charset="0"/>
              </a:rPr>
              <a:t>Fonseca (2022) </a:t>
            </a:r>
            <a:r>
              <a:rPr lang="es-ES" sz="2800" i="1" dirty="0">
                <a:latin typeface="Proxima Nova Rg" panose="02000506030000020004" charset="0"/>
                <a:ea typeface="Calibri" panose="020F0502020204030204" pitchFamily="34" charset="0"/>
              </a:rPr>
              <a:t>Más que una asignatura yo lo miraría como un eje transversal por todas las acciones que el estudiante y docente realiza a lo largo de su carrera, pues este debe desarrollar actividades innovadoras. </a:t>
            </a:r>
            <a:endParaRPr lang="es-MX" sz="2800" dirty="0">
              <a:latin typeface="Proxima Nova Rg" panose="02000506030000020004" charset="0"/>
              <a:ea typeface="Calibri" panose="020F0502020204030204" pitchFamily="34" charset="0"/>
            </a:endParaRPr>
          </a:p>
          <a:p>
            <a:endParaRPr lang="es-NI" dirty="0">
              <a:latin typeface="Proxima Nova Rg" panose="02000506030000020004" charset="0"/>
            </a:endParaRPr>
          </a:p>
        </p:txBody>
      </p:sp>
    </p:spTree>
    <p:extLst>
      <p:ext uri="{BB962C8B-B14F-4D97-AF65-F5344CB8AC3E}">
        <p14:creationId xmlns:p14="http://schemas.microsoft.com/office/powerpoint/2010/main" val="3630661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57CF-58D0-2F0A-668F-87265D784419}"/>
              </a:ext>
            </a:extLst>
          </p:cNvPr>
          <p:cNvSpPr>
            <a:spLocks noGrp="1"/>
          </p:cNvSpPr>
          <p:nvPr>
            <p:ph type="title"/>
          </p:nvPr>
        </p:nvSpPr>
        <p:spPr/>
        <p:txBody>
          <a:bodyPr/>
          <a:lstStyle/>
          <a:p>
            <a:r>
              <a:rPr lang="es-MX" dirty="0"/>
              <a:t>Resultados</a:t>
            </a:r>
          </a:p>
        </p:txBody>
      </p:sp>
      <p:sp>
        <p:nvSpPr>
          <p:cNvPr id="3" name="Content Placeholder 2">
            <a:extLst>
              <a:ext uri="{FF2B5EF4-FFF2-40B4-BE49-F238E27FC236}">
                <a16:creationId xmlns:a16="http://schemas.microsoft.com/office/drawing/2014/main" id="{9B94680C-9C77-8310-51AE-E6010F541458}"/>
              </a:ext>
            </a:extLst>
          </p:cNvPr>
          <p:cNvSpPr>
            <a:spLocks noGrp="1"/>
          </p:cNvSpPr>
          <p:nvPr>
            <p:ph idx="1"/>
          </p:nvPr>
        </p:nvSpPr>
        <p:spPr>
          <a:xfrm>
            <a:off x="4128940" y="987425"/>
            <a:ext cx="7226448" cy="4873625"/>
          </a:xfrm>
        </p:spPr>
        <p:txBody>
          <a:bodyPr>
            <a:normAutofit/>
          </a:bodyPr>
          <a:lstStyle/>
          <a:p>
            <a:r>
              <a:rPr lang="es-MX" sz="3200" dirty="0"/>
              <a:t>Inclusión de un Componente TIC a nivel básico dentro del Plan por Competencias</a:t>
            </a:r>
            <a:endParaRPr lang="es-MX" dirty="0"/>
          </a:p>
        </p:txBody>
      </p:sp>
      <p:sp>
        <p:nvSpPr>
          <p:cNvPr id="4" name="Text Placeholder 3">
            <a:extLst>
              <a:ext uri="{FF2B5EF4-FFF2-40B4-BE49-F238E27FC236}">
                <a16:creationId xmlns:a16="http://schemas.microsoft.com/office/drawing/2014/main" id="{1EC34DF8-1B30-F40F-34F7-1B4A571C01E4}"/>
              </a:ext>
            </a:extLst>
          </p:cNvPr>
          <p:cNvSpPr>
            <a:spLocks noGrp="1"/>
          </p:cNvSpPr>
          <p:nvPr>
            <p:ph type="body" sz="half" idx="2"/>
          </p:nvPr>
        </p:nvSpPr>
        <p:spPr>
          <a:xfrm>
            <a:off x="1000043" y="2733773"/>
            <a:ext cx="9586257" cy="3629320"/>
          </a:xfrm>
        </p:spPr>
        <p:txBody>
          <a:bodyPr>
            <a:normAutofit/>
          </a:bodyPr>
          <a:lstStyle/>
          <a:p>
            <a:r>
              <a:rPr lang="es-ES" sz="2400" dirty="0"/>
              <a:t>López (2022) </a:t>
            </a:r>
            <a:r>
              <a:rPr lang="es-ES" sz="2400" i="1" dirty="0"/>
              <a:t>Se necesita una semana donde los estudiantes puedan desarrollar un aprendizaje sistematizado a través de la TIC. Hay estudiantes que vienen de comunidades donde el acceso a las nuevas tecnologías es complejo…</a:t>
            </a:r>
          </a:p>
          <a:p>
            <a:endParaRPr lang="es-ES" sz="2400" dirty="0"/>
          </a:p>
          <a:p>
            <a:r>
              <a:rPr lang="es-ES" sz="2400" dirty="0"/>
              <a:t>Fonseca (2022) </a:t>
            </a:r>
            <a:r>
              <a:rPr lang="es-ES" sz="2400" i="1" dirty="0"/>
              <a:t>Más que una asignatura yo lo miraría como un eje transversal por todas las acciones que el estudiante y docente realiza a lo largo de su carrera, pues este debe desarrollar actividades innovadoras. </a:t>
            </a:r>
          </a:p>
          <a:p>
            <a:endParaRPr lang="es-ES" sz="2400" dirty="0"/>
          </a:p>
          <a:p>
            <a:endParaRPr lang="es-MX" sz="2400" dirty="0"/>
          </a:p>
        </p:txBody>
      </p:sp>
    </p:spTree>
    <p:extLst>
      <p:ext uri="{BB962C8B-B14F-4D97-AF65-F5344CB8AC3E}">
        <p14:creationId xmlns:p14="http://schemas.microsoft.com/office/powerpoint/2010/main" val="3383833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E898B4-9E3D-374A-791A-F9D827763A82}"/>
              </a:ext>
            </a:extLst>
          </p:cNvPr>
          <p:cNvSpPr>
            <a:spLocks noGrp="1"/>
          </p:cNvSpPr>
          <p:nvPr>
            <p:ph type="title"/>
          </p:nvPr>
        </p:nvSpPr>
        <p:spPr>
          <a:xfrm>
            <a:off x="709929" y="1219201"/>
            <a:ext cx="11064059" cy="1665402"/>
          </a:xfrm>
        </p:spPr>
        <p:txBody>
          <a:bodyPr>
            <a:normAutofit fontScale="90000"/>
          </a:bodyPr>
          <a:lstStyle/>
          <a:p>
            <a:r>
              <a:rPr lang="es-MX" sz="4000" dirty="0"/>
              <a:t>Acciones para capacitar a docentes sobre la enseñanza para estudiantes con dificultades de aprendizaje y atención</a:t>
            </a:r>
          </a:p>
        </p:txBody>
      </p:sp>
      <p:sp>
        <p:nvSpPr>
          <p:cNvPr id="8" name="Text Placeholder 7">
            <a:extLst>
              <a:ext uri="{FF2B5EF4-FFF2-40B4-BE49-F238E27FC236}">
                <a16:creationId xmlns:a16="http://schemas.microsoft.com/office/drawing/2014/main" id="{B653C8D3-FF16-D9D9-4FB7-393479934814}"/>
              </a:ext>
            </a:extLst>
          </p:cNvPr>
          <p:cNvSpPr>
            <a:spLocks noGrp="1"/>
          </p:cNvSpPr>
          <p:nvPr>
            <p:ph type="body" idx="1"/>
          </p:nvPr>
        </p:nvSpPr>
        <p:spPr>
          <a:xfrm>
            <a:off x="640261" y="3205114"/>
            <a:ext cx="10515600" cy="2910874"/>
          </a:xfrm>
        </p:spPr>
        <p:txBody>
          <a:bodyPr>
            <a:normAutofit/>
          </a:bodyPr>
          <a:lstStyle/>
          <a:p>
            <a:r>
              <a:rPr lang="es-ES" dirty="0">
                <a:solidFill>
                  <a:schemeClr val="tx1"/>
                </a:solidFill>
                <a:latin typeface="Proxima Nova Rg" panose="02000506030000020004" charset="0"/>
              </a:rPr>
              <a:t>Para López (2022) </a:t>
            </a:r>
            <a:r>
              <a:rPr lang="es-ES" i="1" dirty="0">
                <a:solidFill>
                  <a:schemeClr val="tx1"/>
                </a:solidFill>
                <a:latin typeface="Proxima Nova Rg" panose="02000506030000020004" charset="0"/>
              </a:rPr>
              <a:t>La universidad ha estado desarrollando diversas capacitaciones a través de la Universidad en Línea, ahí están los cursos de capacitación para los docentes, pero son muy pocos los interesados </a:t>
            </a:r>
            <a:r>
              <a:rPr lang="es-ES" dirty="0">
                <a:solidFill>
                  <a:schemeClr val="tx1"/>
                </a:solidFill>
                <a:latin typeface="Proxima Nova Rg" panose="02000506030000020004" charset="0"/>
              </a:rPr>
              <a:t>[…] </a:t>
            </a:r>
          </a:p>
          <a:p>
            <a:endParaRPr lang="es-ES" dirty="0">
              <a:solidFill>
                <a:schemeClr val="tx1"/>
              </a:solidFill>
              <a:latin typeface="Proxima Nova Rg" panose="02000506030000020004" charset="0"/>
            </a:endParaRPr>
          </a:p>
          <a:p>
            <a:r>
              <a:rPr lang="es-ES" i="1" dirty="0">
                <a:solidFill>
                  <a:schemeClr val="tx1"/>
                </a:solidFill>
                <a:latin typeface="Proxima Nova Rg" panose="02000506030000020004" charset="0"/>
              </a:rPr>
              <a:t>Considero que se puede trabajar la metodología cooperativa donde los estudiantes puedan aplicar los pasos de esta metodología</a:t>
            </a:r>
            <a:r>
              <a:rPr lang="es-ES" dirty="0">
                <a:solidFill>
                  <a:schemeClr val="tx1"/>
                </a:solidFill>
                <a:latin typeface="Proxima Nova Rg" panose="02000506030000020004" charset="0"/>
              </a:rPr>
              <a:t>. (Fonseca, 2022).</a:t>
            </a:r>
          </a:p>
          <a:p>
            <a:endParaRPr lang="es-ES" dirty="0">
              <a:solidFill>
                <a:schemeClr val="tx1"/>
              </a:solidFill>
              <a:latin typeface="Proxima Nova Rg" panose="02000506030000020004" charset="0"/>
            </a:endParaRPr>
          </a:p>
        </p:txBody>
      </p:sp>
    </p:spTree>
    <p:extLst>
      <p:ext uri="{BB962C8B-B14F-4D97-AF65-F5344CB8AC3E}">
        <p14:creationId xmlns:p14="http://schemas.microsoft.com/office/powerpoint/2010/main" val="276590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9cf2beb-2a90-4b61-8d27-952eb8af79dd" xsi:nil="true"/>
    <lcf76f155ced4ddcb4097134ff3c332f xmlns="309d00ff-01a2-4a8e-a8d7-1015cd4eb33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947A1352E6FC5641A77F53D1892FD453" ma:contentTypeVersion="14" ma:contentTypeDescription="Crear nuevo documento." ma:contentTypeScope="" ma:versionID="4c5ac5d89ff37a1cfdd7fd2441742fa9">
  <xsd:schema xmlns:xsd="http://www.w3.org/2001/XMLSchema" xmlns:xs="http://www.w3.org/2001/XMLSchema" xmlns:p="http://schemas.microsoft.com/office/2006/metadata/properties" xmlns:ns2="309d00ff-01a2-4a8e-a8d7-1015cd4eb33b" xmlns:ns3="29cf2beb-2a90-4b61-8d27-952eb8af79dd" targetNamespace="http://schemas.microsoft.com/office/2006/metadata/properties" ma:root="true" ma:fieldsID="d3b706daaaf319412d185d1f4678d7bf" ns2:_="" ns3:_="">
    <xsd:import namespace="309d00ff-01a2-4a8e-a8d7-1015cd4eb33b"/>
    <xsd:import namespace="29cf2beb-2a90-4b61-8d27-952eb8af79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d00ff-01a2-4a8e-a8d7-1015cd4eb3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bbd16b73-22a5-4c2b-a29d-62afeadb1b9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cf2beb-2a90-4b61-8d27-952eb8af79d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a424a01-9fbf-4f51-9e14-41e864dd37c3}" ma:internalName="TaxCatchAll" ma:showField="CatchAllData" ma:web="29cf2beb-2a90-4b61-8d27-952eb8af79d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3F1192-1F0B-4734-8FE8-2F0AF069A2B8}">
  <ds:schemaRefs>
    <ds:schemaRef ds:uri="http://schemas.microsoft.com/office/2006/metadata/properties"/>
    <ds:schemaRef ds:uri="http://schemas.microsoft.com/office/infopath/2007/PartnerControls"/>
    <ds:schemaRef ds:uri="29cf2beb-2a90-4b61-8d27-952eb8af79dd"/>
    <ds:schemaRef ds:uri="309d00ff-01a2-4a8e-a8d7-1015cd4eb33b"/>
  </ds:schemaRefs>
</ds:datastoreItem>
</file>

<file path=customXml/itemProps2.xml><?xml version="1.0" encoding="utf-8"?>
<ds:datastoreItem xmlns:ds="http://schemas.openxmlformats.org/officeDocument/2006/customXml" ds:itemID="{296ECBCC-65A8-48BC-BABB-06EA113913BB}">
  <ds:schemaRefs>
    <ds:schemaRef ds:uri="http://schemas.microsoft.com/sharepoint/v3/contenttype/forms"/>
  </ds:schemaRefs>
</ds:datastoreItem>
</file>

<file path=customXml/itemProps3.xml><?xml version="1.0" encoding="utf-8"?>
<ds:datastoreItem xmlns:ds="http://schemas.openxmlformats.org/officeDocument/2006/customXml" ds:itemID="{6D500CE7-E5B1-475B-97C9-23FFEADB57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9d00ff-01a2-4a8e-a8d7-1015cd4eb33b"/>
    <ds:schemaRef ds:uri="29cf2beb-2a90-4b61-8d27-952eb8af79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144</TotalTime>
  <Words>1059</Words>
  <Application>Microsoft Office PowerPoint</Application>
  <PresentationFormat>Panorámica</PresentationFormat>
  <Paragraphs>69</Paragraphs>
  <Slides>15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Calibri Light</vt:lpstr>
      <vt:lpstr>Proxima Nova Rg</vt:lpstr>
      <vt:lpstr>Calibri</vt:lpstr>
      <vt:lpstr>Proxima Nova Alt Lt</vt:lpstr>
      <vt:lpstr>Arial</vt:lpstr>
      <vt:lpstr>Proxima Nova Alt Bl</vt:lpstr>
      <vt:lpstr>Office Theme</vt:lpstr>
      <vt:lpstr>Presentación de PowerPoint</vt:lpstr>
      <vt:lpstr>Bryan A. Jaime Manzanarez</vt:lpstr>
      <vt:lpstr>Introducción</vt:lpstr>
      <vt:lpstr>Metodología</vt:lpstr>
      <vt:lpstr>Metodología</vt:lpstr>
      <vt:lpstr>Resultados</vt:lpstr>
      <vt:lpstr>Resultados</vt:lpstr>
      <vt:lpstr>Resultados</vt:lpstr>
      <vt:lpstr>Acciones para capacitar a docentes sobre la enseñanza para estudiantes con dificultades de aprendizaje y atención</vt:lpstr>
      <vt:lpstr>Discusión</vt:lpstr>
      <vt:lpstr>Discusión</vt:lpstr>
      <vt:lpstr>Discusión</vt:lpstr>
      <vt:lpstr>Conclusiones</vt:lpstr>
      <vt:lpstr>Conclusiones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Victor Manuel Blanco Brenes</dc:creator>
  <cp:lastModifiedBy>Bryan Alexander Jaime Manzanarez</cp:lastModifiedBy>
  <cp:revision>32</cp:revision>
  <dcterms:created xsi:type="dcterms:W3CDTF">2024-08-09T20:35:45Z</dcterms:created>
  <dcterms:modified xsi:type="dcterms:W3CDTF">2024-09-10T22:17:26Z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0x010100947A1352E6FC5641A77F53D1892FD453</vt:lpwstr>
  </property>
  <property fmtid="{D5CDD505-2E9C-101B-9397-08002B2CF9AE}" pid="3" name="MediaServiceImageTags">
    <vt:lpwstr/>
  </property>
</Properties>
</file>