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257" r:id="rId7"/>
    <p:sldId id="259" r:id="rId8"/>
    <p:sldId id="260" r:id="rId9"/>
    <p:sldId id="261" r:id="rId10"/>
    <p:sldId id="268" r:id="rId11"/>
    <p:sldId id="263" r:id="rId12"/>
    <p:sldId id="264" r:id="rId13"/>
    <p:sldId id="265" r:id="rId14"/>
    <p:sldId id="266" r:id="rId15"/>
    <p:sldId id="262" r:id="rId16"/>
  </p:sldIdLst>
  <p:sldSz cx="12192000" cy="6858000"/>
  <p:notesSz cx="6858000" cy="9144000"/>
  <p:embeddedFontLst>
    <p:embeddedFont>
      <p:font typeface="Pristina" panose="03060402040406080204" pitchFamily="66" charset="0"/>
      <p:regular r:id="rId18"/>
    </p:embeddedFont>
    <p:embeddedFont>
      <p:font typeface="Proxima Nova Alt Bl" panose="02000506030000020004" pitchFamily="2" charset="0"/>
      <p:bold r:id="rId19"/>
      <p:boldItalic r:id="rId20"/>
    </p:embeddedFont>
    <p:embeddedFont>
      <p:font typeface="Proxima Nova Alt Lt"/>
      <p:regular r:id="rId21"/>
      <p:italic r:id="rId22"/>
    </p:embeddedFont>
    <p:embeddedFont>
      <p:font typeface="Proxima Nova Rg" panose="02000506030000020004" pitchFamily="2" charset="0"/>
      <p:regular r:id="rId23"/>
      <p:bold r:id="rId24"/>
      <p:italic r:id="rId25"/>
      <p:boldItalic r:id="rId26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AAD"/>
    <a:srgbClr val="185F9B"/>
    <a:srgbClr val="3C2B55"/>
    <a:srgbClr val="3F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font" Target="fonts/font1.fntdata" /><Relationship Id="rId26" Type="http://schemas.openxmlformats.org/officeDocument/2006/relationships/font" Target="fonts/font9.fntdata" /><Relationship Id="rId3" Type="http://schemas.openxmlformats.org/officeDocument/2006/relationships/customXml" Target="../customXml/item3.xml" /><Relationship Id="rId21" Type="http://schemas.openxmlformats.org/officeDocument/2006/relationships/font" Target="fonts/font4.fntdata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notesMaster" Target="notesMasters/notesMaster1.xml" /><Relationship Id="rId25" Type="http://schemas.openxmlformats.org/officeDocument/2006/relationships/font" Target="fonts/font8.fntdata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font" Target="fonts/font3.fntdata" /><Relationship Id="rId29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font" Target="fonts/font7.fntdata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font" Target="fonts/font6.fntdata" /><Relationship Id="rId28" Type="http://schemas.openxmlformats.org/officeDocument/2006/relationships/viewProps" Target="viewProps.xml" /><Relationship Id="rId10" Type="http://schemas.openxmlformats.org/officeDocument/2006/relationships/slide" Target="slides/slide6.xml" /><Relationship Id="rId19" Type="http://schemas.openxmlformats.org/officeDocument/2006/relationships/font" Target="fonts/font2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font" Target="fonts/font5.fntdata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E904F-E647-75E6-0AE5-0257A0B2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70367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 el titulo de tu Ponencia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7" y="1230572"/>
            <a:ext cx="6296298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Nombre del Ponente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Nombre de institución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7" y="2577155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Correo electrónico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/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9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7.jpeg" /><Relationship Id="rId4" Type="http://schemas.openxmlformats.org/officeDocument/2006/relationships/image" Target="../media/image16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5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390" y="1446245"/>
            <a:ext cx="6479176" cy="4179492"/>
          </a:xfrm>
        </p:spPr>
        <p:txBody>
          <a:bodyPr/>
          <a:lstStyle/>
          <a:p>
            <a:pPr algn="ctr"/>
            <a:r>
              <a:rPr lang="es-MX" dirty="0"/>
              <a:t>La Revolución Educativa Virtual en Nicaragua: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 Triunfos del GRUN en la Democratización del Conocimiento.</a:t>
            </a:r>
          </a:p>
        </p:txBody>
      </p:sp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18481-89E4-40D5-9776-ACF38423F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2168-BF2F-5AE8-8B11-C183B4B0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08" y="1997491"/>
            <a:ext cx="4169082" cy="1550126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Futuro de la Educación Virtual en Nicaragua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DA096-9DF5-4AB6-E847-22D501E0A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926" y="1085016"/>
            <a:ext cx="7452166" cy="5644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sz="4100" dirty="0">
                <a:latin typeface="Proxima Nova Alt Bl" panose="02000506030000020004" pitchFamily="50" charset="0"/>
                <a:ea typeface="+mj-ea"/>
                <a:cs typeface="+mj-cs"/>
              </a:rPr>
              <a:t>Innovación Continua</a:t>
            </a:r>
          </a:p>
          <a:p>
            <a:pPr marL="0" indent="0">
              <a:buNone/>
            </a:pPr>
            <a:r>
              <a:rPr lang="es-MX" b="0" dirty="0"/>
              <a:t>El GRUN continúa innovando, integrando nuevas tecnologías y mejorando las plataformas existentes para ofrecer una educación más efectiva y accesible.</a:t>
            </a:r>
          </a:p>
          <a:p>
            <a:pPr marL="0" indent="0">
              <a:buNone/>
            </a:pPr>
            <a:r>
              <a:rPr lang="es-MX" sz="4100" dirty="0">
                <a:latin typeface="Proxima Nova Alt Bl" panose="02000506030000020004" pitchFamily="50" charset="0"/>
                <a:ea typeface="+mj-ea"/>
                <a:cs typeface="+mj-cs"/>
              </a:rPr>
              <a:t>Inclusión y Equidad</a:t>
            </a:r>
          </a:p>
          <a:p>
            <a:pPr marL="0" indent="0">
              <a:buNone/>
            </a:pPr>
            <a:r>
              <a:rPr lang="es-MX" b="0" dirty="0"/>
              <a:t>El compromiso del gobierno es garantizar que todos los estudiantes, independientemente de su entorno socioeconómico, tengan la oportunidad de aprender de manera efectiva. Esto incluye adaptar los recursos educativos a las diversas lenguas y culturas presentes en Nicaragua.</a:t>
            </a:r>
          </a:p>
          <a:p>
            <a:pPr marL="0" indent="0">
              <a:buNone/>
            </a:pPr>
            <a:r>
              <a:rPr lang="es-MX" sz="4100" dirty="0">
                <a:latin typeface="Proxima Nova Alt Bl" panose="02000506030000020004" pitchFamily="50" charset="0"/>
                <a:ea typeface="+mj-ea"/>
                <a:cs typeface="+mj-cs"/>
              </a:rPr>
              <a:t>Sostenibilidad y Expansión</a:t>
            </a:r>
          </a:p>
          <a:p>
            <a:pPr marL="0" indent="0">
              <a:buNone/>
            </a:pPr>
            <a:r>
              <a:rPr lang="es-MX" b="0" dirty="0"/>
              <a:t>La sostenibilidad de la educación virtual se basa en la mejora continua de las infraestructuras tecnológicas y en la capacitación constante de los educadores. Además, se busca expandir el alcance de estos programas para llegar a más comunidades y asegurar una educación equitativa para todos.</a:t>
            </a:r>
          </a:p>
          <a:p>
            <a:pPr marL="0" indent="0">
              <a:buNone/>
            </a:pPr>
            <a:endParaRPr lang="es-MX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F89309-E2CA-B7EB-248D-BE83BC4E1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28" y="4763765"/>
            <a:ext cx="2473274" cy="15469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4EF6CA-62DF-B4A1-A24C-F65905DDE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31" y="2397742"/>
            <a:ext cx="2000267" cy="2286020"/>
          </a:xfrm>
          <a:prstGeom prst="rect">
            <a:avLst/>
          </a:prstGeom>
        </p:spPr>
      </p:pic>
      <p:pic>
        <p:nvPicPr>
          <p:cNvPr id="2052" name="Picture 4" descr="SNIP - Sistema Nacional de Inversiones Públicas">
            <a:extLst>
              <a:ext uri="{FF2B5EF4-FFF2-40B4-BE49-F238E27FC236}">
                <a16:creationId xmlns:a16="http://schemas.microsoft.com/office/drawing/2014/main" id="{74E3D9CC-78F6-F419-5158-5EFD82C44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61" y="344773"/>
            <a:ext cx="3899439" cy="10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9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CCBE7-40BA-3DD3-1A76-62AAD9F12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F53D-2EC5-8BB0-FFA0-28800291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867" y="706590"/>
            <a:ext cx="4463732" cy="1550126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Conclusiones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62406-7FC1-6652-C304-4EDBCF7D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18" y="2584486"/>
            <a:ext cx="7184853" cy="5644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200" dirty="0"/>
              <a:t>La revolución educativa virtual en Nicaragua, liderada por el GRUN, ha sido un motor de cambio significativo en la democratización del conocimiento. A través de políticas inclusivas y el uso estratégico de las TIC, hemos logrado superar barreras geográficas y socioeconómicas, haciendo que la educación sea más accesible para todos. Sin embargo, aún enfrentamos desafíos que requieren nuestra atención y esfuerzo continuo. Estoy convencido de que, con compromiso y colaboración, seguiremos avanzando hacia una educación más inclusiva, equitativa y de calidad para todos los nicaragüenses.</a:t>
            </a:r>
          </a:p>
        </p:txBody>
      </p:sp>
      <p:pic>
        <p:nvPicPr>
          <p:cNvPr id="7170" name="Picture 2" descr="Escuelas rurales de Nicaragua: ¿por qué hay pupitres vacíos?">
            <a:extLst>
              <a:ext uri="{FF2B5EF4-FFF2-40B4-BE49-F238E27FC236}">
                <a16:creationId xmlns:a16="http://schemas.microsoft.com/office/drawing/2014/main" id="{A60C3CAD-A81A-DECB-F8FB-00A50275B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210" y="554827"/>
            <a:ext cx="3092924" cy="193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55CD9D-2472-CE9A-652F-F5D0F33BD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273" y="1659564"/>
            <a:ext cx="4358078" cy="4240292"/>
          </a:xfrm>
          <a:prstGeom prst="rect">
            <a:avLst/>
          </a:prstGeom>
        </p:spPr>
      </p:pic>
      <p:sp>
        <p:nvSpPr>
          <p:cNvPr id="23" name="Diagrama de flujo: conector 22">
            <a:extLst>
              <a:ext uri="{FF2B5EF4-FFF2-40B4-BE49-F238E27FC236}">
                <a16:creationId xmlns:a16="http://schemas.microsoft.com/office/drawing/2014/main" id="{C1B3EE1E-CB23-FFD5-8392-743AC1A35EC0}"/>
              </a:ext>
            </a:extLst>
          </p:cNvPr>
          <p:cNvSpPr/>
          <p:nvPr/>
        </p:nvSpPr>
        <p:spPr>
          <a:xfrm>
            <a:off x="7977415" y="1374787"/>
            <a:ext cx="249381" cy="2643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6" name="Diagrama de flujo: conector 25">
            <a:extLst>
              <a:ext uri="{FF2B5EF4-FFF2-40B4-BE49-F238E27FC236}">
                <a16:creationId xmlns:a16="http://schemas.microsoft.com/office/drawing/2014/main" id="{C37EB910-7811-E25A-7B30-147AA4E44813}"/>
              </a:ext>
            </a:extLst>
          </p:cNvPr>
          <p:cNvSpPr/>
          <p:nvPr/>
        </p:nvSpPr>
        <p:spPr>
          <a:xfrm>
            <a:off x="10981113" y="1354309"/>
            <a:ext cx="249381" cy="2643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7" name="Hexágono 26">
            <a:extLst>
              <a:ext uri="{FF2B5EF4-FFF2-40B4-BE49-F238E27FC236}">
                <a16:creationId xmlns:a16="http://schemas.microsoft.com/office/drawing/2014/main" id="{661AA2BD-2F6E-AEFA-5889-F9ADBE23CBD4}"/>
              </a:ext>
            </a:extLst>
          </p:cNvPr>
          <p:cNvSpPr/>
          <p:nvPr/>
        </p:nvSpPr>
        <p:spPr>
          <a:xfrm>
            <a:off x="8979621" y="3048854"/>
            <a:ext cx="1417610" cy="1335578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8" name="Hexágono 27">
            <a:extLst>
              <a:ext uri="{FF2B5EF4-FFF2-40B4-BE49-F238E27FC236}">
                <a16:creationId xmlns:a16="http://schemas.microsoft.com/office/drawing/2014/main" id="{C321647E-0696-B791-18E3-88F192210272}"/>
              </a:ext>
            </a:extLst>
          </p:cNvPr>
          <p:cNvSpPr/>
          <p:nvPr/>
        </p:nvSpPr>
        <p:spPr>
          <a:xfrm>
            <a:off x="8301644" y="2355871"/>
            <a:ext cx="2804160" cy="2564666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9" name="Hexágono 28">
            <a:extLst>
              <a:ext uri="{FF2B5EF4-FFF2-40B4-BE49-F238E27FC236}">
                <a16:creationId xmlns:a16="http://schemas.microsoft.com/office/drawing/2014/main" id="{C1495FBE-574B-CC8E-1FF3-4F5FA189252C}"/>
              </a:ext>
            </a:extLst>
          </p:cNvPr>
          <p:cNvSpPr/>
          <p:nvPr/>
        </p:nvSpPr>
        <p:spPr>
          <a:xfrm>
            <a:off x="7768244" y="1995088"/>
            <a:ext cx="3870960" cy="328623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sp>
        <p:nvSpPr>
          <p:cNvPr id="30" name="Hexágono 29">
            <a:extLst>
              <a:ext uri="{FF2B5EF4-FFF2-40B4-BE49-F238E27FC236}">
                <a16:creationId xmlns:a16="http://schemas.microsoft.com/office/drawing/2014/main" id="{FA1C092D-3050-6FF4-D4BB-38B768B6B792}"/>
              </a:ext>
            </a:extLst>
          </p:cNvPr>
          <p:cNvSpPr/>
          <p:nvPr/>
        </p:nvSpPr>
        <p:spPr>
          <a:xfrm>
            <a:off x="7038170" y="1511105"/>
            <a:ext cx="5153830" cy="4308998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sp>
        <p:nvSpPr>
          <p:cNvPr id="32" name="Diagrama de flujo: conector 31">
            <a:extLst>
              <a:ext uri="{FF2B5EF4-FFF2-40B4-BE49-F238E27FC236}">
                <a16:creationId xmlns:a16="http://schemas.microsoft.com/office/drawing/2014/main" id="{009D0EAD-8602-1B24-F36B-0DCD69ABE2FC}"/>
              </a:ext>
            </a:extLst>
          </p:cNvPr>
          <p:cNvSpPr/>
          <p:nvPr/>
        </p:nvSpPr>
        <p:spPr>
          <a:xfrm>
            <a:off x="6923373" y="3544931"/>
            <a:ext cx="249381" cy="2643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33" name="Diagrama de flujo: conector 32">
            <a:extLst>
              <a:ext uri="{FF2B5EF4-FFF2-40B4-BE49-F238E27FC236}">
                <a16:creationId xmlns:a16="http://schemas.microsoft.com/office/drawing/2014/main" id="{5DA6A333-EF13-99C8-52D9-1AAAF9664291}"/>
              </a:ext>
            </a:extLst>
          </p:cNvPr>
          <p:cNvSpPr/>
          <p:nvPr/>
        </p:nvSpPr>
        <p:spPr>
          <a:xfrm>
            <a:off x="12001631" y="3544931"/>
            <a:ext cx="249381" cy="2643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34" name="Diagrama de flujo: conector 33">
            <a:extLst>
              <a:ext uri="{FF2B5EF4-FFF2-40B4-BE49-F238E27FC236}">
                <a16:creationId xmlns:a16="http://schemas.microsoft.com/office/drawing/2014/main" id="{487BBDA0-2DF3-0521-A757-3AA703BFE5E5}"/>
              </a:ext>
            </a:extLst>
          </p:cNvPr>
          <p:cNvSpPr/>
          <p:nvPr/>
        </p:nvSpPr>
        <p:spPr>
          <a:xfrm>
            <a:off x="7977416" y="5671168"/>
            <a:ext cx="249381" cy="2643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35" name="Diagrama de flujo: conector 34">
            <a:extLst>
              <a:ext uri="{FF2B5EF4-FFF2-40B4-BE49-F238E27FC236}">
                <a16:creationId xmlns:a16="http://schemas.microsoft.com/office/drawing/2014/main" id="{ECFC3C38-92E4-5BBB-B6B4-4F3E6144CB1D}"/>
              </a:ext>
            </a:extLst>
          </p:cNvPr>
          <p:cNvSpPr/>
          <p:nvPr/>
        </p:nvSpPr>
        <p:spPr>
          <a:xfrm>
            <a:off x="10981112" y="5687953"/>
            <a:ext cx="249381" cy="2643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4" name="Arco 3">
            <a:extLst>
              <a:ext uri="{FF2B5EF4-FFF2-40B4-BE49-F238E27FC236}">
                <a16:creationId xmlns:a16="http://schemas.microsoft.com/office/drawing/2014/main" id="{22D831B0-DFD4-EEE0-A298-2ECDC4F03BC7}"/>
              </a:ext>
            </a:extLst>
          </p:cNvPr>
          <p:cNvSpPr/>
          <p:nvPr/>
        </p:nvSpPr>
        <p:spPr>
          <a:xfrm flipH="1">
            <a:off x="9353863" y="3458980"/>
            <a:ext cx="491991" cy="547385"/>
          </a:xfrm>
          <a:prstGeom prst="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6" name="Arco 5">
            <a:extLst>
              <a:ext uri="{FF2B5EF4-FFF2-40B4-BE49-F238E27FC236}">
                <a16:creationId xmlns:a16="http://schemas.microsoft.com/office/drawing/2014/main" id="{34735EA2-3F13-7280-8846-3E7C3D478B69}"/>
              </a:ext>
            </a:extLst>
          </p:cNvPr>
          <p:cNvSpPr/>
          <p:nvPr/>
        </p:nvSpPr>
        <p:spPr>
          <a:xfrm rot="5400000" flipH="1">
            <a:off x="9410983" y="3433368"/>
            <a:ext cx="491991" cy="547385"/>
          </a:xfrm>
          <a:prstGeom prst="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7" name="Arco 6">
            <a:extLst>
              <a:ext uri="{FF2B5EF4-FFF2-40B4-BE49-F238E27FC236}">
                <a16:creationId xmlns:a16="http://schemas.microsoft.com/office/drawing/2014/main" id="{0AFD9043-96DE-B590-4687-73A2C4E8FF16}"/>
              </a:ext>
            </a:extLst>
          </p:cNvPr>
          <p:cNvSpPr/>
          <p:nvPr/>
        </p:nvSpPr>
        <p:spPr>
          <a:xfrm rot="16200000" flipH="1">
            <a:off x="9385561" y="3506017"/>
            <a:ext cx="491991" cy="547385"/>
          </a:xfrm>
          <a:prstGeom prst="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id="{D551329B-4C2D-7FBA-A4CE-5854903BF08A}"/>
              </a:ext>
            </a:extLst>
          </p:cNvPr>
          <p:cNvSpPr/>
          <p:nvPr/>
        </p:nvSpPr>
        <p:spPr>
          <a:xfrm rot="10800000" flipH="1">
            <a:off x="9427748" y="3504398"/>
            <a:ext cx="491991" cy="547385"/>
          </a:xfrm>
          <a:prstGeom prst="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972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Carol Mayela Montenegro Lacayo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carol.montenegro@unan.edu.ni</a:t>
            </a:r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949" y="719709"/>
            <a:ext cx="10515600" cy="905691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Inicios y Primeros Hitos</a:t>
            </a:r>
            <a:br>
              <a:rPr lang="es-MX" dirty="0"/>
            </a:b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3191-96B7-7075-DD90-E3831A5A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66" y="2262250"/>
            <a:ext cx="6743007" cy="4078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La educación a distancia en Nicaragua comenzó hace varias décadas con programas de radio y correspondencia.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Estos métodos permitieron que estudiantes en áreas remotas accedieran a la educación sin necesidad de desplazarse a las ciudades. Este fue el primer gran paso hacia una educación más inclusiva y accesible.</a:t>
            </a:r>
          </a:p>
          <a:p>
            <a:endParaRPr lang="es-MX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BFBE763-F19D-6411-468A-023212D05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pic>
        <p:nvPicPr>
          <p:cNvPr id="2054" name="Picture 6" descr="Memorias del Siglo XX - Archivo Nacional de Chile">
            <a:extLst>
              <a:ext uri="{FF2B5EF4-FFF2-40B4-BE49-F238E27FC236}">
                <a16:creationId xmlns:a16="http://schemas.microsoft.com/office/drawing/2014/main" id="{9CB516C1-8604-1E05-ABCA-271A91A4F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13" y="324876"/>
            <a:ext cx="1605509" cy="1937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E399B78-1049-A79C-0CE2-D358C091A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761" y="1368656"/>
            <a:ext cx="4753933" cy="462544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E63AB7B-F812-0750-C838-2CA641A58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753" y="3429000"/>
            <a:ext cx="685896" cy="119079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EF0A3CD-38F1-0591-1C6C-7ADCF721D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586" y="1882144"/>
            <a:ext cx="790685" cy="119079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1AB0086-A957-8BD8-A92B-EA94D258A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8195" y="3893876"/>
            <a:ext cx="790685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6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 de julio de 1979 triunfo de la revolución sandinista | Nicaragua ...">
            <a:extLst>
              <a:ext uri="{FF2B5EF4-FFF2-40B4-BE49-F238E27FC236}">
                <a16:creationId xmlns:a16="http://schemas.microsoft.com/office/drawing/2014/main" id="{D3BB6CF0-567A-0887-FC97-021466860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647"/>
            <a:ext cx="8576310" cy="579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814647"/>
            <a:ext cx="8293725" cy="2486115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CON LA </a:t>
            </a:r>
            <a:r>
              <a:rPr lang="es-MX" dirty="0">
                <a:solidFill>
                  <a:srgbClr val="FF0000"/>
                </a:solidFill>
              </a:rPr>
              <a:t>REVOLUCIÓN SANDINISTA</a:t>
            </a:r>
          </a:p>
          <a:p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>
                <a:solidFill>
                  <a:schemeClr val="bg1"/>
                </a:solidFill>
              </a:rPr>
              <a:t>NICARAGUA TRIUNFA </a:t>
            </a:r>
          </a:p>
        </p:txBody>
      </p:sp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BB269922-9C02-113E-9F4F-92C0D19B5673}"/>
              </a:ext>
            </a:extLst>
          </p:cNvPr>
          <p:cNvSpPr/>
          <p:nvPr/>
        </p:nvSpPr>
        <p:spPr>
          <a:xfrm>
            <a:off x="6678729" y="2337507"/>
            <a:ext cx="1614996" cy="137470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D32F948D-DD25-2E48-2B10-EC786A6D24C3}"/>
              </a:ext>
            </a:extLst>
          </p:cNvPr>
          <p:cNvSpPr/>
          <p:nvPr/>
        </p:nvSpPr>
        <p:spPr>
          <a:xfrm>
            <a:off x="228748" y="2265994"/>
            <a:ext cx="1614996" cy="137470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1028" name="Picture 4" descr="Resultado de imagen de Bandera Sandinista">
            <a:extLst>
              <a:ext uri="{FF2B5EF4-FFF2-40B4-BE49-F238E27FC236}">
                <a16:creationId xmlns:a16="http://schemas.microsoft.com/office/drawing/2014/main" id="{D27289F7-783F-144F-F737-30C085586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42" y="3244204"/>
            <a:ext cx="2587810" cy="231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C9D0C1B-31E5-8773-532C-2B59D8F6D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058" y="1154585"/>
            <a:ext cx="3362176" cy="248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Desarrollo de Políticas Educativas</a:t>
            </a:r>
            <a:br>
              <a:rPr lang="es-MX" dirty="0"/>
            </a:br>
            <a:endParaRPr lang="es-MX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53C8D3-FF16-D9D9-4FB7-393479934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85" y="2973445"/>
            <a:ext cx="10515600" cy="1495945"/>
          </a:xfrm>
        </p:spPr>
        <p:txBody>
          <a:bodyPr>
            <a:normAutofit fontScale="77500" lnSpcReduction="20000"/>
          </a:bodyPr>
          <a:lstStyle/>
          <a:p>
            <a:r>
              <a:rPr lang="es-MX" sz="3000" dirty="0">
                <a:solidFill>
                  <a:srgbClr val="185F9B"/>
                </a:solidFill>
              </a:rPr>
              <a:t>En los últimos años, el GRUN ha implementado políticas educativas inclusivas que han potenciado la educación virtual. El Plan Nacional de Lucha contra la Pobreza y para el Desarrollo Humano ha sido fundamental, estableciendo estrategias para utilizar las Tecnologías de la Información y la Comunicación (TIC) como herramientas educativas clave.</a:t>
            </a:r>
          </a:p>
          <a:p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EDC197-8F0D-8A7D-4B3A-E298B3361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716" y="1287520"/>
            <a:ext cx="2373355" cy="15793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9D1571D-EDD7-1DEE-BCC3-0D076B4C9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20" y="4469390"/>
            <a:ext cx="2705100" cy="16859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CFEA4E-1582-DF07-F1C1-9D36CBEEB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79" y="4469390"/>
            <a:ext cx="2619375" cy="1743075"/>
          </a:xfrm>
          <a:prstGeom prst="rect">
            <a:avLst/>
          </a:prstGeom>
        </p:spPr>
      </p:pic>
      <p:pic>
        <p:nvPicPr>
          <p:cNvPr id="1026" name="Picture 2" descr="Education - Poverty in nicaragua">
            <a:extLst>
              <a:ext uri="{FF2B5EF4-FFF2-40B4-BE49-F238E27FC236}">
                <a16:creationId xmlns:a16="http://schemas.microsoft.com/office/drawing/2014/main" id="{A87592A8-5CB6-7A58-0B4C-16F274AC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54" y="4152059"/>
            <a:ext cx="22479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1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80115"/>
            <a:ext cx="6296298" cy="1325563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Actores Clave en la Transformación</a:t>
            </a:r>
            <a:br>
              <a:rPr lang="es-MX" dirty="0"/>
            </a:b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948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Diversas instituciones, como el Consejo Nacional de Universidades (CNU) y varias universidades, han colaborado estrechamente con el GRUN. Esta colaboración ha sido esencial para adoptar tecnologías educativas y desarrollar espacios de aprendizaje virtual que garanticen una educación gratuita y de calidad tanto en zonas urbanas como rurales.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F7EA48-B35A-B43E-1821-48DA76B74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215" y="2201436"/>
            <a:ext cx="4610848" cy="24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7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6492"/>
            <a:ext cx="3932237" cy="1550126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Triunfos de la Educación Virtual en Nicaragua</a:t>
            </a:r>
            <a:br>
              <a:rPr lang="es-MX" dirty="0"/>
            </a:b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680C-9C77-8310-51AE-E6010F541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220" y="1286492"/>
            <a:ext cx="7184853" cy="487362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s-MX" sz="4500" b="1" dirty="0"/>
              <a:t>Acceso Global a la Educación</a:t>
            </a:r>
            <a:endParaRPr lang="es-MX" sz="4500" dirty="0"/>
          </a:p>
          <a:p>
            <a:pPr marL="0" indent="0">
              <a:buNone/>
            </a:pPr>
            <a:r>
              <a:rPr lang="es-MX" sz="4500" b="0" dirty="0"/>
              <a:t>Gracias a las TIC, estudiantes de todo el país pueden acceder a materiales educativos y cursos en línea, superando barreras geográficas y socioeconómicas. Plataformas como Moodle y Google Classroom han sido adoptadas ampliamente, permitiendo que la educación superior sea accesible para más personas.</a:t>
            </a:r>
          </a:p>
          <a:p>
            <a:pPr marL="0" indent="0">
              <a:buNone/>
            </a:pPr>
            <a:r>
              <a:rPr lang="es-MX" sz="4500" b="1" dirty="0"/>
              <a:t>Recursos Educativos en Línea</a:t>
            </a:r>
          </a:p>
          <a:p>
            <a:pPr marL="0" indent="0">
              <a:buNone/>
            </a:pPr>
            <a:r>
              <a:rPr lang="es-MX" sz="4500" b="0" dirty="0"/>
              <a:t>El desarrollo de recursos educativos digitales, como e-books, videos educativos y simulaciones interactivas, ha enriquecido el proceso de aprendizaje. Estos recursos no solo facilitan la comprensión de los contenidos, sino que también hacen que el aprendizaje sea más dinámico y atractivo.</a:t>
            </a:r>
          </a:p>
          <a:p>
            <a:pPr marL="0" indent="0">
              <a:buNone/>
            </a:pPr>
            <a:r>
              <a:rPr lang="es-MX" sz="4500" b="1" dirty="0"/>
              <a:t>Flexibilidad y Adaptabilidad</a:t>
            </a:r>
            <a:endParaRPr lang="es-MX" sz="4500" dirty="0"/>
          </a:p>
          <a:p>
            <a:pPr marL="0" indent="0">
              <a:buNone/>
            </a:pPr>
            <a:r>
              <a:rPr lang="es-MX" sz="4500" b="0" dirty="0"/>
              <a:t>La educación virtual ofrece una flexibilidad sin precedentes. Los estudiantes pueden aprender a su propio ritmo y en su propio tiempo, lo cual es especialmente beneficioso para aquellos que tienen responsabilidades laborales o familiares. Esta flexibilidad ha permitido que más personas accedan a la educación sin sacrificar otras áreas de su vida.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797D04-8C2C-7A4C-7A5B-FDC5D77C7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03" y="2836618"/>
            <a:ext cx="3924340" cy="31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3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C646D-5CCB-03D5-661A-460CCED55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Sitio web&#10;&#10;Descripción generada automáticamente con confianza baja">
            <a:extLst>
              <a:ext uri="{FF2B5EF4-FFF2-40B4-BE49-F238E27FC236}">
                <a16:creationId xmlns:a16="http://schemas.microsoft.com/office/drawing/2014/main" id="{1E52889D-B5C4-D8A4-4493-F48B4298B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26" y="1698717"/>
            <a:ext cx="6842739" cy="382472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F4112-DA2F-EF5F-3A66-33341A46F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91612" y="4750435"/>
            <a:ext cx="8293725" cy="2486115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Pristina" panose="03060402040406080204" pitchFamily="66" charset="0"/>
              </a:rPr>
              <a:t>Una mirada al  futuro </a:t>
            </a:r>
          </a:p>
        </p:txBody>
      </p:sp>
      <p:pic>
        <p:nvPicPr>
          <p:cNvPr id="18" name="Image 18">
            <a:extLst>
              <a:ext uri="{FF2B5EF4-FFF2-40B4-BE49-F238E27FC236}">
                <a16:creationId xmlns:a16="http://schemas.microsoft.com/office/drawing/2014/main" id="{DCA13B80-CE74-69CC-040D-49A4B024F873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6426" y="-636963"/>
            <a:ext cx="1978660" cy="2107565"/>
          </a:xfrm>
          <a:prstGeom prst="rect">
            <a:avLst/>
          </a:prstGeom>
        </p:spPr>
      </p:pic>
      <p:pic>
        <p:nvPicPr>
          <p:cNvPr id="2" name="Image 244">
            <a:extLst>
              <a:ext uri="{FF2B5EF4-FFF2-40B4-BE49-F238E27FC236}">
                <a16:creationId xmlns:a16="http://schemas.microsoft.com/office/drawing/2014/main" id="{15D3963A-6BF1-3955-FEAE-30BE2ACB705F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90199" y="1334562"/>
            <a:ext cx="6016625" cy="5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3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AF1F4-55AD-097A-66C9-8A95CF65D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E525-CA43-C11E-98C8-02678AE6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7" y="1342700"/>
            <a:ext cx="4463732" cy="1550126"/>
          </a:xfrm>
        </p:spPr>
        <p:txBody>
          <a:bodyPr>
            <a:normAutofit fontScale="90000"/>
          </a:bodyPr>
          <a:lstStyle/>
          <a:p>
            <a:r>
              <a:rPr lang="es-MX" sz="3200" b="1" dirty="0"/>
              <a:t>Impacto de las TIC en la Democratización del Conocimiento</a:t>
            </a:r>
            <a:br>
              <a:rPr lang="es-MX" dirty="0"/>
            </a:b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9CB55-D177-01AE-6BBC-C746B1515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053" y="595924"/>
            <a:ext cx="7020583" cy="56447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MX" dirty="0">
                <a:latin typeface="Proxima Nova Alt Bl" panose="02000506030000020004" pitchFamily="50" charset="0"/>
                <a:ea typeface="+mj-ea"/>
                <a:cs typeface="+mj-cs"/>
              </a:rPr>
              <a:t>Interactividad y Colaboración</a:t>
            </a:r>
          </a:p>
          <a:p>
            <a:pPr marL="0" indent="0">
              <a:buNone/>
            </a:pPr>
            <a:r>
              <a:rPr lang="es-MX" b="0" dirty="0"/>
              <a:t>Las plataformas de e-learning facilitan la interacción entre estudiantes y profesores a través de foros, chats y videoconferencias. Esto promueve un aprendizaje colaborativo y crea una comunidad de aprendizaje dinámica, enriqueciendo la experiencia educativa.</a:t>
            </a:r>
          </a:p>
          <a:p>
            <a:pPr marL="0" indent="0">
              <a:buNone/>
            </a:pPr>
            <a:r>
              <a:rPr lang="es-MX" dirty="0">
                <a:latin typeface="Proxima Nova Alt Bl" panose="02000506030000020004" pitchFamily="50" charset="0"/>
                <a:ea typeface="+mj-ea"/>
                <a:cs typeface="+mj-cs"/>
              </a:rPr>
              <a:t>Evaluación y Retroalimentación Inmediata</a:t>
            </a:r>
          </a:p>
          <a:p>
            <a:pPr marL="0" indent="0">
              <a:buNone/>
            </a:pPr>
            <a:r>
              <a:rPr lang="es-MX" b="0" dirty="0"/>
              <a:t>Las TIC permiten una evaluación continua y retroalimentación inmediata mediante pruebas en línea y actividades interactivas. Esto ayuda a los estudiantes a identificar áreas de mejora de manera oportuna, fortaleciendo así su rendimiento académico. Se ha implementado la gamificación que es una </a:t>
            </a:r>
            <a:r>
              <a:rPr lang="es-ES" b="0" dirty="0"/>
              <a:t>técnica de aprendizaje que traslada la mecánica de los juegos al ámbito educativo-profesional con el fin de conseguir mejores resultados.</a:t>
            </a:r>
            <a:endParaRPr lang="es-MX" b="0" dirty="0"/>
          </a:p>
          <a:p>
            <a:pPr marL="0" indent="0">
              <a:buNone/>
            </a:pPr>
            <a:r>
              <a:rPr lang="es-MX" dirty="0">
                <a:latin typeface="Proxima Nova Alt Bl" panose="02000506030000020004" pitchFamily="50" charset="0"/>
                <a:ea typeface="+mj-ea"/>
                <a:cs typeface="+mj-cs"/>
              </a:rPr>
              <a:t>Personalización del Aprendizaje</a:t>
            </a:r>
          </a:p>
          <a:p>
            <a:pPr marL="0" indent="0">
              <a:buNone/>
            </a:pPr>
            <a:r>
              <a:rPr lang="es-MX" b="0" dirty="0"/>
              <a:t>Las tecnologías educativas pueden adaptarse a las necesidades individuales de los estudiantes, ofreciendo contenido personalizado y métodos de enseñanza adaptativos. Esto asegura que cada estudiante reciba la atención y los recursos que necesita para tener éxito.</a:t>
            </a:r>
          </a:p>
          <a:p>
            <a:endParaRPr lang="es-MX" dirty="0"/>
          </a:p>
        </p:txBody>
      </p:sp>
      <p:pic>
        <p:nvPicPr>
          <p:cNvPr id="4098" name="Picture 2" descr="Resultado de imagen de educación digital para todos en nicaragua">
            <a:extLst>
              <a:ext uri="{FF2B5EF4-FFF2-40B4-BE49-F238E27FC236}">
                <a16:creationId xmlns:a16="http://schemas.microsoft.com/office/drawing/2014/main" id="{5F094992-4ADB-41F8-7194-54960742E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" y="2571749"/>
            <a:ext cx="4039986" cy="34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hoot una herramienta para gamificar el aula y hacer que los alumnos  aprendan divirtiéndose. | Universo Abierto">
            <a:extLst>
              <a:ext uri="{FF2B5EF4-FFF2-40B4-BE49-F238E27FC236}">
                <a16:creationId xmlns:a16="http://schemas.microsoft.com/office/drawing/2014/main" id="{9D9B77CE-9808-8A52-3D4B-98467BD2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849" y="0"/>
            <a:ext cx="1452395" cy="12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A3D6FAD-CFE2-2005-3A87-FA3BC23C2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677" r="17454"/>
          <a:stretch/>
        </p:blipFill>
        <p:spPr>
          <a:xfrm>
            <a:off x="11055186" y="341094"/>
            <a:ext cx="1159239" cy="9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6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0DD0C-A295-7D1E-8DA1-F54801A84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41B0-FF91-3FFA-7E68-7124054D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71" y="1582543"/>
            <a:ext cx="4463732" cy="1550126"/>
          </a:xfrm>
        </p:spPr>
        <p:txBody>
          <a:bodyPr>
            <a:normAutofit/>
          </a:bodyPr>
          <a:lstStyle/>
          <a:p>
            <a:r>
              <a:rPr lang="es-MX" b="1" dirty="0"/>
              <a:t>Desafíos y Retos</a:t>
            </a: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3D317-C345-3269-A2BE-85688E274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007" y="0"/>
            <a:ext cx="7250286" cy="5644728"/>
          </a:xfrm>
        </p:spPr>
        <p:txBody>
          <a:bodyPr>
            <a:noAutofit/>
          </a:bodyPr>
          <a:lstStyle/>
          <a:p>
            <a:endParaRPr lang="es-MX" sz="1800" dirty="0"/>
          </a:p>
          <a:p>
            <a:pPr marL="0" indent="0">
              <a:buNone/>
            </a:pPr>
            <a:r>
              <a:rPr lang="es-MX" sz="1700" dirty="0">
                <a:latin typeface="Proxima Nova Alt Bl" panose="02000506030000020004" pitchFamily="50" charset="0"/>
                <a:ea typeface="+mj-ea"/>
                <a:cs typeface="+mj-cs"/>
              </a:rPr>
              <a:t>Brecha Digital</a:t>
            </a:r>
          </a:p>
          <a:p>
            <a:pPr marL="0" indent="0">
              <a:buNone/>
            </a:pPr>
            <a:r>
              <a:rPr lang="es-MX" sz="1700" b="0" dirty="0"/>
              <a:t>A pesar de los avances, persiste una brecha digital que impide que todos los estudiantes tengan igual acceso a las TIC. Millones de personas aún carecen de acceso a internet de alta velocidad y dispositivos adecuados, lo cual es un desafío que debemos seguir abordando.</a:t>
            </a:r>
          </a:p>
          <a:p>
            <a:pPr marL="0" indent="0">
              <a:buNone/>
            </a:pPr>
            <a:r>
              <a:rPr lang="es-MX" sz="1700" dirty="0">
                <a:latin typeface="Proxima Nova Alt Bl" panose="02000506030000020004" pitchFamily="50" charset="0"/>
                <a:ea typeface="+mj-ea"/>
                <a:cs typeface="+mj-cs"/>
              </a:rPr>
              <a:t>Calidad y Credibilidad de los Cursos en Línea</a:t>
            </a:r>
          </a:p>
          <a:p>
            <a:pPr marL="0" indent="0">
              <a:buNone/>
            </a:pPr>
            <a:r>
              <a:rPr lang="es-MX" sz="1700" b="0" dirty="0"/>
              <a:t>Garantizar la calidad y credibilidad de los cursos en línea sigue siendo un reto. Es fundamental que los programas cumplan con estándares académicos rigurosos y sean reconocidos por las instituciones educativas y empleadores.</a:t>
            </a:r>
          </a:p>
          <a:p>
            <a:pPr marL="0" indent="0">
              <a:buNone/>
            </a:pPr>
            <a:r>
              <a:rPr lang="es-MX" sz="1700" dirty="0">
                <a:latin typeface="Proxima Nova Alt Bl" panose="02000506030000020004" pitchFamily="50" charset="0"/>
                <a:ea typeface="+mj-ea"/>
                <a:cs typeface="+mj-cs"/>
              </a:rPr>
              <a:t>Desafíos Técnicos y de Capacitación</a:t>
            </a:r>
          </a:p>
          <a:p>
            <a:pPr marL="0" indent="0">
              <a:buNone/>
            </a:pPr>
            <a:r>
              <a:rPr lang="es-MX" sz="1700" b="0" dirty="0"/>
              <a:t>La implementación eficaz de las TIC requiere infraestructura tecnológica adecuada y la capacitación continua de docentes y estudiantes. Sin una formación adecuada, el potencial de las tecnologías educativas puede verse limitado.</a:t>
            </a:r>
          </a:p>
          <a:p>
            <a:pPr marL="0" indent="0">
              <a:buNone/>
            </a:pPr>
            <a:r>
              <a:rPr lang="es-MX" sz="1700" b="0" dirty="0"/>
              <a:t>La cubertura de electrificación nacional a logrado un desarrollo de mas del 99% de cobertura, en educación a logrado garantizar la merienda escolar en todo el país.</a:t>
            </a:r>
          </a:p>
          <a:p>
            <a:pPr marL="0" indent="0">
              <a:buNone/>
            </a:pPr>
            <a:r>
              <a:rPr lang="es-MX" sz="1700" b="0" dirty="0"/>
              <a:t>Se esta trabajando en la ampliación de la cobertura e implementación de los recursos tecnológicos en favor de la mejora educativa.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B90E42-51CE-5631-3C37-978E46B57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66" y="2480362"/>
            <a:ext cx="4023351" cy="23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9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4" ma:contentTypeDescription="Crear nuevo documento." ma:contentTypeScope="" ma:versionID="4c5ac5d89ff37a1cfdd7fd2441742fa9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d3b706daaaf319412d185d1f4678d7bf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6ECBCC-65A8-48BC-BABB-06EA113913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3F1192-1F0B-4734-8FE8-2F0AF069A2B8}">
  <ds:schemaRefs>
    <ds:schemaRef ds:uri="http://schemas.microsoft.com/office/2006/metadata/properties"/>
    <ds:schemaRef ds:uri="http://www.w3.org/2000/xmlns/"/>
    <ds:schemaRef ds:uri="29cf2beb-2a90-4b61-8d27-952eb8af79dd"/>
    <ds:schemaRef ds:uri="http://www.w3.org/2001/XMLSchema-instance"/>
    <ds:schemaRef ds:uri="309d00ff-01a2-4a8e-a8d7-1015cd4eb33b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D500CE7-E5B1-475B-97C9-23FFEADB577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09d00ff-01a2-4a8e-a8d7-1015cd4eb33b"/>
    <ds:schemaRef ds:uri="29cf2beb-2a90-4b61-8d27-952eb8af79d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972</Words>
  <Application>Microsoft Office PowerPoint</Application>
  <PresentationFormat>Panorámica</PresentationFormat>
  <Paragraphs>49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Presentación de PowerPoint</vt:lpstr>
      <vt:lpstr>Inicios y Primeros Hitos </vt:lpstr>
      <vt:lpstr>Presentación de PowerPoint</vt:lpstr>
      <vt:lpstr>Desarrollo de Políticas Educativas </vt:lpstr>
      <vt:lpstr>Actores Clave en la Transformación </vt:lpstr>
      <vt:lpstr>Triunfos de la Educación Virtual en Nicaragua </vt:lpstr>
      <vt:lpstr>Presentación de PowerPoint</vt:lpstr>
      <vt:lpstr>Impacto de las TIC en la Democratización del Conocimiento </vt:lpstr>
      <vt:lpstr>Desafíos y Retos  </vt:lpstr>
      <vt:lpstr>Futuro de la Educación Virtual en Nicaragua   </vt:lpstr>
      <vt:lpstr>Conclusiones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Manuel Blanco Brenes</dc:creator>
  <cp:lastModifiedBy>lacayomayela2@gmail.com</cp:lastModifiedBy>
  <cp:revision>32</cp:revision>
  <dcterms:created xsi:type="dcterms:W3CDTF">2024-08-09T20:35:45Z</dcterms:created>
  <dcterms:modified xsi:type="dcterms:W3CDTF">2024-10-08T19:00:48Z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</Properties>
</file>