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67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2" r:id="rId14"/>
  </p:sldIdLst>
  <p:sldSz cx="12192000" cy="6858000"/>
  <p:notesSz cx="6858000" cy="9144000"/>
  <p:embeddedFontLst>
    <p:embeddedFont>
      <p:font typeface="Pristina" panose="03060402040406080204" pitchFamily="66" charset="0"/>
      <p:regular r:id="rId16"/>
    </p:embeddedFont>
    <p:embeddedFont>
      <p:font typeface="Proxima Nova Alt Bl" panose="02000506030000020004" charset="0"/>
      <p:bold r:id="rId17"/>
      <p:boldItalic r:id="rId18"/>
    </p:embeddedFont>
    <p:embeddedFont>
      <p:font typeface="Proxima Nova Alt Lt" panose="02000506030000020004" charset="0"/>
      <p:regular r:id="rId19"/>
      <p:italic r:id="rId20"/>
    </p:embeddedFont>
    <p:embeddedFont>
      <p:font typeface="Proxima Nova Rg" panose="02000506030000020004" charset="0"/>
      <p:regular r:id="rId21"/>
      <p:bold r:id="rId22"/>
      <p:italic r:id="rId23"/>
      <p:boldItalic r:id="rId24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AD"/>
    <a:srgbClr val="185F9B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ro Jasser Estrada González" userId="ca0309b7-c610-4506-b381-fc43b6169d9f" providerId="ADAL" clId="{AECEAB7A-4D29-4FAA-AF7F-3047673C73C5}"/>
    <pc:docChg chg="custSel modSld">
      <pc:chgData name="Yuro Jasser Estrada González" userId="ca0309b7-c610-4506-b381-fc43b6169d9f" providerId="ADAL" clId="{AECEAB7A-4D29-4FAA-AF7F-3047673C73C5}" dt="2024-10-08T16:37:27.915" v="61" actId="20577"/>
      <pc:docMkLst>
        <pc:docMk/>
      </pc:docMkLst>
      <pc:sldChg chg="modSp mod">
        <pc:chgData name="Yuro Jasser Estrada González" userId="ca0309b7-c610-4506-b381-fc43b6169d9f" providerId="ADAL" clId="{AECEAB7A-4D29-4FAA-AF7F-3047673C73C5}" dt="2024-10-08T16:37:27.915" v="61" actId="20577"/>
        <pc:sldMkLst>
          <pc:docMk/>
          <pc:sldMk cId="1705948198" sldId="262"/>
        </pc:sldMkLst>
        <pc:spChg chg="mod">
          <ac:chgData name="Yuro Jasser Estrada González" userId="ca0309b7-c610-4506-b381-fc43b6169d9f" providerId="ADAL" clId="{AECEAB7A-4D29-4FAA-AF7F-3047673C73C5}" dt="2024-10-08T16:36:52.962" v="32" actId="20577"/>
          <ac:spMkLst>
            <pc:docMk/>
            <pc:sldMk cId="1705948198" sldId="262"/>
            <ac:spMk id="8" creationId="{3E40F603-24A1-B7B3-473E-6DE3A233BC8E}"/>
          </ac:spMkLst>
        </pc:spChg>
        <pc:spChg chg="mod">
          <ac:chgData name="Yuro Jasser Estrada González" userId="ca0309b7-c610-4506-b381-fc43b6169d9f" providerId="ADAL" clId="{AECEAB7A-4D29-4FAA-AF7F-3047673C73C5}" dt="2024-10-08T16:37:27.915" v="61" actId="20577"/>
          <ac:spMkLst>
            <pc:docMk/>
            <pc:sldMk cId="1705948198" sldId="262"/>
            <ac:spMk id="9" creationId="{F9DB9175-52DA-DA85-0522-8908CBFE5B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390" y="1446245"/>
            <a:ext cx="6479176" cy="4179492"/>
          </a:xfrm>
        </p:spPr>
        <p:txBody>
          <a:bodyPr/>
          <a:lstStyle/>
          <a:p>
            <a:pPr algn="ctr"/>
            <a:r>
              <a:rPr lang="es-NI" sz="3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Implementación de Recursos Digitales para la Inclusión Educativa en Nicaragua</a:t>
            </a:r>
          </a:p>
          <a:p>
            <a:pPr algn="ctr"/>
            <a:r>
              <a:rPr lang="es-NI" sz="3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Avances y Desafíos</a:t>
            </a:r>
            <a:endParaRPr lang="es-MX" sz="3800" dirty="0"/>
          </a:p>
        </p:txBody>
      </p:sp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Yuro Jasser Estrada González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yuro.estrada@unan.edu.ni</a:t>
            </a:r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C646D-5CCB-03D5-661A-460CCED55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Sitio web&#10;&#10;Descripción generada automáticamente con confianza baja">
            <a:extLst>
              <a:ext uri="{FF2B5EF4-FFF2-40B4-BE49-F238E27FC236}">
                <a16:creationId xmlns:a16="http://schemas.microsoft.com/office/drawing/2014/main" id="{1E52889D-B5C4-D8A4-4493-F48B4298B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26" y="1607678"/>
            <a:ext cx="6842739" cy="382472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F4112-DA2F-EF5F-3A66-33341A46F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91612" y="4750435"/>
            <a:ext cx="8293725" cy="2486115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Pristina" panose="03060402040406080204" pitchFamily="66" charset="0"/>
              </a:rPr>
              <a:t>Una mirada al  futuro </a:t>
            </a:r>
          </a:p>
        </p:txBody>
      </p:sp>
      <p:pic>
        <p:nvPicPr>
          <p:cNvPr id="18" name="Image 18">
            <a:extLst>
              <a:ext uri="{FF2B5EF4-FFF2-40B4-BE49-F238E27FC236}">
                <a16:creationId xmlns:a16="http://schemas.microsoft.com/office/drawing/2014/main" id="{DCA13B80-CE74-69CC-040D-49A4B024F873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6426" y="-636963"/>
            <a:ext cx="1978660" cy="2107565"/>
          </a:xfrm>
          <a:prstGeom prst="rect">
            <a:avLst/>
          </a:prstGeom>
        </p:spPr>
      </p:pic>
      <p:pic>
        <p:nvPicPr>
          <p:cNvPr id="2" name="Image 244">
            <a:extLst>
              <a:ext uri="{FF2B5EF4-FFF2-40B4-BE49-F238E27FC236}">
                <a16:creationId xmlns:a16="http://schemas.microsoft.com/office/drawing/2014/main" id="{15D3963A-6BF1-3955-FEAE-30BE2ACB705F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90199" y="1111801"/>
            <a:ext cx="6016625" cy="5045075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C34C1CD-6519-CA54-55D6-E6F942D85592}"/>
              </a:ext>
            </a:extLst>
          </p:cNvPr>
          <p:cNvSpPr txBox="1">
            <a:spLocks/>
          </p:cNvSpPr>
          <p:nvPr/>
        </p:nvSpPr>
        <p:spPr>
          <a:xfrm>
            <a:off x="6096000" y="5523438"/>
            <a:ext cx="8293725" cy="248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70C0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dirty="0">
                <a:solidFill>
                  <a:schemeClr val="tx1"/>
                </a:solidFill>
                <a:latin typeface="Pristina" panose="03060402040406080204" pitchFamily="66" charset="0"/>
              </a:rPr>
              <a:t>9, 12, 1, 2,13, 14, 15 </a:t>
            </a:r>
          </a:p>
        </p:txBody>
      </p:sp>
    </p:spTree>
    <p:extLst>
      <p:ext uri="{BB962C8B-B14F-4D97-AF65-F5344CB8AC3E}">
        <p14:creationId xmlns:p14="http://schemas.microsoft.com/office/powerpoint/2010/main" val="115053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titución Política de Nicaragua: inclusión de derechos para todas y ...">
            <a:extLst>
              <a:ext uri="{FF2B5EF4-FFF2-40B4-BE49-F238E27FC236}">
                <a16:creationId xmlns:a16="http://schemas.microsoft.com/office/drawing/2014/main" id="{0C1C7574-56A8-107F-63B3-6633A275D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09"/>
            <a:ext cx="11620500" cy="596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63489" y="4285516"/>
            <a:ext cx="8293725" cy="2486115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Pristina" panose="03060402040406080204" pitchFamily="66" charset="0"/>
              </a:rPr>
              <a:t>Una mirada al  futuro </a:t>
            </a:r>
          </a:p>
        </p:txBody>
      </p:sp>
      <p:pic>
        <p:nvPicPr>
          <p:cNvPr id="18" name="Image 18">
            <a:extLst>
              <a:ext uri="{FF2B5EF4-FFF2-40B4-BE49-F238E27FC236}">
                <a16:creationId xmlns:a16="http://schemas.microsoft.com/office/drawing/2014/main" id="{13785FA7-89C6-14A0-B805-C94F42F315EF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7790" y="-667689"/>
            <a:ext cx="1978660" cy="21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246" y="818224"/>
            <a:ext cx="10515600" cy="905691"/>
          </a:xfrm>
        </p:spPr>
        <p:txBody>
          <a:bodyPr>
            <a:normAutofit fontScale="90000"/>
          </a:bodyPr>
          <a:lstStyle/>
          <a:p>
            <a:r>
              <a:rPr lang="es-NI" dirty="0"/>
              <a:t>Marco Legal y Normativo</a:t>
            </a:r>
            <a:br>
              <a:rPr lang="es-MX" dirty="0"/>
            </a:b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3191-96B7-7075-DD90-E3831A5A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36" y="1993693"/>
            <a:ext cx="7595641" cy="40473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2400" dirty="0"/>
              <a:t>Leyes Internacionales y Convenciones: Convención sobre los Derechos de las Personas con Discapacidad. </a:t>
            </a:r>
          </a:p>
          <a:p>
            <a:pPr marL="0" indent="0">
              <a:buNone/>
            </a:pPr>
            <a:r>
              <a:rPr lang="es-MX" sz="2400" dirty="0"/>
              <a:t>Acuerdos internacionales que promueven la educación inclusiva para todos Como el tratado Marrakech. Información accesible 2019 decretos presidencial 15 julio del 2019</a:t>
            </a:r>
          </a:p>
          <a:p>
            <a:pPr marL="0" indent="0">
              <a:buNone/>
            </a:pPr>
            <a:r>
              <a:rPr lang="es-MX" sz="2400" dirty="0"/>
              <a:t>Ley de la Lengua de Señas Nicaragüense 675: Reconoce el derecho a la educación en lengua de señas. </a:t>
            </a:r>
          </a:p>
          <a:p>
            <a:pPr marL="0" indent="0">
              <a:buNone/>
            </a:pPr>
            <a:r>
              <a:rPr lang="es-MX" sz="2400" dirty="0"/>
              <a:t>Programa "Todos con Voz": Atención integral a personas con discapacidad en Nicaragua.</a:t>
            </a:r>
          </a:p>
          <a:p>
            <a:pPr marL="0" indent="0">
              <a:buNone/>
            </a:pPr>
            <a:r>
              <a:rPr lang="es-MX" sz="2400" dirty="0"/>
              <a:t>Ley de los derechos de las persona con discapacidad 763. </a:t>
            </a:r>
          </a:p>
          <a:p>
            <a:pPr marL="0" indent="0">
              <a:buNone/>
            </a:pPr>
            <a:r>
              <a:rPr lang="es-MX" sz="2400" dirty="0"/>
              <a:t>Ley general de educación 582 </a:t>
            </a:r>
          </a:p>
          <a:p>
            <a:pPr marL="0" indent="0">
              <a:buNone/>
            </a:pPr>
            <a:r>
              <a:rPr lang="es-ES" sz="2400" dirty="0"/>
              <a:t>Plan Nacional de Lucha contra la Pobreza.</a:t>
            </a:r>
          </a:p>
          <a:p>
            <a:pPr marL="0" indent="0">
              <a:buNone/>
            </a:pPr>
            <a:endParaRPr lang="es-MX" sz="24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BFBE763-F19D-6411-468A-023212D05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NI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CA4F1F4-F2C9-EB4A-1815-41A0DA6F3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375" y="2167384"/>
            <a:ext cx="3391989" cy="33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46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56" y="933450"/>
            <a:ext cx="6338571" cy="2036989"/>
          </a:xfrm>
        </p:spPr>
        <p:txBody>
          <a:bodyPr>
            <a:normAutofit fontScale="90000"/>
          </a:bodyPr>
          <a:lstStyle/>
          <a:p>
            <a:r>
              <a:rPr lang="es-MX" sz="4000" b="1" dirty="0"/>
              <a:t>Principios y Paradigmas de la Educación Inclusiva</a:t>
            </a:r>
            <a:br>
              <a:rPr lang="es-MX" b="1" dirty="0"/>
            </a:br>
            <a:br>
              <a:rPr lang="es-MX" dirty="0"/>
            </a:br>
            <a:endParaRPr lang="es-MX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53C8D3-FF16-D9D9-4FB7-393479934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97" y="1756001"/>
            <a:ext cx="5386071" cy="1500187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12800" b="1" dirty="0"/>
              <a:t>Principios Fundamentales:</a:t>
            </a:r>
            <a:endParaRPr lang="es-MX" sz="1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800" dirty="0"/>
              <a:t>Equidad, igualdad y calidad en todos los niveles educativos.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800" dirty="0"/>
              <a:t>Enfoque holístico que atiende las necesidades diversas.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800" dirty="0"/>
              <a:t>DUA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2800" b="1" dirty="0"/>
              <a:t>Paradigmas:</a:t>
            </a:r>
            <a:endParaRPr lang="es-MX" sz="1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800" dirty="0"/>
              <a:t>De la exclusión a la participación activa.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800" dirty="0"/>
              <a:t>De la integración a la inclusión completa.</a:t>
            </a:r>
          </a:p>
          <a:p>
            <a:endParaRPr lang="es-MX" dirty="0"/>
          </a:p>
        </p:txBody>
      </p:sp>
      <p:pic>
        <p:nvPicPr>
          <p:cNvPr id="3074" name="Picture 2" descr="Resultado de imagen de inlcusin equdiad">
            <a:extLst>
              <a:ext uri="{FF2B5EF4-FFF2-40B4-BE49-F238E27FC236}">
                <a16:creationId xmlns:a16="http://schemas.microsoft.com/office/drawing/2014/main" id="{EFCA91C1-DC91-BB02-AAAF-0D7685C8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32" y="449037"/>
            <a:ext cx="3000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prendizaje Sin Barreras: Inclusión exclusiva">
            <a:extLst>
              <a:ext uri="{FF2B5EF4-FFF2-40B4-BE49-F238E27FC236}">
                <a16:creationId xmlns:a16="http://schemas.microsoft.com/office/drawing/2014/main" id="{0AB75A7A-DECD-A1AC-0F32-952B6114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756001"/>
            <a:ext cx="5759076" cy="45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1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25" y="439208"/>
            <a:ext cx="7930787" cy="1325563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Modelo de Procesamiento de la Información</a:t>
            </a:r>
            <a:br>
              <a:rPr lang="es-MX" b="1" dirty="0"/>
            </a:br>
            <a:br>
              <a:rPr lang="es-MX" dirty="0"/>
            </a:b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12B8CC-3161-A2C3-C732-52B6C4EFA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4997" y="957231"/>
            <a:ext cx="7195279" cy="4949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Fases Clave:</a:t>
            </a:r>
            <a:endParaRPr lang="es-MX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Procesamiento Sensorial:</a:t>
            </a:r>
            <a:endParaRPr lang="es-MX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Procesamiento Procedimental:</a:t>
            </a:r>
            <a:r>
              <a:rPr lang="es-MX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Aprendizaje Significativo: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0" indent="0">
              <a:buNone/>
            </a:pPr>
            <a:r>
              <a:rPr lang="es-MX" b="1" dirty="0"/>
              <a:t>Ejemplos Adaptativos:</a:t>
            </a:r>
            <a:endParaRPr lang="es-MX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Ciegos:</a:t>
            </a:r>
            <a:r>
              <a:rPr lang="es-MX" dirty="0"/>
              <a:t> Lectores de pantalla y audiolibros.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Sordos:</a:t>
            </a:r>
            <a:r>
              <a:rPr lang="es-MX" dirty="0"/>
              <a:t> Uso de lámparas y recursos visuales para el ritmo musical.</a:t>
            </a:r>
          </a:p>
          <a:p>
            <a:endParaRPr lang="es-NI" dirty="0"/>
          </a:p>
        </p:txBody>
      </p:sp>
      <p:pic>
        <p:nvPicPr>
          <p:cNvPr id="4098" name="Picture 2" descr="Resultado de imagen de braile ">
            <a:extLst>
              <a:ext uri="{FF2B5EF4-FFF2-40B4-BE49-F238E27FC236}">
                <a16:creationId xmlns:a16="http://schemas.microsoft.com/office/drawing/2014/main" id="{0DB8B1A0-6C77-5330-0199-8E2219954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67" y="1428275"/>
            <a:ext cx="2802418" cy="207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utorial Lector de Pantallas NVDA - YouTube">
            <a:extLst>
              <a:ext uri="{FF2B5EF4-FFF2-40B4-BE49-F238E27FC236}">
                <a16:creationId xmlns:a16="http://schemas.microsoft.com/office/drawing/2014/main" id="{81B3D65A-E5BD-C492-6C03-2F4A3D5E9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16" y="3504141"/>
            <a:ext cx="4919584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04D40B5-4818-AE39-B70F-4AA28B9B2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20" y="4638855"/>
            <a:ext cx="3270927" cy="1839896"/>
          </a:xfrm>
          <a:prstGeom prst="rect">
            <a:avLst/>
          </a:prstGeom>
        </p:spPr>
      </p:pic>
      <p:pic>
        <p:nvPicPr>
          <p:cNvPr id="1026" name="Picture 2" descr="Resultado de imagen de plato en unamesa para la familia dibujo ">
            <a:extLst>
              <a:ext uri="{FF2B5EF4-FFF2-40B4-BE49-F238E27FC236}">
                <a16:creationId xmlns:a16="http://schemas.microsoft.com/office/drawing/2014/main" id="{3FF2DD2A-2FA0-FBD8-498F-4DB8D028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19" y="4334681"/>
            <a:ext cx="2709343" cy="208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musicales">
            <a:extLst>
              <a:ext uri="{FF2B5EF4-FFF2-40B4-BE49-F238E27FC236}">
                <a16:creationId xmlns:a16="http://schemas.microsoft.com/office/drawing/2014/main" id="{003026BA-BEF9-C9A8-6E82-C120EABA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13" y="782889"/>
            <a:ext cx="2381500" cy="264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7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648442"/>
            <a:ext cx="3932237" cy="1550126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Estrategias Digitales en Educación Inclusiva</a:t>
            </a:r>
            <a:br>
              <a:rPr lang="es-MX" b="1" dirty="0"/>
            </a:br>
            <a:br>
              <a:rPr lang="es-MX" dirty="0"/>
            </a:b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680C-9C77-8310-51AE-E6010F541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128" y="992187"/>
            <a:ext cx="7184853" cy="4873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b="1" dirty="0"/>
              <a:t>Recursos Adaptados:</a:t>
            </a:r>
            <a:endParaRPr lang="es-MX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Infografías, mapas mentales, textos simplificados y diagramas para facilitar la comprensión.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Videos con lenguaje de señas y gráficos animados.</a:t>
            </a:r>
          </a:p>
          <a:p>
            <a:pPr marL="0" indent="0">
              <a:buNone/>
            </a:pPr>
            <a:r>
              <a:rPr lang="es-MX" b="1" dirty="0"/>
              <a:t>Actividades Prácticas:</a:t>
            </a:r>
            <a:endParaRPr lang="es-MX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Marcación de ritmo para estudiantes sordos usando señales visuales.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Aplicación de mapas mentales y textos simplificados para facilitar el aprendizaje.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122" name="Picture 2" descr="Ver las imágenes de origen">
            <a:extLst>
              <a:ext uri="{FF2B5EF4-FFF2-40B4-BE49-F238E27FC236}">
                <a16:creationId xmlns:a16="http://schemas.microsoft.com/office/drawing/2014/main" id="{A95BF1F6-89E4-32A3-2C0E-CE653CACC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8" y="2575905"/>
            <a:ext cx="42291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3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AF1F4-55AD-097A-66C9-8A95CF65D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E525-CA43-C11E-98C8-02678AE6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19" y="2033268"/>
            <a:ext cx="4463732" cy="1550126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Barreras y Desafíos en la Educación Inclusiva</a:t>
            </a:r>
            <a:br>
              <a:rPr lang="es-MX" b="1" dirty="0"/>
            </a:br>
            <a:br>
              <a:rPr lang="es-MX" dirty="0"/>
            </a:b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9CB55-D177-01AE-6BBC-C746B1515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220" y="515390"/>
            <a:ext cx="7184853" cy="56447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Brechas Digitales:</a:t>
            </a:r>
            <a:r>
              <a:rPr lang="es-MX" dirty="0"/>
              <a:t> Diferencias en el acceso a tecnología entre zonas urbanas y rurales.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Capacitación Docente:</a:t>
            </a:r>
            <a:r>
              <a:rPr lang="es-MX" dirty="0"/>
              <a:t> Falta de formación continua en tecnologías inclusivas.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Sostenibilidad:</a:t>
            </a:r>
            <a:r>
              <a:rPr lang="es-MX" dirty="0"/>
              <a:t> Desafíos en la actualización y mantenimiento de plataformas digitales.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Barreras sociales: Conductuales, Actitudinales </a:t>
            </a:r>
          </a:p>
          <a:p>
            <a:endParaRPr lang="es-MX" sz="3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DAEAF8-4C14-2B6F-9AB0-7B92BB6F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19" y="3724932"/>
            <a:ext cx="4522533" cy="261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6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0DD0C-A295-7D1E-8DA1-F54801A84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41B0-FF91-3FFA-7E68-7124054D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7" y="1878874"/>
            <a:ext cx="4463732" cy="1550126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Diversidad Cultural y Educación Inclusiva</a:t>
            </a:r>
            <a:br>
              <a:rPr lang="es-MX" b="1" dirty="0"/>
            </a:b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3D317-C345-3269-A2BE-85688E274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220" y="515390"/>
            <a:ext cx="7184853" cy="5644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b="1" dirty="0"/>
              <a:t>Diversidad Cultural:</a:t>
            </a:r>
            <a:endParaRPr lang="es-MX" dirty="0"/>
          </a:p>
          <a:p>
            <a:pPr marL="457200" lvl="1" indent="0">
              <a:buNone/>
            </a:pPr>
            <a:r>
              <a:rPr lang="es-MX" dirty="0"/>
              <a:t>Reconocer la diversidad como factor clave para una educación inclusiva.</a:t>
            </a:r>
          </a:p>
          <a:p>
            <a:pPr marL="457200" lvl="1" indent="0">
              <a:buNone/>
            </a:pPr>
            <a:r>
              <a:rPr lang="es-MX" dirty="0"/>
              <a:t>Adaptar las estrategias educativas a contextos multiculturales.</a:t>
            </a:r>
          </a:p>
          <a:p>
            <a:pPr marL="457200" lvl="1" indent="0">
              <a:buNone/>
            </a:pPr>
            <a:endParaRPr lang="es-MX" sz="3200" b="1" dirty="0">
              <a:solidFill>
                <a:srgbClr val="186AAD"/>
              </a:solidFill>
            </a:endParaRPr>
          </a:p>
          <a:p>
            <a:pPr marL="457200" lvl="1" indent="0">
              <a:buNone/>
            </a:pPr>
            <a:r>
              <a:rPr lang="es-MX" sz="3200" b="1" dirty="0">
                <a:solidFill>
                  <a:srgbClr val="186AAD"/>
                </a:solidFill>
              </a:rPr>
              <a:t>Promoción de la Equidad</a:t>
            </a:r>
          </a:p>
          <a:p>
            <a:pPr marL="457200" lvl="1" indent="0">
              <a:buNone/>
            </a:pPr>
            <a:r>
              <a:rPr lang="es-MX" dirty="0"/>
              <a:t>Garantizar que todos los estudiantes, sin importar su origen, tengan las mismas oportunidades de éxito educativo.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457200" lvl="1" indent="0">
              <a:buNone/>
            </a:pPr>
            <a:r>
              <a:rPr lang="es-MX" dirty="0"/>
              <a:t>Voluntad, compromiso y vocación, convicción social, humana y revolucionaria.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B90E42-51CE-5631-3C37-978E46B57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2555313"/>
            <a:ext cx="4160080" cy="23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9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4" ma:contentTypeDescription="Crear nuevo documento." ma:contentTypeScope="" ma:versionID="4c5ac5d89ff37a1cfdd7fd2441742fa9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d3b706daaaf319412d185d1f4678d7bf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3F1192-1F0B-4734-8FE8-2F0AF069A2B8}">
  <ds:schemaRefs>
    <ds:schemaRef ds:uri="http://schemas.microsoft.com/office/2006/metadata/properties"/>
    <ds:schemaRef ds:uri="http://schemas.microsoft.com/office/infopath/2007/PartnerControls"/>
    <ds:schemaRef ds:uri="29cf2beb-2a90-4b61-8d27-952eb8af79dd"/>
    <ds:schemaRef ds:uri="309d00ff-01a2-4a8e-a8d7-1015cd4eb33b"/>
  </ds:schemaRefs>
</ds:datastoreItem>
</file>

<file path=customXml/itemProps2.xml><?xml version="1.0" encoding="utf-8"?>
<ds:datastoreItem xmlns:ds="http://schemas.openxmlformats.org/officeDocument/2006/customXml" ds:itemID="{296ECBCC-65A8-48BC-BABB-06EA11391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500CE7-E5B1-475B-97C9-23FFEADB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9d00ff-01a2-4a8e-a8d7-1015cd4eb33b"/>
    <ds:schemaRef ds:uri="29cf2beb-2a90-4b61-8d27-952eb8af7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418</Words>
  <Application>Microsoft Office PowerPoint</Application>
  <PresentationFormat>Panorámica</PresentationFormat>
  <Paragraphs>53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Proxima Nova Rg</vt:lpstr>
      <vt:lpstr>Pristina</vt:lpstr>
      <vt:lpstr>Calibri Light</vt:lpstr>
      <vt:lpstr>Arial</vt:lpstr>
      <vt:lpstr>Proxima Nova Alt Lt</vt:lpstr>
      <vt:lpstr>Calibri</vt:lpstr>
      <vt:lpstr>Proxima Nova Alt Bl</vt:lpstr>
      <vt:lpstr>Aptos</vt:lpstr>
      <vt:lpstr>Office Theme</vt:lpstr>
      <vt:lpstr>Presentación de PowerPoint</vt:lpstr>
      <vt:lpstr>Presentación de PowerPoint</vt:lpstr>
      <vt:lpstr>Presentación de PowerPoint</vt:lpstr>
      <vt:lpstr>Marco Legal y Normativo </vt:lpstr>
      <vt:lpstr>Principios y Paradigmas de la Educación Inclusiva  </vt:lpstr>
      <vt:lpstr>Modelo de Procesamiento de la Información  </vt:lpstr>
      <vt:lpstr>Estrategias Digitales en Educación Inclusiva  </vt:lpstr>
      <vt:lpstr>Barreras y Desafíos en la Educación Inclusiva  </vt:lpstr>
      <vt:lpstr>Diversidad Cultural y Educación Inclusiva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Manuel Blanco Brenes</dc:creator>
  <cp:lastModifiedBy>Yuro Jasser Estrada González</cp:lastModifiedBy>
  <cp:revision>31</cp:revision>
  <dcterms:created xsi:type="dcterms:W3CDTF">2024-08-09T20:35:45Z</dcterms:created>
  <dcterms:modified xsi:type="dcterms:W3CDTF">2024-10-08T16:37:54Z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