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1" r:id="rId7"/>
    <p:sldId id="258" r:id="rId8"/>
    <p:sldId id="263" r:id="rId9"/>
    <p:sldId id="264" r:id="rId10"/>
    <p:sldId id="265" r:id="rId11"/>
    <p:sldId id="259" r:id="rId12"/>
    <p:sldId id="260" r:id="rId13"/>
    <p:sldId id="266" r:id="rId14"/>
    <p:sldId id="26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roxima Nova Alt Bl" panose="02000506030000020004" charset="0"/>
      <p:bold r:id="rId23"/>
      <p:boldItalic r:id="rId24"/>
    </p:embeddedFont>
    <p:embeddedFont>
      <p:font typeface="Proxima Nova Alt Lt" panose="02000506030000020004" charset="0"/>
      <p:regular r:id="rId25"/>
      <p:italic r:id="rId26"/>
    </p:embeddedFont>
    <p:embeddedFont>
      <p:font typeface="Proxima Nova Rg" panose="02000506030000020004" pitchFamily="50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E27"/>
    <a:srgbClr val="185F9B"/>
    <a:srgbClr val="F19101"/>
    <a:srgbClr val="3B94A9"/>
    <a:srgbClr val="7DA115"/>
    <a:srgbClr val="719F2E"/>
    <a:srgbClr val="186AAD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79193" autoAdjust="0"/>
  </p:normalViewPr>
  <p:slideViewPr>
    <p:cSldViewPr snapToGrid="0">
      <p:cViewPr varScale="1">
        <p:scale>
          <a:sx n="88" d="100"/>
          <a:sy n="88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C764D-2762-4AA1-9AB6-9D0CC4F5EA1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76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C764D-2762-4AA1-9AB6-9D0CC4F5EA1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41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2750705"/>
            <a:ext cx="6479176" cy="1356590"/>
          </a:xfrm>
        </p:spPr>
        <p:txBody>
          <a:bodyPr/>
          <a:lstStyle/>
          <a:p>
            <a:r>
              <a:rPr lang="es-MX" dirty="0"/>
              <a:t>Uso de la Tecnología en el Aprendizaje Adaptativo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281145-AE7F-4434-A881-058859D9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70" y="0"/>
            <a:ext cx="11064059" cy="2036989"/>
          </a:xfrm>
        </p:spPr>
        <p:txBody>
          <a:bodyPr/>
          <a:lstStyle/>
          <a:p>
            <a:pPr algn="ctr"/>
            <a:r>
              <a:rPr lang="es-MX" dirty="0"/>
              <a:t>Aprendizaje Adaptativo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28969C2B-73A5-4777-A0F0-BB990C7F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350" y="2335507"/>
            <a:ext cx="9725298" cy="3518452"/>
          </a:xfrm>
        </p:spPr>
        <p:txBody>
          <a:bodyPr>
            <a:normAutofit lnSpcReduction="10000"/>
          </a:bodyPr>
          <a:lstStyle/>
          <a:p>
            <a:r>
              <a:rPr lang="es-ES" sz="2800" dirty="0">
                <a:solidFill>
                  <a:srgbClr val="F19101"/>
                </a:solidFill>
              </a:rPr>
              <a:t>Requieren plataformas LMS (</a:t>
            </a:r>
            <a:r>
              <a:rPr lang="es-ES" sz="2800" dirty="0" err="1">
                <a:solidFill>
                  <a:srgbClr val="F19101"/>
                </a:solidFill>
              </a:rPr>
              <a:t>Learning</a:t>
            </a:r>
            <a:r>
              <a:rPr lang="es-ES" sz="2800" dirty="0">
                <a:solidFill>
                  <a:srgbClr val="F19101"/>
                </a:solidFill>
              </a:rPr>
              <a:t> Management </a:t>
            </a:r>
            <a:r>
              <a:rPr lang="es-ES" sz="2800" dirty="0" err="1">
                <a:solidFill>
                  <a:srgbClr val="F19101"/>
                </a:solidFill>
              </a:rPr>
              <a:t>System</a:t>
            </a:r>
            <a:r>
              <a:rPr lang="es-ES" sz="2800" dirty="0">
                <a:solidFill>
                  <a:srgbClr val="F19101"/>
                </a:solidFill>
              </a:rPr>
              <a:t>)</a:t>
            </a:r>
          </a:p>
          <a:p>
            <a:r>
              <a:rPr lang="es-ES" sz="2800" dirty="0">
                <a:solidFill>
                  <a:srgbClr val="F19101"/>
                </a:solidFill>
              </a:rPr>
              <a:t>Permiten el aprendizaje individualizado</a:t>
            </a:r>
          </a:p>
          <a:p>
            <a:r>
              <a:rPr lang="es-ES" sz="2800" dirty="0">
                <a:solidFill>
                  <a:srgbClr val="F19101"/>
                </a:solidFill>
              </a:rPr>
              <a:t>Fomenta el aprendizaje autónomo</a:t>
            </a:r>
          </a:p>
          <a:p>
            <a:r>
              <a:rPr lang="es-ES" sz="2800" dirty="0">
                <a:solidFill>
                  <a:srgbClr val="F19101"/>
                </a:solidFill>
              </a:rPr>
              <a:t>Retroalimentación inmediata (</a:t>
            </a:r>
            <a:r>
              <a:rPr lang="es-ES" sz="2800" dirty="0" err="1">
                <a:solidFill>
                  <a:srgbClr val="F19101"/>
                </a:solidFill>
              </a:rPr>
              <a:t>chatbots</a:t>
            </a:r>
            <a:r>
              <a:rPr lang="es-ES" sz="2800" dirty="0">
                <a:solidFill>
                  <a:srgbClr val="F19101"/>
                </a:solidFill>
              </a:rPr>
              <a:t>, tutorías en línea)</a:t>
            </a:r>
          </a:p>
          <a:p>
            <a:r>
              <a:rPr lang="es-ES" sz="2800" dirty="0">
                <a:solidFill>
                  <a:srgbClr val="F19101"/>
                </a:solidFill>
              </a:rPr>
              <a:t>Información y análisis basados en datos</a:t>
            </a:r>
          </a:p>
          <a:p>
            <a:r>
              <a:rPr lang="es-ES" sz="2800" dirty="0">
                <a:solidFill>
                  <a:srgbClr val="F19101"/>
                </a:solidFill>
              </a:rPr>
              <a:t>Material de aprendizaje más atractivo</a:t>
            </a:r>
          </a:p>
          <a:p>
            <a:r>
              <a:rPr lang="es-ES" sz="2800" dirty="0">
                <a:solidFill>
                  <a:srgbClr val="F19101"/>
                </a:solidFill>
              </a:rPr>
              <a:t>colaboración</a:t>
            </a:r>
          </a:p>
        </p:txBody>
      </p:sp>
    </p:spTree>
    <p:extLst>
      <p:ext uri="{BB962C8B-B14F-4D97-AF65-F5344CB8AC3E}">
        <p14:creationId xmlns:p14="http://schemas.microsoft.com/office/powerpoint/2010/main" val="156358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Jhonny Francisco Mendoza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jhonny.mendoza@bicu.edu.ni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EEB342B-F9B0-4D4D-A2F7-95D6056F4EFC}"/>
              </a:ext>
            </a:extLst>
          </p:cNvPr>
          <p:cNvSpPr txBox="1">
            <a:spLocks/>
          </p:cNvSpPr>
          <p:nvPr/>
        </p:nvSpPr>
        <p:spPr>
          <a:xfrm>
            <a:off x="559615" y="1721872"/>
            <a:ext cx="11064059" cy="764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>
                <a:solidFill>
                  <a:srgbClr val="91AE27"/>
                </a:solidFill>
                <a:latin typeface="Proxima Nova Alt Bl" panose="02000506030000020004" charset="0"/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470" y="1252635"/>
            <a:ext cx="7933225" cy="860461"/>
          </a:xfrm>
        </p:spPr>
        <p:txBody>
          <a:bodyPr>
            <a:normAutofit/>
          </a:bodyPr>
          <a:lstStyle/>
          <a:p>
            <a:r>
              <a:rPr lang="es-MX" dirty="0"/>
              <a:t>Jhonny Francisco Mendoza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24470" y="3028591"/>
            <a:ext cx="8431172" cy="2780456"/>
          </a:xfrm>
        </p:spPr>
        <p:txBody>
          <a:bodyPr>
            <a:normAutofit/>
          </a:bodyPr>
          <a:lstStyle/>
          <a:p>
            <a:r>
              <a:rPr lang="es-MX" dirty="0"/>
              <a:t>Maestro de Educación Primaria</a:t>
            </a:r>
          </a:p>
          <a:p>
            <a:r>
              <a:rPr lang="es-MX" dirty="0"/>
              <a:t>Ingeniero en Sistemas</a:t>
            </a:r>
          </a:p>
          <a:p>
            <a:r>
              <a:rPr lang="es-MX" dirty="0"/>
              <a:t>Máster en:</a:t>
            </a:r>
          </a:p>
          <a:p>
            <a:pPr marL="457200" indent="-457200">
              <a:buFontTx/>
              <a:buChar char="-"/>
            </a:pPr>
            <a:r>
              <a:rPr lang="es-MX" dirty="0"/>
              <a:t>Investigación Aplicada a la Educación</a:t>
            </a:r>
          </a:p>
          <a:p>
            <a:pPr marL="457200" indent="-457200">
              <a:buFontTx/>
              <a:buChar char="-"/>
            </a:pPr>
            <a:r>
              <a:rPr lang="es-MX" dirty="0"/>
              <a:t>Tecnología Educativa y Competencias Digitales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24470" y="2058062"/>
            <a:ext cx="7326939" cy="428588"/>
          </a:xfrm>
        </p:spPr>
        <p:txBody>
          <a:bodyPr/>
          <a:lstStyle/>
          <a:p>
            <a:r>
              <a:rPr lang="es-MX" dirty="0"/>
              <a:t>Bluefields </a:t>
            </a:r>
            <a:r>
              <a:rPr lang="es-MX" dirty="0" err="1"/>
              <a:t>Indian</a:t>
            </a:r>
            <a:r>
              <a:rPr lang="es-MX" dirty="0"/>
              <a:t> &amp; </a:t>
            </a:r>
            <a:r>
              <a:rPr lang="es-MX" dirty="0" err="1"/>
              <a:t>Caribbean</a:t>
            </a:r>
            <a:r>
              <a:rPr lang="es-MX" dirty="0"/>
              <a:t> </a:t>
            </a:r>
            <a:r>
              <a:rPr lang="es-MX" dirty="0" err="1"/>
              <a:t>University</a:t>
            </a:r>
            <a:r>
              <a:rPr lang="es-MX" dirty="0"/>
              <a:t> (BICU)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24470" y="2486650"/>
            <a:ext cx="4295503" cy="428588"/>
          </a:xfrm>
        </p:spPr>
        <p:txBody>
          <a:bodyPr/>
          <a:lstStyle/>
          <a:p>
            <a:r>
              <a:rPr lang="es-MX" dirty="0"/>
              <a:t>jhonny.mendoza@bicu.edu.ni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0DD439C-B193-456E-A6DC-3FCC9915BD05}"/>
              </a:ext>
            </a:extLst>
          </p:cNvPr>
          <p:cNvSpPr/>
          <p:nvPr/>
        </p:nvSpPr>
        <p:spPr>
          <a:xfrm>
            <a:off x="-239227" y="1562954"/>
            <a:ext cx="3584592" cy="37320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B6D026E6-7745-47FA-9407-05606F8D60A8}"/>
              </a:ext>
            </a:extLst>
          </p:cNvPr>
          <p:cNvSpPr txBox="1">
            <a:spLocks/>
          </p:cNvSpPr>
          <p:nvPr/>
        </p:nvSpPr>
        <p:spPr>
          <a:xfrm>
            <a:off x="1585332" y="2568532"/>
            <a:ext cx="9021335" cy="172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2800" dirty="0"/>
              <a:t>Estamos en un coche yendo hacia el futuro utilizando solo nuestro espejo retrovisor</a:t>
            </a:r>
          </a:p>
          <a:p>
            <a:pPr marL="0" indent="0" algn="r">
              <a:buNone/>
            </a:pPr>
            <a:r>
              <a:rPr lang="es-ES" sz="2400" i="1" dirty="0">
                <a:solidFill>
                  <a:srgbClr val="F19101"/>
                </a:solidFill>
              </a:rPr>
              <a:t>- Herbert Marshall McLuhan</a:t>
            </a: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88"/>
            <a:ext cx="10515600" cy="905691"/>
          </a:xfrm>
        </p:spPr>
        <p:txBody>
          <a:bodyPr>
            <a:normAutofit/>
          </a:bodyPr>
          <a:lstStyle/>
          <a:p>
            <a:pPr algn="ctr">
              <a:tabLst>
                <a:tab pos="5565775" algn="l"/>
                <a:tab pos="6013450" algn="l"/>
              </a:tabLst>
            </a:pPr>
            <a:r>
              <a:rPr lang="es-MX" dirty="0"/>
              <a:t>ANTECEDENTES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379"/>
            <a:ext cx="10515600" cy="3517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Década de 1950</a:t>
            </a:r>
            <a:r>
              <a:rPr lang="es-ES" dirty="0"/>
              <a:t>: B.F. Skinner y la máquina de enseñanza.</a:t>
            </a:r>
          </a:p>
          <a:p>
            <a:pPr marL="0" indent="0">
              <a:buNone/>
            </a:pPr>
            <a:r>
              <a:rPr lang="es-ES" b="1" dirty="0"/>
              <a:t>Década de 1970</a:t>
            </a:r>
            <a:r>
              <a:rPr lang="es-ES" dirty="0"/>
              <a:t>: Inteligencia Artificial (IA) y aprendizaje programado.</a:t>
            </a:r>
          </a:p>
          <a:p>
            <a:pPr marL="0" indent="0">
              <a:buNone/>
            </a:pPr>
            <a:r>
              <a:rPr lang="es-ES" b="1" dirty="0"/>
              <a:t>Década de 1990</a:t>
            </a:r>
            <a:r>
              <a:rPr lang="es-ES" dirty="0"/>
              <a:t>: Sistemas de tutoría inteligente</a:t>
            </a:r>
          </a:p>
          <a:p>
            <a:pPr marL="0" indent="0">
              <a:buNone/>
            </a:pPr>
            <a:r>
              <a:rPr lang="es-ES" b="1" dirty="0"/>
              <a:t>Década de 2000</a:t>
            </a:r>
            <a:r>
              <a:rPr lang="es-ES" dirty="0"/>
              <a:t>: Plataformas de aprendizaje en línea.</a:t>
            </a:r>
          </a:p>
          <a:p>
            <a:pPr marL="0" indent="0">
              <a:buNone/>
            </a:pPr>
            <a:r>
              <a:rPr lang="es-ES" b="1" dirty="0"/>
              <a:t>Década de 2010</a:t>
            </a:r>
            <a:r>
              <a:rPr lang="es-ES" dirty="0"/>
              <a:t>: Big Data y análisis de aprendizaje.</a:t>
            </a:r>
          </a:p>
          <a:p>
            <a:pPr marL="0" indent="0">
              <a:buNone/>
            </a:pPr>
            <a:r>
              <a:rPr lang="es-ES" b="1" dirty="0"/>
              <a:t>Actualidad</a:t>
            </a:r>
            <a:r>
              <a:rPr lang="es-ES" dirty="0"/>
              <a:t>: Aprendizaje adaptativo avanzado.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502"/>
            <a:ext cx="10515600" cy="905691"/>
          </a:xfrm>
        </p:spPr>
        <p:txBody>
          <a:bodyPr>
            <a:normAutofit/>
          </a:bodyPr>
          <a:lstStyle/>
          <a:p>
            <a:pPr algn="ctr">
              <a:tabLst>
                <a:tab pos="5565775" algn="l"/>
                <a:tab pos="6013450" algn="l"/>
              </a:tabLst>
            </a:pPr>
            <a:r>
              <a:rPr lang="es-MX" dirty="0"/>
              <a:t>CONTEXTUALIZACIÓN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107"/>
            <a:ext cx="10515600" cy="43242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MX" dirty="0"/>
              <a:t>Sociedad del Conocimiento y Era digital</a:t>
            </a:r>
          </a:p>
          <a:p>
            <a:pPr>
              <a:buFontTx/>
              <a:buChar char="-"/>
            </a:pPr>
            <a:r>
              <a:rPr lang="es-MX" dirty="0"/>
              <a:t>Inteligencia Artificial</a:t>
            </a:r>
          </a:p>
          <a:p>
            <a:pPr>
              <a:buFontTx/>
              <a:buChar char="-"/>
            </a:pPr>
            <a:r>
              <a:rPr lang="es-MX" dirty="0"/>
              <a:t>Nuevas Formas para Gestión del Conocimiento</a:t>
            </a:r>
          </a:p>
          <a:p>
            <a:pPr>
              <a:buFontTx/>
              <a:buChar char="-"/>
            </a:pPr>
            <a:r>
              <a:rPr lang="es-MX" dirty="0"/>
              <a:t>Nuevas Formas de Aprendizaje</a:t>
            </a:r>
          </a:p>
          <a:p>
            <a:pPr>
              <a:buFontTx/>
              <a:buChar char="-"/>
            </a:pPr>
            <a:r>
              <a:rPr lang="es-MX" dirty="0"/>
              <a:t>Aprendizaje Fuera de las Aulas</a:t>
            </a:r>
          </a:p>
          <a:p>
            <a:pPr>
              <a:buFontTx/>
              <a:buChar char="-"/>
            </a:pPr>
            <a:r>
              <a:rPr lang="es-MX" dirty="0"/>
              <a:t>Aprendizaje más Autónomo</a:t>
            </a:r>
          </a:p>
          <a:p>
            <a:pPr>
              <a:buFontTx/>
              <a:buChar char="-"/>
            </a:pPr>
            <a:r>
              <a:rPr lang="es-MX" dirty="0"/>
              <a:t>Herramientas y Metodologías Activas de Aprendizaje</a:t>
            </a:r>
          </a:p>
          <a:p>
            <a:pPr>
              <a:buFontTx/>
              <a:buChar char="-"/>
            </a:pPr>
            <a:r>
              <a:rPr lang="es-MX" b="1" dirty="0"/>
              <a:t>Nueva Estrategia Nacional de Educación</a:t>
            </a:r>
          </a:p>
          <a:p>
            <a:pPr>
              <a:buFontTx/>
              <a:buChar char="-"/>
            </a:pPr>
            <a:endParaRPr lang="es-MX" dirty="0"/>
          </a:p>
          <a:p>
            <a:pPr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10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4A7EB-BC6A-4FA3-9722-41938F3D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154"/>
            <a:ext cx="10515600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¿Estamos preparados para afrontar estos nuevos retos y desafíos?</a:t>
            </a:r>
          </a:p>
        </p:txBody>
      </p:sp>
    </p:spTree>
    <p:extLst>
      <p:ext uri="{BB962C8B-B14F-4D97-AF65-F5344CB8AC3E}">
        <p14:creationId xmlns:p14="http://schemas.microsoft.com/office/powerpoint/2010/main" val="146369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42B1E5-541F-4F23-ACE9-730AFDE1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41" y="1851217"/>
            <a:ext cx="10290717" cy="1192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“Adaptar el aprendizaje, inicia con un cambio de mentalidad”.</a:t>
            </a:r>
          </a:p>
          <a:p>
            <a:pPr>
              <a:buFontTx/>
              <a:buChar char="-"/>
            </a:pPr>
            <a:endParaRPr lang="es-MX" sz="3600" dirty="0"/>
          </a:p>
        </p:txBody>
      </p:sp>
      <p:pic>
        <p:nvPicPr>
          <p:cNvPr id="1026" name="Picture 2" descr="Concepto moderno de educación dibujado a mano">
            <a:extLst>
              <a:ext uri="{FF2B5EF4-FFF2-40B4-BE49-F238E27FC236}">
                <a16:creationId xmlns:a16="http://schemas.microsoft.com/office/drawing/2014/main" id="{8C7A0C55-B17E-4EE1-AFA4-29236090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44" y="2927196"/>
            <a:ext cx="2927312" cy="29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1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APRENDIZAJE ADAPTATIVO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719F2E"/>
                </a:solidFill>
              </a:rPr>
              <a:t>¿Qué es?¿Para qué sirve?¿En qué momento se da?</a:t>
            </a:r>
          </a:p>
        </p:txBody>
      </p:sp>
      <p:pic>
        <p:nvPicPr>
          <p:cNvPr id="1026" name="Picture 2" descr="https://encrypted-tbn0.gstatic.com/images?q=tbn:ANd9GcQJDA4qzxNBvGlXsmrTNJ8VNVW7POf5_wOFfg&amp;s">
            <a:extLst>
              <a:ext uri="{FF2B5EF4-FFF2-40B4-BE49-F238E27FC236}">
                <a16:creationId xmlns:a16="http://schemas.microsoft.com/office/drawing/2014/main" id="{F077A337-B01D-4C27-8058-19B94D73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38957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70" y="185531"/>
            <a:ext cx="11064059" cy="2036989"/>
          </a:xfrm>
        </p:spPr>
        <p:txBody>
          <a:bodyPr/>
          <a:lstStyle/>
          <a:p>
            <a:pPr algn="ctr"/>
            <a:r>
              <a:rPr lang="es-MX" dirty="0"/>
              <a:t>Aprendizaje Adaptativo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C6C8A83-954D-4D6D-8ED9-B752C8B2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474844"/>
            <a:ext cx="10515600" cy="3518452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19101"/>
                </a:solidFill>
              </a:rPr>
              <a:t>Metodología educativa</a:t>
            </a:r>
          </a:p>
          <a:p>
            <a:r>
              <a:rPr lang="es-ES" sz="2800" dirty="0">
                <a:solidFill>
                  <a:srgbClr val="F19101"/>
                </a:solidFill>
              </a:rPr>
              <a:t>Personalización del proceso de aprendizaje </a:t>
            </a:r>
          </a:p>
          <a:p>
            <a:r>
              <a:rPr lang="es-ES" sz="2800" dirty="0">
                <a:solidFill>
                  <a:srgbClr val="F19101"/>
                </a:solidFill>
              </a:rPr>
              <a:t>Uso de la tecnología</a:t>
            </a:r>
          </a:p>
          <a:p>
            <a:r>
              <a:rPr lang="es-ES" sz="2800" dirty="0">
                <a:solidFill>
                  <a:srgbClr val="F19101"/>
                </a:solidFill>
              </a:rPr>
              <a:t>Diferentes enseñanzas estratégicas para ajustar el contenido y la forma de enseñar </a:t>
            </a:r>
          </a:p>
          <a:p>
            <a:r>
              <a:rPr lang="es-ES" sz="2800" dirty="0">
                <a:solidFill>
                  <a:srgbClr val="F19101"/>
                </a:solidFill>
              </a:rPr>
              <a:t>Necesidades individuales de cada estudiante.</a:t>
            </a: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3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297</Words>
  <Application>Microsoft Office PowerPoint</Application>
  <PresentationFormat>Panorámica</PresentationFormat>
  <Paragraphs>50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Proxima Nova Alt Bl</vt:lpstr>
      <vt:lpstr>Proxima Nova Alt Lt</vt:lpstr>
      <vt:lpstr>Calibri Light</vt:lpstr>
      <vt:lpstr>Proxima Nova Rg</vt:lpstr>
      <vt:lpstr>Roboto</vt:lpstr>
      <vt:lpstr>Calibri</vt:lpstr>
      <vt:lpstr>Arial</vt:lpstr>
      <vt:lpstr>Office Theme</vt:lpstr>
      <vt:lpstr>Presentación de PowerPoint</vt:lpstr>
      <vt:lpstr>Jhonny Francisco Mendoza</vt:lpstr>
      <vt:lpstr>Presentación de PowerPoint</vt:lpstr>
      <vt:lpstr>ANTECEDENTES</vt:lpstr>
      <vt:lpstr>CONTEXTUALIZACIÓN</vt:lpstr>
      <vt:lpstr>¿Estamos preparados para afrontar estos nuevos retos y desafíos?</vt:lpstr>
      <vt:lpstr>Presentación de PowerPoint</vt:lpstr>
      <vt:lpstr>APRENDIZAJE ADAPTATIVO</vt:lpstr>
      <vt:lpstr>Aprendizaje Adaptativo</vt:lpstr>
      <vt:lpstr>Aprendizaje Adaptativo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DIE-BICU</cp:lastModifiedBy>
  <cp:revision>57</cp:revision>
  <dcterms:created xsi:type="dcterms:W3CDTF">2024-08-09T20:35:45Z</dcterms:created>
  <dcterms:modified xsi:type="dcterms:W3CDTF">2024-10-08T21:09:49Z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