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7" r:id="rId6"/>
    <p:sldId id="258" r:id="rId7"/>
    <p:sldId id="259" r:id="rId8"/>
    <p:sldId id="263" r:id="rId9"/>
    <p:sldId id="260" r:id="rId10"/>
    <p:sldId id="261" r:id="rId11"/>
    <p:sldId id="271" r:id="rId12"/>
    <p:sldId id="265" r:id="rId13"/>
    <p:sldId id="267" r:id="rId14"/>
    <p:sldId id="268" r:id="rId15"/>
    <p:sldId id="270" r:id="rId16"/>
    <p:sldId id="269" r:id="rId17"/>
    <p:sldId id="264" r:id="rId18"/>
  </p:sldIdLst>
  <p:sldSz cx="12192000" cy="6858000"/>
  <p:notesSz cx="6858000" cy="9144000"/>
  <p:embeddedFontLst>
    <p:embeddedFont>
      <p:font typeface="Calibri Light" panose="020F0302020204030204" pitchFamily="34" charset="0"/>
      <p:regular r:id="rId20"/>
      <p:italic r:id="rId21"/>
    </p:embeddedFont>
    <p:embeddedFont>
      <p:font typeface="Proxima Nova Alt Bl" panose="02000506030000020004" charset="0"/>
      <p:bold r:id="rId22"/>
      <p:boldItalic r:id="rId23"/>
    </p:embeddedFont>
    <p:embeddedFont>
      <p:font typeface="Calibri" panose="020F0502020204030204" pitchFamily="34" charset="0"/>
      <p:regular r:id="rId24"/>
      <p:bold r:id="rId25"/>
      <p:italic r:id="rId26"/>
      <p:boldItalic r:id="rId27"/>
    </p:embeddedFont>
    <p:embeddedFont>
      <p:font typeface="Proxima Nova Rg" panose="02000506030000020004" charset="0"/>
      <p:regular r:id="rId28"/>
      <p:bold r:id="rId29"/>
      <p:italic r:id="rId30"/>
      <p:boldItalic r:id="rId31"/>
    </p:embeddedFont>
    <p:embeddedFont>
      <p:font typeface="Proxima Nova Alt Lt" panose="02000506030000020004" charset="0"/>
      <p:regular r:id="rId32"/>
      <p:italic r:id="rId33"/>
    </p:embeddedFont>
    <p:embeddedFont>
      <p:font typeface="Roboto" panose="020B0604020202020204" charset="0"/>
      <p:regular r:id="rId34"/>
      <p:bold r:id="rId35"/>
      <p:italic r:id="rId36"/>
      <p:boldItalic r:id="rId37"/>
    </p:embeddedFont>
    <p:embeddedFont>
      <p:font typeface="Arial Narrow" panose="020B0606020202030204" pitchFamily="3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AAD"/>
    <a:srgbClr val="185F9B"/>
    <a:srgbClr val="3C2B55"/>
    <a:srgbClr val="3F1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94660"/>
  </p:normalViewPr>
  <p:slideViewPr>
    <p:cSldViewPr snapToGrid="0">
      <p:cViewPr varScale="1">
        <p:scale>
          <a:sx n="68" d="100"/>
          <a:sy n="68" d="100"/>
        </p:scale>
        <p:origin x="1080" y="72"/>
      </p:cViewPr>
      <p:guideLst/>
    </p:cSldViewPr>
  </p:slid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0.fntdata"/><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presProps" Target="presProps.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0F7B6-EF6B-4012-B533-76A102E3354C}" type="datetimeFigureOut">
              <a:rPr lang="es-MX" smtClean="0"/>
              <a:t>09/10/2024</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C764D-2762-4AA1-9AB6-9D0CC4F5EA12}" type="slidenum">
              <a:rPr lang="es-MX" smtClean="0"/>
              <a:t>‹Nº›</a:t>
            </a:fld>
            <a:endParaRPr lang="es-MX"/>
          </a:p>
        </p:txBody>
      </p:sp>
    </p:spTree>
    <p:extLst>
      <p:ext uri="{BB962C8B-B14F-4D97-AF65-F5344CB8AC3E}">
        <p14:creationId xmlns:p14="http://schemas.microsoft.com/office/powerpoint/2010/main" val="62743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E904F-E647-75E6-0AE5-0257A0B20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086" y="-70367"/>
            <a:ext cx="12357463" cy="6977539"/>
          </a:xfrm>
          <a:prstGeom prst="rect">
            <a:avLst/>
          </a:prstGeom>
        </p:spPr>
      </p:pic>
      <p:sp>
        <p:nvSpPr>
          <p:cNvPr id="3" name="Subtitle 2">
            <a:extLst>
              <a:ext uri="{FF2B5EF4-FFF2-40B4-BE49-F238E27FC236}">
                <a16:creationId xmlns:a16="http://schemas.microsoft.com/office/drawing/2014/main" id="{6AA1DA85-7D9F-59C7-C592-189951EE5578}"/>
              </a:ext>
            </a:extLst>
          </p:cNvPr>
          <p:cNvSpPr>
            <a:spLocks noGrp="1"/>
          </p:cNvSpPr>
          <p:nvPr>
            <p:ph type="subTitle" idx="1" hasCustomPrompt="1"/>
          </p:nvPr>
        </p:nvSpPr>
        <p:spPr>
          <a:xfrm>
            <a:off x="5068390" y="2387871"/>
            <a:ext cx="6479176" cy="3237866"/>
          </a:xfrm>
        </p:spPr>
        <p:txBody>
          <a:bodyPr>
            <a:noAutofit/>
          </a:bodyPr>
          <a:lstStyle>
            <a:lvl1pPr marL="0" indent="0" algn="l">
              <a:buNone/>
              <a:defRPr sz="3600" b="1">
                <a:solidFill>
                  <a:srgbClr val="186AAD"/>
                </a:solidFill>
                <a:latin typeface="Proxima Nova Alt Bl" panose="02000506030000020004" pitchFamily="50"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 el titulo de tu Ponencia</a:t>
            </a:r>
            <a:endParaRPr lang="es-MX" dirty="0"/>
          </a:p>
        </p:txBody>
      </p:sp>
    </p:spTree>
    <p:extLst>
      <p:ext uri="{BB962C8B-B14F-4D97-AF65-F5344CB8AC3E}">
        <p14:creationId xmlns:p14="http://schemas.microsoft.com/office/powerpoint/2010/main" val="276561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1" y="-452846"/>
            <a:ext cx="13455936" cy="7545977"/>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hasCustomPrompt="1"/>
          </p:nvPr>
        </p:nvSpPr>
        <p:spPr>
          <a:xfrm>
            <a:off x="2333897" y="1230572"/>
            <a:ext cx="6296298" cy="860461"/>
          </a:xfrm>
        </p:spPr>
        <p:txBody>
          <a:bodyPr/>
          <a:lstStyle>
            <a:lvl1pPr>
              <a:defRPr b="1">
                <a:solidFill>
                  <a:srgbClr val="186AAD"/>
                </a:solidFill>
                <a:latin typeface="Proxima Nova Alt Bl" panose="02000506030000020004" pitchFamily="50" charset="0"/>
              </a:defRPr>
            </a:lvl1pPr>
          </a:lstStyle>
          <a:p>
            <a:r>
              <a:rPr lang="es-ES" dirty="0"/>
              <a:t>Nombre del Ponente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2333897" y="3068074"/>
            <a:ext cx="2978332" cy="3099616"/>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Foto Personal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09/10/2024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
        <p:nvSpPr>
          <p:cNvPr id="12" name="Content Placeholder 2">
            <a:extLst>
              <a:ext uri="{FF2B5EF4-FFF2-40B4-BE49-F238E27FC236}">
                <a16:creationId xmlns:a16="http://schemas.microsoft.com/office/drawing/2014/main" id="{CB4536F4-FDF0-40A2-6905-392CB1F8BA8D}"/>
              </a:ext>
            </a:extLst>
          </p:cNvPr>
          <p:cNvSpPr>
            <a:spLocks noGrp="1"/>
          </p:cNvSpPr>
          <p:nvPr>
            <p:ph sz="half" idx="13" hasCustomPrompt="1"/>
          </p:nvPr>
        </p:nvSpPr>
        <p:spPr>
          <a:xfrm>
            <a:off x="5721533" y="3057343"/>
            <a:ext cx="5930536" cy="2486115"/>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Breve descripción profesional</a:t>
            </a:r>
            <a:endParaRPr lang="es-MX" sz="2800" dirty="0">
              <a:latin typeface="Proxima Nova Alt Lt" panose="02000506030000020004" pitchFamily="50" charset="0"/>
            </a:endParaRPr>
          </a:p>
        </p:txBody>
      </p:sp>
      <p:sp>
        <p:nvSpPr>
          <p:cNvPr id="15" name="Content Placeholder 2">
            <a:extLst>
              <a:ext uri="{FF2B5EF4-FFF2-40B4-BE49-F238E27FC236}">
                <a16:creationId xmlns:a16="http://schemas.microsoft.com/office/drawing/2014/main" id="{A2AF9B3D-9D9A-6646-10A3-C136B51FA042}"/>
              </a:ext>
            </a:extLst>
          </p:cNvPr>
          <p:cNvSpPr>
            <a:spLocks noGrp="1"/>
          </p:cNvSpPr>
          <p:nvPr>
            <p:ph sz="half" idx="14" hasCustomPrompt="1"/>
          </p:nvPr>
        </p:nvSpPr>
        <p:spPr>
          <a:xfrm>
            <a:off x="2333897" y="2145600"/>
            <a:ext cx="3892730" cy="428588"/>
          </a:xfrm>
        </p:spPr>
        <p:txBody>
          <a:bodyPr>
            <a:noAutofit/>
          </a:bodyPr>
          <a:lstStyle>
            <a:lvl1pPr marL="0" indent="0">
              <a:buNone/>
              <a:defRPr sz="22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Nombre de institución</a:t>
            </a:r>
            <a:endParaRPr lang="es-MX" sz="2800" dirty="0">
              <a:latin typeface="Proxima Nova Alt Lt" panose="02000506030000020004" pitchFamily="50" charset="0"/>
            </a:endParaRPr>
          </a:p>
        </p:txBody>
      </p:sp>
      <p:sp>
        <p:nvSpPr>
          <p:cNvPr id="16" name="Content Placeholder 2">
            <a:extLst>
              <a:ext uri="{FF2B5EF4-FFF2-40B4-BE49-F238E27FC236}">
                <a16:creationId xmlns:a16="http://schemas.microsoft.com/office/drawing/2014/main" id="{DA4C5FD1-D25E-7270-2D03-D91F0F89D19D}"/>
              </a:ext>
            </a:extLst>
          </p:cNvPr>
          <p:cNvSpPr>
            <a:spLocks noGrp="1"/>
          </p:cNvSpPr>
          <p:nvPr>
            <p:ph sz="half" idx="15" hasCustomPrompt="1"/>
          </p:nvPr>
        </p:nvSpPr>
        <p:spPr>
          <a:xfrm>
            <a:off x="2333897" y="2577155"/>
            <a:ext cx="3892730" cy="428588"/>
          </a:xfrm>
        </p:spPr>
        <p:txBody>
          <a:bodyPr>
            <a:noAutofit/>
          </a:bodyPr>
          <a:lstStyle>
            <a:lvl1pPr marL="0" indent="0">
              <a:buNone/>
              <a:defRPr sz="24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Correo electrónico</a:t>
            </a:r>
            <a:endParaRPr lang="es-MX" sz="2800" dirty="0">
              <a:latin typeface="Proxima Nova Alt Lt" panose="02000506030000020004" pitchFamily="50" charset="0"/>
            </a:endParaRPr>
          </a:p>
        </p:txBody>
      </p:sp>
    </p:spTree>
    <p:extLst>
      <p:ext uri="{BB962C8B-B14F-4D97-AF65-F5344CB8AC3E}">
        <p14:creationId xmlns:p14="http://schemas.microsoft.com/office/powerpoint/2010/main" val="199492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E3ECF3-ADB1-E229-9264-286AAB951E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7086"/>
            <a:ext cx="12191999" cy="6945086"/>
          </a:xfrm>
          <a:prstGeom prst="rect">
            <a:avLst/>
          </a:prstGeom>
        </p:spPr>
      </p:pic>
      <p:sp>
        <p:nvSpPr>
          <p:cNvPr id="2" name="Title 1">
            <a:extLst>
              <a:ext uri="{FF2B5EF4-FFF2-40B4-BE49-F238E27FC236}">
                <a16:creationId xmlns:a16="http://schemas.microsoft.com/office/drawing/2014/main" id="{9517B3F3-99B3-DA5A-5CC1-5D11BD32363A}"/>
              </a:ext>
            </a:extLst>
          </p:cNvPr>
          <p:cNvSpPr>
            <a:spLocks noGrp="1"/>
          </p:cNvSpPr>
          <p:nvPr>
            <p:ph type="title"/>
          </p:nvPr>
        </p:nvSpPr>
        <p:spPr>
          <a:xfrm>
            <a:off x="838200" y="1280160"/>
            <a:ext cx="10515600" cy="905691"/>
          </a:xfrm>
        </p:spPr>
        <p:txBody>
          <a:bodyPr/>
          <a:lstStyle>
            <a:lvl1pPr>
              <a:defRPr b="1">
                <a:solidFill>
                  <a:srgbClr val="185F9B"/>
                </a:solidFill>
                <a:latin typeface="Proxima Nova Alt Bl" panose="02000506030000020004" pitchFamily="50" charset="0"/>
                <a:ea typeface="Roboto" panose="02000000000000000000" pitchFamily="2"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8FD055BB-ADEC-ED80-00B9-ADF2498882B4}"/>
              </a:ext>
            </a:extLst>
          </p:cNvPr>
          <p:cNvSpPr>
            <a:spLocks noGrp="1"/>
          </p:cNvSpPr>
          <p:nvPr>
            <p:ph idx="1"/>
          </p:nvPr>
        </p:nvSpPr>
        <p:spPr>
          <a:xfrm>
            <a:off x="838200" y="2316480"/>
            <a:ext cx="10515600" cy="3860483"/>
          </a:xfrm>
        </p:spPr>
        <p:txBody>
          <a:bodyPr/>
          <a:lstStyle>
            <a:lvl1pPr>
              <a:defRPr>
                <a:solidFill>
                  <a:srgbClr val="185F9B"/>
                </a:solidFill>
                <a:latin typeface="Proxima Nova Rg" panose="02000506030000020004" pitchFamily="50" charset="0"/>
              </a:defRPr>
            </a:lvl1pPr>
            <a:lvl2pPr>
              <a:defRPr>
                <a:solidFill>
                  <a:srgbClr val="185F9B"/>
                </a:solidFill>
                <a:latin typeface="Proxima Nova Rg" panose="02000506030000020004" pitchFamily="50" charset="0"/>
              </a:defRPr>
            </a:lvl2pPr>
            <a:lvl3pPr>
              <a:defRPr>
                <a:solidFill>
                  <a:srgbClr val="185F9B"/>
                </a:solidFill>
                <a:latin typeface="Proxima Nova Rg" panose="02000506030000020004" pitchFamily="50" charset="0"/>
              </a:defRPr>
            </a:lvl3pPr>
            <a:lvl4pPr>
              <a:defRPr>
                <a:solidFill>
                  <a:srgbClr val="185F9B"/>
                </a:solidFill>
                <a:latin typeface="Proxima Nova Rg" panose="02000506030000020004" pitchFamily="50" charset="0"/>
              </a:defRPr>
            </a:lvl4pPr>
            <a:lvl5pPr>
              <a:defRPr>
                <a:solidFill>
                  <a:srgbClr val="185F9B"/>
                </a:solidFill>
                <a:latin typeface="Proxima Nova Rg" panose="02000506030000020004" pitchFamily="50" charset="0"/>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Tree>
    <p:extLst>
      <p:ext uri="{BB962C8B-B14F-4D97-AF65-F5344CB8AC3E}">
        <p14:creationId xmlns:p14="http://schemas.microsoft.com/office/powerpoint/2010/main" val="133867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51A5B0-52B9-464B-BF4C-20B82DE7A4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794" y="0"/>
            <a:ext cx="12287794" cy="6858000"/>
          </a:xfrm>
          <a:prstGeom prst="rect">
            <a:avLst/>
          </a:prstGeom>
        </p:spPr>
      </p:pic>
      <p:sp>
        <p:nvSpPr>
          <p:cNvPr id="2" name="Title 1">
            <a:extLst>
              <a:ext uri="{FF2B5EF4-FFF2-40B4-BE49-F238E27FC236}">
                <a16:creationId xmlns:a16="http://schemas.microsoft.com/office/drawing/2014/main" id="{CFEA13FB-4559-D47B-0F9D-79132AA0CE3A}"/>
              </a:ext>
            </a:extLst>
          </p:cNvPr>
          <p:cNvSpPr>
            <a:spLocks noGrp="1"/>
          </p:cNvSpPr>
          <p:nvPr>
            <p:ph type="title"/>
          </p:nvPr>
        </p:nvSpPr>
        <p:spPr>
          <a:xfrm>
            <a:off x="709929" y="1219200"/>
            <a:ext cx="11064059" cy="2036989"/>
          </a:xfrm>
        </p:spPr>
        <p:txBody>
          <a:bodyPr anchor="b"/>
          <a:lstStyle>
            <a:lvl1pPr>
              <a:defRPr sz="6000" b="1">
                <a:solidFill>
                  <a:srgbClr val="185F9B"/>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Text Placeholder 2">
            <a:extLst>
              <a:ext uri="{FF2B5EF4-FFF2-40B4-BE49-F238E27FC236}">
                <a16:creationId xmlns:a16="http://schemas.microsoft.com/office/drawing/2014/main" id="{8CE2C0F5-51DB-B2E7-EAE7-8F51C13AC3BC}"/>
              </a:ext>
            </a:extLst>
          </p:cNvPr>
          <p:cNvSpPr>
            <a:spLocks noGrp="1"/>
          </p:cNvSpPr>
          <p:nvPr>
            <p:ph type="body" idx="1"/>
          </p:nvPr>
        </p:nvSpPr>
        <p:spPr>
          <a:xfrm>
            <a:off x="640261" y="3429000"/>
            <a:ext cx="10515600" cy="1500187"/>
          </a:xfrm>
        </p:spPr>
        <p:txBody>
          <a:bodyPr/>
          <a:lstStyle>
            <a:lvl1pPr marL="0" indent="0">
              <a:buNone/>
              <a:defRPr sz="2400">
                <a:solidFill>
                  <a:schemeClr val="bg2">
                    <a:lumMod val="25000"/>
                  </a:schemeClr>
                </a:solidFill>
                <a:latin typeface="Proxima Nova Rg" panose="0200050603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Tree>
    <p:extLst>
      <p:ext uri="{BB962C8B-B14F-4D97-AF65-F5344CB8AC3E}">
        <p14:creationId xmlns:p14="http://schemas.microsoft.com/office/powerpoint/2010/main" val="268599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78" y="-57311"/>
            <a:ext cx="12331337" cy="6915311"/>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p:nvPr>
        </p:nvSpPr>
        <p:spPr>
          <a:xfrm>
            <a:off x="2908663" y="365125"/>
            <a:ext cx="6296298" cy="1325563"/>
          </a:xfrm>
        </p:spPr>
        <p:txBody>
          <a:bodyPr/>
          <a:lstStyle>
            <a:lvl1pPr>
              <a:defRPr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838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Content Placeholder 3">
            <a:extLst>
              <a:ext uri="{FF2B5EF4-FFF2-40B4-BE49-F238E27FC236}">
                <a16:creationId xmlns:a16="http://schemas.microsoft.com/office/drawing/2014/main" id="{3BE4BF8E-0AB0-7DAD-9EBA-CA02EF28AC03}"/>
              </a:ext>
            </a:extLst>
          </p:cNvPr>
          <p:cNvSpPr>
            <a:spLocks noGrp="1"/>
          </p:cNvSpPr>
          <p:nvPr>
            <p:ph sz="half" idx="2" hasCustomPrompt="1"/>
          </p:nvPr>
        </p:nvSpPr>
        <p:spPr>
          <a:xfrm>
            <a:off x="6172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09/10/2024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57202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A6B568-686C-37E3-43BD-E7E48FF42F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698" y="-21926"/>
            <a:ext cx="12261395" cy="6879926"/>
          </a:xfrm>
          <a:prstGeom prst="rect">
            <a:avLst/>
          </a:prstGeom>
        </p:spPr>
      </p:pic>
      <p:sp>
        <p:nvSpPr>
          <p:cNvPr id="2" name="Title 1">
            <a:extLst>
              <a:ext uri="{FF2B5EF4-FFF2-40B4-BE49-F238E27FC236}">
                <a16:creationId xmlns:a16="http://schemas.microsoft.com/office/drawing/2014/main" id="{A53E11CD-90F8-9894-C172-602043944D60}"/>
              </a:ext>
            </a:extLst>
          </p:cNvPr>
          <p:cNvSpPr>
            <a:spLocks noGrp="1"/>
          </p:cNvSpPr>
          <p:nvPr>
            <p:ph type="title"/>
          </p:nvPr>
        </p:nvSpPr>
        <p:spPr>
          <a:xfrm>
            <a:off x="839788" y="687976"/>
            <a:ext cx="3932237" cy="1550126"/>
          </a:xfrm>
        </p:spPr>
        <p:txBody>
          <a:bodyPr anchor="b"/>
          <a:lstStyle>
            <a:lvl1pPr>
              <a:defRPr sz="3200"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DA0D0326-E4E4-EA79-E4CB-80B557595409}"/>
              </a:ext>
            </a:extLst>
          </p:cNvPr>
          <p:cNvSpPr>
            <a:spLocks noGrp="1"/>
          </p:cNvSpPr>
          <p:nvPr>
            <p:ph idx="1"/>
          </p:nvPr>
        </p:nvSpPr>
        <p:spPr>
          <a:xfrm>
            <a:off x="5183188" y="987425"/>
            <a:ext cx="6172200" cy="4873625"/>
          </a:xfrm>
        </p:spPr>
        <p:txBody>
          <a:bodyPr/>
          <a:lstStyle>
            <a:lvl1pPr>
              <a:defRPr sz="3200" b="1">
                <a:solidFill>
                  <a:srgbClr val="186AAD"/>
                </a:solidFill>
                <a:latin typeface="Proxima Nova Rg" panose="02000506030000020004" pitchFamily="50" charset="0"/>
              </a:defRPr>
            </a:lvl1pPr>
            <a:lvl2pPr>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Text Placeholder 3">
            <a:extLst>
              <a:ext uri="{FF2B5EF4-FFF2-40B4-BE49-F238E27FC236}">
                <a16:creationId xmlns:a16="http://schemas.microsoft.com/office/drawing/2014/main" id="{859FAD70-652F-5AE6-E7EB-ECE11517AA98}"/>
              </a:ext>
            </a:extLst>
          </p:cNvPr>
          <p:cNvSpPr>
            <a:spLocks noGrp="1"/>
          </p:cNvSpPr>
          <p:nvPr>
            <p:ph type="body" sz="half" idx="2"/>
          </p:nvPr>
        </p:nvSpPr>
        <p:spPr>
          <a:xfrm>
            <a:off x="839788" y="2238102"/>
            <a:ext cx="3932237" cy="3630885"/>
          </a:xfrm>
        </p:spPr>
        <p:txBody>
          <a:bodyPr/>
          <a:lstStyle>
            <a:lvl1pPr marL="0" indent="0">
              <a:buNone/>
              <a:defRPr sz="1600">
                <a:latin typeface="Proxima Nova Rg"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5" name="Date Placeholder 4">
            <a:extLst>
              <a:ext uri="{FF2B5EF4-FFF2-40B4-BE49-F238E27FC236}">
                <a16:creationId xmlns:a16="http://schemas.microsoft.com/office/drawing/2014/main" id="{F3A8EACF-8AD4-47E4-154D-43AC836DFFC0}"/>
              </a:ext>
            </a:extLst>
          </p:cNvPr>
          <p:cNvSpPr>
            <a:spLocks noGrp="1"/>
          </p:cNvSpPr>
          <p:nvPr>
            <p:ph type="dt" sz="half" idx="10"/>
          </p:nvPr>
        </p:nvSpPr>
        <p:spPr/>
        <p:txBody>
          <a:bodyPr/>
          <a:lstStyle/>
          <a:p>
            <a:fld id="{68AD74F1-855F-4821-BD5D-680D553F7DC4}" type="datetimeFigureOut">
              <a:rPr lang="es-MX" smtClean="0"/>
              <a:t>09/10/2024</a:t>
            </a:fld>
            <a:endParaRPr lang="es-MX"/>
          </a:p>
        </p:txBody>
      </p:sp>
      <p:sp>
        <p:nvSpPr>
          <p:cNvPr id="6" name="Footer Placeholder 5">
            <a:extLst>
              <a:ext uri="{FF2B5EF4-FFF2-40B4-BE49-F238E27FC236}">
                <a16:creationId xmlns:a16="http://schemas.microsoft.com/office/drawing/2014/main" id="{538F69C7-B963-8574-3D57-3AAA19D03200}"/>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A5916C9A-06B7-5F6C-0998-442884D86098}"/>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191839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D4184-8892-780C-E66C-839B8454A0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181" y="-17803"/>
            <a:ext cx="12229654" cy="6914898"/>
          </a:xfrm>
          <a:prstGeom prst="rect">
            <a:avLst/>
          </a:prstGeom>
        </p:spPr>
      </p:pic>
      <p:sp>
        <p:nvSpPr>
          <p:cNvPr id="12" name="Content Placeholder 2">
            <a:extLst>
              <a:ext uri="{FF2B5EF4-FFF2-40B4-BE49-F238E27FC236}">
                <a16:creationId xmlns:a16="http://schemas.microsoft.com/office/drawing/2014/main" id="{A242051A-1D1C-6CB7-C7E5-BE367913D422}"/>
              </a:ext>
            </a:extLst>
          </p:cNvPr>
          <p:cNvSpPr>
            <a:spLocks noGrp="1"/>
          </p:cNvSpPr>
          <p:nvPr>
            <p:ph idx="1" hasCustomPrompt="1"/>
          </p:nvPr>
        </p:nvSpPr>
        <p:spPr>
          <a:xfrm>
            <a:off x="2693126" y="4360884"/>
            <a:ext cx="6797039" cy="513625"/>
          </a:xfrm>
        </p:spPr>
        <p:txBody>
          <a:bodyPr/>
          <a:lstStyle>
            <a:lvl1pPr marL="0" indent="0" algn="ctr">
              <a:buNone/>
              <a:defRPr sz="3200" b="1">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Nombre ponente</a:t>
            </a:r>
          </a:p>
        </p:txBody>
      </p:sp>
      <p:sp>
        <p:nvSpPr>
          <p:cNvPr id="13" name="Content Placeholder 2">
            <a:extLst>
              <a:ext uri="{FF2B5EF4-FFF2-40B4-BE49-F238E27FC236}">
                <a16:creationId xmlns:a16="http://schemas.microsoft.com/office/drawing/2014/main" id="{D5AE1103-5260-B487-94ED-09256AFB2963}"/>
              </a:ext>
            </a:extLst>
          </p:cNvPr>
          <p:cNvSpPr>
            <a:spLocks noGrp="1"/>
          </p:cNvSpPr>
          <p:nvPr>
            <p:ph idx="10" hasCustomPrompt="1"/>
          </p:nvPr>
        </p:nvSpPr>
        <p:spPr>
          <a:xfrm>
            <a:off x="2701835" y="4874509"/>
            <a:ext cx="6797039" cy="513625"/>
          </a:xfrm>
        </p:spPr>
        <p:txBody>
          <a:bodyPr/>
          <a:lstStyle>
            <a:lvl1pPr marL="0" indent="0" algn="ctr">
              <a:buNone/>
              <a:defRPr sz="3200" b="0">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Correo electrónico</a:t>
            </a:r>
          </a:p>
        </p:txBody>
      </p:sp>
      <p:sp>
        <p:nvSpPr>
          <p:cNvPr id="15" name="TextBox 14">
            <a:extLst>
              <a:ext uri="{FF2B5EF4-FFF2-40B4-BE49-F238E27FC236}">
                <a16:creationId xmlns:a16="http://schemas.microsoft.com/office/drawing/2014/main" id="{147B23A1-1893-ED95-6D93-1A86DAE82D2D}"/>
              </a:ext>
            </a:extLst>
          </p:cNvPr>
          <p:cNvSpPr txBox="1"/>
          <p:nvPr userDrawn="1"/>
        </p:nvSpPr>
        <p:spPr>
          <a:xfrm>
            <a:off x="422366" y="2588594"/>
            <a:ext cx="11347268" cy="1016755"/>
          </a:xfrm>
          <a:prstGeom prst="rect">
            <a:avLst/>
          </a:prstGeom>
          <a:noFill/>
        </p:spPr>
        <p:txBody>
          <a:bodyPr wrap="square">
            <a:spAutoFit/>
          </a:bodyPr>
          <a:lstStyle/>
          <a:p>
            <a:pPr algn="ctr"/>
            <a:r>
              <a:rPr lang="es-ES" sz="6000" b="1" kern="1200" dirty="0">
                <a:solidFill>
                  <a:srgbClr val="185F9B"/>
                </a:solidFill>
                <a:latin typeface="Proxima Nova Alt Bl" panose="02000506030000020004" pitchFamily="50" charset="0"/>
                <a:ea typeface="+mj-ea"/>
                <a:cs typeface="+mj-cs"/>
              </a:rPr>
              <a:t>Gracias por su atención!</a:t>
            </a:r>
            <a:endParaRPr lang="es-MX" sz="6000" b="1" kern="1200" dirty="0">
              <a:solidFill>
                <a:srgbClr val="185F9B"/>
              </a:solidFill>
              <a:latin typeface="Proxima Nova Alt Bl" panose="02000506030000020004" pitchFamily="50" charset="0"/>
              <a:ea typeface="+mj-ea"/>
              <a:cs typeface="+mj-cs"/>
            </a:endParaRPr>
          </a:p>
        </p:txBody>
      </p:sp>
    </p:spTree>
    <p:extLst>
      <p:ext uri="{BB962C8B-B14F-4D97-AF65-F5344CB8AC3E}">
        <p14:creationId xmlns:p14="http://schemas.microsoft.com/office/powerpoint/2010/main" val="315428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86C7E-8621-E6FE-FE0A-F6D40F60E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Click to edit Master title style</a:t>
            </a:r>
            <a:endParaRPr lang="es-MX"/>
          </a:p>
        </p:txBody>
      </p:sp>
      <p:sp>
        <p:nvSpPr>
          <p:cNvPr id="3" name="Text Placeholder 2">
            <a:extLst>
              <a:ext uri="{FF2B5EF4-FFF2-40B4-BE49-F238E27FC236}">
                <a16:creationId xmlns:a16="http://schemas.microsoft.com/office/drawing/2014/main" id="{5CE8BFCC-00AB-2312-2BA8-C9B2D3A9E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4" name="Date Placeholder 3">
            <a:extLst>
              <a:ext uri="{FF2B5EF4-FFF2-40B4-BE49-F238E27FC236}">
                <a16:creationId xmlns:a16="http://schemas.microsoft.com/office/drawing/2014/main" id="{5727B1ED-1FAB-79E9-10FC-2D0B1A614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D74F1-855F-4821-BD5D-680D553F7DC4}" type="datetimeFigureOut">
              <a:rPr lang="es-MX" smtClean="0"/>
              <a:t>09/10/2024</a:t>
            </a:fld>
            <a:endParaRPr lang="es-MX"/>
          </a:p>
        </p:txBody>
      </p:sp>
      <p:sp>
        <p:nvSpPr>
          <p:cNvPr id="5" name="Footer Placeholder 4">
            <a:extLst>
              <a:ext uri="{FF2B5EF4-FFF2-40B4-BE49-F238E27FC236}">
                <a16:creationId xmlns:a16="http://schemas.microsoft.com/office/drawing/2014/main" id="{CEEEEAE2-26EE-A358-2CE0-517FAD571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11723FEE-CFAD-4A43-99AA-B614D87B3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E187-C13F-4B89-BBFD-05A942897C63}" type="slidenum">
              <a:rPr lang="es-MX" smtClean="0"/>
              <a:t>‹Nº›</a:t>
            </a:fld>
            <a:endParaRPr lang="es-MX"/>
          </a:p>
        </p:txBody>
      </p:sp>
    </p:spTree>
    <p:extLst>
      <p:ext uri="{BB962C8B-B14F-4D97-AF65-F5344CB8AC3E}">
        <p14:creationId xmlns:p14="http://schemas.microsoft.com/office/powerpoint/2010/main" val="29567528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773A5A-C90D-48B6-4F08-7D4406DAF9E8}"/>
              </a:ext>
            </a:extLst>
          </p:cNvPr>
          <p:cNvSpPr>
            <a:spLocks noGrp="1"/>
          </p:cNvSpPr>
          <p:nvPr>
            <p:ph type="subTitle" idx="1"/>
          </p:nvPr>
        </p:nvSpPr>
        <p:spPr>
          <a:xfrm>
            <a:off x="5138191" y="1746390"/>
            <a:ext cx="6479176" cy="3062935"/>
          </a:xfrm>
        </p:spPr>
        <p:txBody>
          <a:bodyPr/>
          <a:lstStyle/>
          <a:p>
            <a:pPr algn="ctr"/>
            <a:r>
              <a:rPr lang="es-NI" dirty="0">
                <a:latin typeface="Arial" panose="020B0604020202020204" pitchFamily="34" charset="0"/>
                <a:cs typeface="Arial" panose="020B0604020202020204" pitchFamily="34" charset="0"/>
              </a:rPr>
              <a:t>La Inclusión en el Proceso de </a:t>
            </a:r>
            <a:r>
              <a:rPr lang="es-NI" dirty="0" err="1">
                <a:latin typeface="Arial" panose="020B0604020202020204" pitchFamily="34" charset="0"/>
                <a:cs typeface="Arial" panose="020B0604020202020204" pitchFamily="34" charset="0"/>
              </a:rPr>
              <a:t>Microplanificación</a:t>
            </a:r>
            <a:endParaRPr lang="es-NI" dirty="0">
              <a:latin typeface="Arial" panose="020B0604020202020204" pitchFamily="34" charset="0"/>
              <a:cs typeface="Arial" panose="020B0604020202020204" pitchFamily="34" charset="0"/>
            </a:endParaRPr>
          </a:p>
          <a:p>
            <a:pPr algn="ctr"/>
            <a:endParaRPr lang="es-NI" dirty="0">
              <a:latin typeface="Arial" panose="020B0604020202020204" pitchFamily="34" charset="0"/>
              <a:cs typeface="Arial" panose="020B0604020202020204" pitchFamily="34" charset="0"/>
            </a:endParaRPr>
          </a:p>
          <a:p>
            <a:pPr algn="ctr"/>
            <a:r>
              <a:rPr lang="es-NI" dirty="0">
                <a:latin typeface="Arial" panose="020B0604020202020204" pitchFamily="34" charset="0"/>
                <a:cs typeface="Arial" panose="020B0604020202020204" pitchFamily="34" charset="0"/>
              </a:rPr>
              <a:t>Departamento de Educación a Distancia Virtual</a:t>
            </a: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695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5B58E62-CEC0-EFB8-0468-10F4EB7D2C30}"/>
              </a:ext>
            </a:extLst>
          </p:cNvPr>
          <p:cNvSpPr txBox="1"/>
          <p:nvPr/>
        </p:nvSpPr>
        <p:spPr>
          <a:xfrm>
            <a:off x="2556386" y="322611"/>
            <a:ext cx="7387713" cy="1421928"/>
          </a:xfrm>
          <a:prstGeom prst="rect">
            <a:avLst/>
          </a:prstGeom>
        </p:spPr>
        <p:txBody>
          <a:bodyPr vert="horz" lIns="91440" tIns="45720" rIns="91440" bIns="45720" rtlCol="0" anchor="ctr">
            <a:normAutofit fontScale="97500"/>
          </a:bodyPr>
          <a:lstStyle>
            <a:defPPr>
              <a:defRPr lang="es-MX"/>
            </a:defPPr>
            <a:lvl1pPr algn="ctr">
              <a:lnSpc>
                <a:spcPct val="90000"/>
              </a:lnSpc>
              <a:spcBef>
                <a:spcPct val="0"/>
              </a:spcBef>
              <a:defRPr sz="3600" b="1">
                <a:solidFill>
                  <a:srgbClr val="185F9B"/>
                </a:solidFill>
                <a:latin typeface="Proxima Nova Alt Bl" panose="02000506030000020004" pitchFamily="50" charset="0"/>
                <a:ea typeface="Roboto" panose="02000000000000000000" pitchFamily="2" charset="0"/>
                <a:cs typeface="+mj-cs"/>
              </a:defRPr>
            </a:lvl1pPr>
          </a:lstStyle>
          <a:p>
            <a:r>
              <a:rPr lang="es-ES_tradnl" altLang="es-ES" dirty="0">
                <a:sym typeface="Arial Narrow" panose="020B0606020202030204" pitchFamily="34" charset="0"/>
              </a:rPr>
              <a:t>Recomendaciones a considerar en </a:t>
            </a:r>
          </a:p>
          <a:p>
            <a:r>
              <a:rPr lang="es-ES_tradnl" altLang="es-ES" dirty="0">
                <a:sym typeface="Arial Narrow" panose="020B0606020202030204" pitchFamily="34" charset="0"/>
              </a:rPr>
              <a:t>los recursos de aprendizaje</a:t>
            </a:r>
          </a:p>
        </p:txBody>
      </p:sp>
      <p:sp>
        <p:nvSpPr>
          <p:cNvPr id="5" name="Rectángulo redondeado 13">
            <a:extLst>
              <a:ext uri="{FF2B5EF4-FFF2-40B4-BE49-F238E27FC236}">
                <a16:creationId xmlns:a16="http://schemas.microsoft.com/office/drawing/2014/main" id="{CAC606BE-ACCF-AFDC-E1C1-E693DD60C99C}"/>
              </a:ext>
            </a:extLst>
          </p:cNvPr>
          <p:cNvSpPr>
            <a:spLocks noChangeArrowheads="1"/>
          </p:cNvSpPr>
          <p:nvPr/>
        </p:nvSpPr>
        <p:spPr bwMode="auto">
          <a:xfrm>
            <a:off x="768349" y="3186765"/>
            <a:ext cx="5816601" cy="1912297"/>
          </a:xfrm>
          <a:prstGeom prst="roundRect">
            <a:avLst>
              <a:gd name="adj" fmla="val 3049"/>
            </a:avLst>
          </a:prstGeom>
          <a:solidFill>
            <a:srgbClr val="FFFFFF"/>
          </a:solidFill>
          <a:ln w="25400" algn="ctr">
            <a:solidFill>
              <a:srgbClr val="0F7EC5"/>
            </a:solidFill>
            <a:bevel/>
            <a:headEnd/>
            <a:tailEnd/>
          </a:ln>
        </p:spPr>
        <p:txBody>
          <a:bodyPr wrap="square" lIns="45720" rIns="45720" anchor="ctr">
            <a:spAutoFit/>
          </a:bodyPr>
          <a:lstStyle>
            <a:lvl1pPr marL="342900" indent="-342900">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lgn="just">
              <a:lnSpc>
                <a:spcPct val="150000"/>
              </a:lnSpc>
              <a:buFont typeface="Symbol" panose="05050102010706020507" pitchFamily="18" charset="2"/>
              <a:buChar char=""/>
            </a:pPr>
            <a:r>
              <a:rPr lang="es-ES_tradnl" altLang="es-NI" sz="1600" dirty="0">
                <a:solidFill>
                  <a:schemeClr val="tx1"/>
                </a:solidFill>
              </a:rPr>
              <a:t>Texto en la información brindada sea claro y preciso.</a:t>
            </a:r>
          </a:p>
          <a:p>
            <a:pPr algn="just">
              <a:lnSpc>
                <a:spcPct val="150000"/>
              </a:lnSpc>
              <a:buFont typeface="Symbol" panose="05050102010706020507" pitchFamily="18" charset="2"/>
              <a:buChar char=""/>
            </a:pPr>
            <a:r>
              <a:rPr lang="es-ES_tradnl" altLang="es-NI" sz="1600" dirty="0">
                <a:solidFill>
                  <a:schemeClr val="tx1"/>
                </a:solidFill>
              </a:rPr>
              <a:t>Interpretación en lengua de señas en la parte superior de la pantalla</a:t>
            </a:r>
            <a:endParaRPr lang="es-NI" altLang="es-NI" sz="1600" dirty="0">
              <a:solidFill>
                <a:schemeClr val="tx1"/>
              </a:solidFill>
            </a:endParaRPr>
          </a:p>
          <a:p>
            <a:pPr algn="just">
              <a:lnSpc>
                <a:spcPct val="150000"/>
              </a:lnSpc>
              <a:buFont typeface="Symbol" panose="05050102010706020507" pitchFamily="18" charset="2"/>
              <a:buChar char=""/>
            </a:pPr>
            <a:r>
              <a:rPr lang="es-ES_tradnl" altLang="es-NI" sz="1600" dirty="0">
                <a:solidFill>
                  <a:schemeClr val="tx1"/>
                </a:solidFill>
              </a:rPr>
              <a:t>Videos con subtítulos (importante seleccionar el idioma)</a:t>
            </a:r>
          </a:p>
          <a:p>
            <a:pPr algn="just">
              <a:lnSpc>
                <a:spcPct val="150000"/>
              </a:lnSpc>
              <a:buFont typeface="Symbol" panose="05050102010706020507" pitchFamily="18" charset="2"/>
              <a:buChar char=""/>
            </a:pPr>
            <a:r>
              <a:rPr lang="es-ES_tradnl" altLang="es-NI" sz="1600" dirty="0">
                <a:solidFill>
                  <a:schemeClr val="tx1"/>
                </a:solidFill>
              </a:rPr>
              <a:t>Audios según el usuario destinatario.</a:t>
            </a:r>
            <a:endParaRPr lang="es-ES_tradnl" altLang="es-NI" sz="1600" dirty="0">
              <a:solidFill>
                <a:schemeClr val="tx1"/>
              </a:solidFill>
              <a:latin typeface="Georgia" panose="02040502050405020303" pitchFamily="18" charset="0"/>
              <a:ea typeface="Calibri" panose="020F0502020204030204" pitchFamily="34" charset="0"/>
              <a:cs typeface="Times New Roman" panose="02020603050405020304" pitchFamily="18" charset="0"/>
            </a:endParaRPr>
          </a:p>
        </p:txBody>
      </p:sp>
      <p:sp>
        <p:nvSpPr>
          <p:cNvPr id="6" name="Rectángulo redondeado 4">
            <a:extLst>
              <a:ext uri="{FF2B5EF4-FFF2-40B4-BE49-F238E27FC236}">
                <a16:creationId xmlns:a16="http://schemas.microsoft.com/office/drawing/2014/main" id="{815C5737-9B5C-9691-6BCF-AE284C2AC142}"/>
              </a:ext>
            </a:extLst>
          </p:cNvPr>
          <p:cNvSpPr>
            <a:spLocks noChangeArrowheads="1"/>
          </p:cNvSpPr>
          <p:nvPr/>
        </p:nvSpPr>
        <p:spPr bwMode="auto">
          <a:xfrm>
            <a:off x="1300161" y="2690977"/>
            <a:ext cx="4752975" cy="368022"/>
          </a:xfrm>
          <a:prstGeom prst="roundRect">
            <a:avLst>
              <a:gd name="adj" fmla="val 15110"/>
            </a:avLst>
          </a:prstGeom>
          <a:solidFill>
            <a:srgbClr val="FFFFFF"/>
          </a:solidFill>
          <a:ln w="25400" algn="ctr">
            <a:solidFill>
              <a:srgbClr val="0F7EC5"/>
            </a:solidFill>
            <a:bevel/>
            <a:headEnd/>
            <a:tailEnd/>
          </a:ln>
        </p:spPr>
        <p:txBody>
          <a:bodyPr lIns="45720" rIns="45720" anchor="ctr">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r>
              <a:rPr lang="es-NI" altLang="es-NI" sz="1600" b="1" dirty="0">
                <a:solidFill>
                  <a:schemeClr val="tx1"/>
                </a:solidFill>
              </a:rPr>
              <a:t>Personas con discapacidad auditiva:</a:t>
            </a:r>
          </a:p>
        </p:txBody>
      </p:sp>
      <p:pic>
        <p:nvPicPr>
          <p:cNvPr id="3" name="Imagen 2" descr="Una caricatura de una persona&#10;&#10;Descripción generada automáticamente con confianza media">
            <a:extLst>
              <a:ext uri="{FF2B5EF4-FFF2-40B4-BE49-F238E27FC236}">
                <a16:creationId xmlns:a16="http://schemas.microsoft.com/office/drawing/2014/main" id="{24204303-83FE-F0E3-EB67-B70C3D09F82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47061" y="2057400"/>
            <a:ext cx="3885930" cy="3378200"/>
          </a:xfrm>
          <a:prstGeom prst="rect">
            <a:avLst/>
          </a:prstGeom>
        </p:spPr>
      </p:pic>
    </p:spTree>
    <p:extLst>
      <p:ext uri="{BB962C8B-B14F-4D97-AF65-F5344CB8AC3E}">
        <p14:creationId xmlns:p14="http://schemas.microsoft.com/office/powerpoint/2010/main" val="1269816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5B58E62-CEC0-EFB8-0468-10F4EB7D2C30}"/>
              </a:ext>
            </a:extLst>
          </p:cNvPr>
          <p:cNvSpPr txBox="1"/>
          <p:nvPr/>
        </p:nvSpPr>
        <p:spPr>
          <a:xfrm>
            <a:off x="2632587" y="79950"/>
            <a:ext cx="6926826" cy="1421928"/>
          </a:xfrm>
          <a:prstGeom prst="rect">
            <a:avLst/>
          </a:prstGeom>
        </p:spPr>
        <p:txBody>
          <a:bodyPr vert="horz" lIns="91440" tIns="45720" rIns="91440" bIns="45720" rtlCol="0" anchor="b">
            <a:normAutofit/>
          </a:bodyPr>
          <a:lstStyle>
            <a:defPPr>
              <a:defRPr lang="es-MX"/>
            </a:defPPr>
            <a:lvl1pPr algn="ctr">
              <a:lnSpc>
                <a:spcPct val="90000"/>
              </a:lnSpc>
              <a:spcBef>
                <a:spcPct val="0"/>
              </a:spcBef>
              <a:defRPr sz="3200" b="1">
                <a:solidFill>
                  <a:srgbClr val="185F9B"/>
                </a:solidFill>
                <a:latin typeface="Arial" panose="020B0604020202020204" pitchFamily="34" charset="0"/>
                <a:ea typeface="+mj-ea"/>
                <a:cs typeface="Arial" panose="020B0604020202020204" pitchFamily="34" charset="0"/>
              </a:defRPr>
            </a:lvl1pPr>
          </a:lstStyle>
          <a:p>
            <a:r>
              <a:rPr lang="es-ES_tradnl" altLang="es-ES" dirty="0">
                <a:sym typeface="Arial Narrow" panose="020B0606020202030204" pitchFamily="34" charset="0"/>
              </a:rPr>
              <a:t>Recomendaciones a considerar en </a:t>
            </a:r>
          </a:p>
          <a:p>
            <a:r>
              <a:rPr lang="es-ES_tradnl" altLang="es-ES" dirty="0">
                <a:sym typeface="Arial Narrow" panose="020B0606020202030204" pitchFamily="34" charset="0"/>
              </a:rPr>
              <a:t>los recursos de aprendizaje</a:t>
            </a:r>
          </a:p>
        </p:txBody>
      </p:sp>
      <p:sp>
        <p:nvSpPr>
          <p:cNvPr id="2" name="Rectángulo redondeado 7">
            <a:extLst>
              <a:ext uri="{FF2B5EF4-FFF2-40B4-BE49-F238E27FC236}">
                <a16:creationId xmlns:a16="http://schemas.microsoft.com/office/drawing/2014/main" id="{F0D98205-79B4-9B88-7106-98D9B4BE725C}"/>
              </a:ext>
            </a:extLst>
          </p:cNvPr>
          <p:cNvSpPr/>
          <p:nvPr/>
        </p:nvSpPr>
        <p:spPr bwMode="auto">
          <a:xfrm>
            <a:off x="5549312" y="2714709"/>
            <a:ext cx="5536789" cy="2350201"/>
          </a:xfrm>
          <a:prstGeom prst="roundRect">
            <a:avLst>
              <a:gd name="adj" fmla="val 6475"/>
            </a:avLst>
          </a:prstGeom>
          <a:solidFill>
            <a:srgbClr val="FFFFFF"/>
          </a:solidFill>
          <a:ln w="25400" algn="ctr">
            <a:solidFill>
              <a:srgbClr val="0F7EC5"/>
            </a:solidFill>
            <a:bevel/>
            <a:headEnd/>
            <a:tailEnd/>
          </a:ln>
        </p:spPr>
        <p:txBody>
          <a:bodyPr wrap="square" lIns="45720" rIns="45720" anchor="ctr">
            <a:spAutoFit/>
          </a:bodyPr>
          <a:lstStyle/>
          <a:p>
            <a:pPr marL="342900" indent="-342900" algn="just">
              <a:lnSpc>
                <a:spcPct val="150000"/>
              </a:lnSpc>
              <a:buFont typeface="Symbol" panose="05050102010706020507" pitchFamily="18" charset="2"/>
              <a:buChar char=""/>
            </a:pPr>
            <a:r>
              <a:rPr lang="es-ES_tradnl" sz="1600" dirty="0">
                <a:latin typeface="Arial" panose="020B0604020202020204" pitchFamily="34" charset="0"/>
                <a:cs typeface="Arial" panose="020B0604020202020204" pitchFamily="34" charset="0"/>
              </a:rPr>
              <a:t>Tamaño y tipo de fuente de fácil reconocer (Sans Serif)</a:t>
            </a:r>
            <a:endParaRPr lang="es-NI" sz="1600" dirty="0">
              <a:latin typeface="Arial" panose="020B0604020202020204" pitchFamily="34" charset="0"/>
              <a:cs typeface="Arial" panose="020B0604020202020204" pitchFamily="34" charset="0"/>
            </a:endParaRPr>
          </a:p>
          <a:p>
            <a:pPr marL="342900" indent="-342900" algn="just">
              <a:lnSpc>
                <a:spcPct val="150000"/>
              </a:lnSpc>
              <a:buFont typeface="Symbol" panose="05050102010706020507" pitchFamily="18" charset="2"/>
              <a:buChar char=""/>
            </a:pPr>
            <a:r>
              <a:rPr lang="es-ES_tradnl" sz="1600" dirty="0">
                <a:latin typeface="Arial" panose="020B0604020202020204" pitchFamily="34" charset="0"/>
                <a:cs typeface="Arial" panose="020B0604020202020204" pitchFamily="34" charset="0"/>
              </a:rPr>
              <a:t>Estructura del contenido</a:t>
            </a:r>
            <a:endParaRPr lang="es-NI" sz="1600" dirty="0">
              <a:latin typeface="Arial" panose="020B0604020202020204" pitchFamily="34" charset="0"/>
              <a:cs typeface="Arial" panose="020B0604020202020204" pitchFamily="34" charset="0"/>
            </a:endParaRPr>
          </a:p>
          <a:p>
            <a:pPr marL="342900" indent="-342900" algn="just">
              <a:lnSpc>
                <a:spcPct val="150000"/>
              </a:lnSpc>
              <a:buFont typeface="Symbol" panose="05050102010706020507" pitchFamily="18" charset="2"/>
              <a:buChar char=""/>
            </a:pPr>
            <a:r>
              <a:rPr lang="es-ES_tradnl" sz="1600" dirty="0">
                <a:latin typeface="Arial" panose="020B0604020202020204" pitchFamily="34" charset="0"/>
                <a:cs typeface="Arial" panose="020B0604020202020204" pitchFamily="34" charset="0"/>
              </a:rPr>
              <a:t>Navegación clara, fácil e intuitiva.</a:t>
            </a:r>
            <a:endParaRPr lang="es-NI" sz="1600" dirty="0">
              <a:latin typeface="Arial" panose="020B0604020202020204" pitchFamily="34" charset="0"/>
              <a:cs typeface="Arial" panose="020B0604020202020204" pitchFamily="34" charset="0"/>
            </a:endParaRPr>
          </a:p>
          <a:p>
            <a:pPr marL="342900" indent="-342900" algn="just">
              <a:lnSpc>
                <a:spcPct val="150000"/>
              </a:lnSpc>
              <a:buFont typeface="Symbol" panose="05050102010706020507" pitchFamily="18" charset="2"/>
              <a:buChar char=""/>
            </a:pPr>
            <a:r>
              <a:rPr lang="es-ES_tradnl" sz="1600" dirty="0">
                <a:latin typeface="Arial" panose="020B0604020202020204" pitchFamily="34" charset="0"/>
                <a:cs typeface="Arial" panose="020B0604020202020204" pitchFamily="34" charset="0"/>
              </a:rPr>
              <a:t>Videos con subtítulos (idioma)</a:t>
            </a:r>
            <a:endParaRPr lang="es-NI" sz="1600" dirty="0">
              <a:latin typeface="Arial" panose="020B0604020202020204" pitchFamily="34" charset="0"/>
              <a:cs typeface="Arial" panose="020B0604020202020204" pitchFamily="34" charset="0"/>
            </a:endParaRPr>
          </a:p>
          <a:p>
            <a:pPr marL="342900" indent="-342900" algn="just">
              <a:lnSpc>
                <a:spcPct val="150000"/>
              </a:lnSpc>
              <a:buFont typeface="Symbol" panose="05050102010706020507" pitchFamily="18" charset="2"/>
              <a:buChar char=""/>
            </a:pPr>
            <a:r>
              <a:rPr lang="es-ES_tradnl" sz="1600" dirty="0">
                <a:latin typeface="Arial" panose="020B0604020202020204" pitchFamily="34" charset="0"/>
                <a:cs typeface="Arial" panose="020B0604020202020204" pitchFamily="34" charset="0"/>
              </a:rPr>
              <a:t>Uso de comandos desde el teclado. </a:t>
            </a:r>
            <a:endParaRPr lang="es-NI" sz="1600" dirty="0">
              <a:latin typeface="Arial" panose="020B0604020202020204" pitchFamily="34" charset="0"/>
              <a:cs typeface="Arial" panose="020B0604020202020204" pitchFamily="34" charset="0"/>
            </a:endParaRPr>
          </a:p>
          <a:p>
            <a:pPr marL="342900" indent="-342900" algn="just">
              <a:lnSpc>
                <a:spcPct val="150000"/>
              </a:lnSpc>
              <a:buFont typeface="Symbol" panose="05050102010706020507" pitchFamily="18" charset="2"/>
              <a:buChar char=""/>
            </a:pPr>
            <a:r>
              <a:rPr lang="es-ES_tradnl" sz="1600" dirty="0">
                <a:latin typeface="Arial" panose="020B0604020202020204" pitchFamily="34" charset="0"/>
                <a:cs typeface="Arial" panose="020B0604020202020204" pitchFamily="34" charset="0"/>
              </a:rPr>
              <a:t>Audios según el usuario destinatario</a:t>
            </a:r>
          </a:p>
        </p:txBody>
      </p:sp>
      <p:sp>
        <p:nvSpPr>
          <p:cNvPr id="3" name="Rectángulo redondeado 8">
            <a:extLst>
              <a:ext uri="{FF2B5EF4-FFF2-40B4-BE49-F238E27FC236}">
                <a16:creationId xmlns:a16="http://schemas.microsoft.com/office/drawing/2014/main" id="{9A402EB8-BBE2-66F3-CB46-997D1BA459BD}"/>
              </a:ext>
            </a:extLst>
          </p:cNvPr>
          <p:cNvSpPr>
            <a:spLocks noChangeArrowheads="1"/>
          </p:cNvSpPr>
          <p:nvPr/>
        </p:nvSpPr>
        <p:spPr bwMode="auto">
          <a:xfrm>
            <a:off x="5631862" y="2342278"/>
            <a:ext cx="5183187" cy="374571"/>
          </a:xfrm>
          <a:prstGeom prst="roundRect">
            <a:avLst>
              <a:gd name="adj" fmla="val 16667"/>
            </a:avLst>
          </a:prstGeom>
          <a:solidFill>
            <a:srgbClr val="FFFFFF"/>
          </a:solidFill>
          <a:ln w="25400" algn="ctr">
            <a:solidFill>
              <a:srgbClr val="0F7EC5"/>
            </a:solidFill>
            <a:bevel/>
            <a:headEnd/>
            <a:tailEnd/>
          </a:ln>
        </p:spPr>
        <p:txBody>
          <a:bodyPr lIns="45720" rIns="45720" anchor="ctr">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r>
              <a:rPr lang="es-NI" altLang="es-NI" sz="1600" b="1" dirty="0">
                <a:solidFill>
                  <a:schemeClr val="tx1"/>
                </a:solidFill>
              </a:rPr>
              <a:t>Personas con discapacidad física o motora:</a:t>
            </a:r>
          </a:p>
        </p:txBody>
      </p:sp>
      <p:pic>
        <p:nvPicPr>
          <p:cNvPr id="12" name="Imagen 11" descr="Teclado y ratón de computadora&#10;&#10;Descripción generada automáticamente con confianza media">
            <a:extLst>
              <a:ext uri="{FF2B5EF4-FFF2-40B4-BE49-F238E27FC236}">
                <a16:creationId xmlns:a16="http://schemas.microsoft.com/office/drawing/2014/main" id="{989CE8AA-52B6-C3B0-C684-2A6252931D7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5899" y="1873358"/>
            <a:ext cx="3698842" cy="3721090"/>
          </a:xfrm>
          <a:prstGeom prst="rect">
            <a:avLst/>
          </a:prstGeom>
        </p:spPr>
      </p:pic>
    </p:spTree>
    <p:extLst>
      <p:ext uri="{BB962C8B-B14F-4D97-AF65-F5344CB8AC3E}">
        <p14:creationId xmlns:p14="http://schemas.microsoft.com/office/powerpoint/2010/main" val="2337636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5B58E62-CEC0-EFB8-0468-10F4EB7D2C30}"/>
              </a:ext>
            </a:extLst>
          </p:cNvPr>
          <p:cNvSpPr txBox="1"/>
          <p:nvPr/>
        </p:nvSpPr>
        <p:spPr>
          <a:xfrm>
            <a:off x="2632587" y="79950"/>
            <a:ext cx="6926826" cy="1421928"/>
          </a:xfrm>
          <a:prstGeom prst="rect">
            <a:avLst/>
          </a:prstGeom>
        </p:spPr>
        <p:txBody>
          <a:bodyPr vert="horz" lIns="91440" tIns="45720" rIns="91440" bIns="45720" rtlCol="0" anchor="b">
            <a:normAutofit/>
          </a:bodyPr>
          <a:lstStyle>
            <a:defPPr>
              <a:defRPr lang="es-MX"/>
            </a:defPPr>
            <a:lvl1pPr algn="ctr">
              <a:lnSpc>
                <a:spcPct val="90000"/>
              </a:lnSpc>
              <a:spcBef>
                <a:spcPct val="0"/>
              </a:spcBef>
              <a:defRPr sz="3200" b="1">
                <a:solidFill>
                  <a:srgbClr val="185F9B"/>
                </a:solidFill>
                <a:latin typeface="Arial" panose="020B0604020202020204" pitchFamily="34" charset="0"/>
                <a:ea typeface="+mj-ea"/>
                <a:cs typeface="Arial" panose="020B0604020202020204" pitchFamily="34" charset="0"/>
              </a:defRPr>
            </a:lvl1pPr>
          </a:lstStyle>
          <a:p>
            <a:r>
              <a:rPr lang="es-ES_tradnl" altLang="es-ES" dirty="0">
                <a:sym typeface="Arial Narrow" panose="020B0606020202030204" pitchFamily="34" charset="0"/>
              </a:rPr>
              <a:t>Recomendaciones a considerar en </a:t>
            </a:r>
          </a:p>
          <a:p>
            <a:r>
              <a:rPr lang="es-ES_tradnl" altLang="es-ES" dirty="0">
                <a:sym typeface="Arial Narrow" panose="020B0606020202030204" pitchFamily="34" charset="0"/>
              </a:rPr>
              <a:t>los recursos de aprendizaje</a:t>
            </a:r>
          </a:p>
        </p:txBody>
      </p:sp>
      <p:sp>
        <p:nvSpPr>
          <p:cNvPr id="5" name="Rectangle 1">
            <a:extLst>
              <a:ext uri="{FF2B5EF4-FFF2-40B4-BE49-F238E27FC236}">
                <a16:creationId xmlns:a16="http://schemas.microsoft.com/office/drawing/2014/main" id="{7CF9169D-0474-A3BB-DBC6-0B19F38F7D7C}"/>
              </a:ext>
            </a:extLst>
          </p:cNvPr>
          <p:cNvSpPr>
            <a:spLocks/>
          </p:cNvSpPr>
          <p:nvPr/>
        </p:nvSpPr>
        <p:spPr bwMode="auto">
          <a:xfrm>
            <a:off x="9971088" y="6191250"/>
            <a:ext cx="2730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37931725" indent="-37474525">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lgn="r" eaLnBrk="1"/>
            <a:fld id="{BF4F0F85-2942-4122-9AE6-6487BD2E4602}" type="slidenum">
              <a:rPr lang="es-ES_tradnl" altLang="es-ES" sz="1200">
                <a:solidFill>
                  <a:srgbClr val="FFFFFF"/>
                </a:solidFill>
              </a:rPr>
              <a:pPr algn="r" eaLnBrk="1"/>
              <a:t>12</a:t>
            </a:fld>
            <a:endParaRPr lang="es-ES_tradnl" altLang="es-ES">
              <a:solidFill>
                <a:srgbClr val="000000"/>
              </a:solidFill>
            </a:endParaRPr>
          </a:p>
        </p:txBody>
      </p:sp>
      <p:sp>
        <p:nvSpPr>
          <p:cNvPr id="6" name="Rectángulo redondeado 7">
            <a:extLst>
              <a:ext uri="{FF2B5EF4-FFF2-40B4-BE49-F238E27FC236}">
                <a16:creationId xmlns:a16="http://schemas.microsoft.com/office/drawing/2014/main" id="{9281BD15-FBDA-3E89-F818-75A421110A9B}"/>
              </a:ext>
            </a:extLst>
          </p:cNvPr>
          <p:cNvSpPr>
            <a:spLocks noChangeArrowheads="1"/>
          </p:cNvSpPr>
          <p:nvPr/>
        </p:nvSpPr>
        <p:spPr bwMode="auto">
          <a:xfrm>
            <a:off x="599153" y="2353983"/>
            <a:ext cx="6995447" cy="2909114"/>
          </a:xfrm>
          <a:prstGeom prst="roundRect">
            <a:avLst>
              <a:gd name="adj" fmla="val 6683"/>
            </a:avLst>
          </a:prstGeom>
          <a:solidFill>
            <a:srgbClr val="FFFFFF"/>
          </a:solidFill>
          <a:ln w="25400" algn="ctr">
            <a:solidFill>
              <a:srgbClr val="0F7EC5"/>
            </a:solidFill>
            <a:bevel/>
            <a:headEnd/>
            <a:tailEnd/>
          </a:ln>
        </p:spPr>
        <p:txBody>
          <a:bodyPr wrap="square" lIns="45720" rIns="45720" anchor="ctr">
            <a:spAutoFit/>
          </a:bodyPr>
          <a:lstStyle>
            <a:lvl1pPr marL="342900" indent="-342900">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lgn="just">
              <a:lnSpc>
                <a:spcPct val="150000"/>
              </a:lnSpc>
              <a:buFont typeface="Symbol" panose="05050102010706020507" pitchFamily="18" charset="2"/>
              <a:buChar char=""/>
            </a:pPr>
            <a:r>
              <a:rPr lang="es-ES_tradnl" altLang="es-NI" sz="1600" dirty="0">
                <a:solidFill>
                  <a:schemeClr val="tx1"/>
                </a:solidFill>
              </a:rPr>
              <a:t>Imágenes con descripción (texto alternativo claro y específico.</a:t>
            </a:r>
            <a:endParaRPr lang="es-NI" altLang="es-NI" sz="1600" dirty="0">
              <a:solidFill>
                <a:schemeClr val="tx1"/>
              </a:solidFill>
            </a:endParaRPr>
          </a:p>
          <a:p>
            <a:pPr algn="just">
              <a:lnSpc>
                <a:spcPct val="150000"/>
              </a:lnSpc>
              <a:buFont typeface="Symbol" panose="05050102010706020507" pitchFamily="18" charset="2"/>
              <a:buChar char=""/>
            </a:pPr>
            <a:r>
              <a:rPr lang="es-ES_tradnl" altLang="es-NI" sz="1600" dirty="0">
                <a:solidFill>
                  <a:schemeClr val="tx1"/>
                </a:solidFill>
              </a:rPr>
              <a:t>Tablas (texto alternativo claro y específico).</a:t>
            </a:r>
            <a:endParaRPr lang="es-NI" altLang="es-NI" sz="1600" dirty="0">
              <a:solidFill>
                <a:schemeClr val="tx1"/>
              </a:solidFill>
            </a:endParaRPr>
          </a:p>
          <a:p>
            <a:pPr algn="just">
              <a:lnSpc>
                <a:spcPct val="150000"/>
              </a:lnSpc>
              <a:buFont typeface="Symbol" panose="05050102010706020507" pitchFamily="18" charset="2"/>
              <a:buChar char=""/>
            </a:pPr>
            <a:r>
              <a:rPr lang="es-ES_tradnl" altLang="es-NI" sz="1600" dirty="0">
                <a:solidFill>
                  <a:schemeClr val="tx1"/>
                </a:solidFill>
              </a:rPr>
              <a:t>Pictogramas (texto alternativo claro y específico)</a:t>
            </a:r>
            <a:endParaRPr lang="es-NI" altLang="es-NI" sz="1600" dirty="0">
              <a:solidFill>
                <a:schemeClr val="tx1"/>
              </a:solidFill>
            </a:endParaRPr>
          </a:p>
          <a:p>
            <a:pPr algn="just">
              <a:lnSpc>
                <a:spcPct val="150000"/>
              </a:lnSpc>
              <a:buFont typeface="Symbol" panose="05050102010706020507" pitchFamily="18" charset="2"/>
              <a:buChar char=""/>
            </a:pPr>
            <a:r>
              <a:rPr lang="es-ES_tradnl" altLang="es-NI" sz="1600" dirty="0">
                <a:solidFill>
                  <a:schemeClr val="tx1"/>
                </a:solidFill>
              </a:rPr>
              <a:t>Tamaño y tipo de fuente de fácil reconocer (Sans Serif).</a:t>
            </a:r>
          </a:p>
          <a:p>
            <a:pPr lvl="1">
              <a:buFont typeface="Courier New" panose="02070309020205020404" pitchFamily="49" charset="0"/>
              <a:buChar char="o"/>
            </a:pPr>
            <a:r>
              <a:rPr lang="es-ES_tradnl" altLang="es-NI" sz="1600" dirty="0">
                <a:solidFill>
                  <a:schemeClr val="tx1"/>
                </a:solidFill>
              </a:rPr>
              <a:t>Videos con audio descriptivos.</a:t>
            </a:r>
            <a:endParaRPr lang="es-NI" altLang="es-NI" sz="1600" dirty="0">
              <a:solidFill>
                <a:schemeClr val="tx1"/>
              </a:solidFill>
            </a:endParaRPr>
          </a:p>
          <a:p>
            <a:pPr lvl="1">
              <a:buFont typeface="Courier New" panose="02070309020205020404" pitchFamily="49" charset="0"/>
              <a:buChar char="o"/>
            </a:pPr>
            <a:r>
              <a:rPr lang="es-ES_tradnl" altLang="es-NI" sz="1600" dirty="0">
                <a:solidFill>
                  <a:schemeClr val="tx1"/>
                </a:solidFill>
              </a:rPr>
              <a:t>Audio.</a:t>
            </a:r>
            <a:endParaRPr lang="es-NI" altLang="es-NI" sz="1600" dirty="0">
              <a:solidFill>
                <a:schemeClr val="tx1"/>
              </a:solidFill>
            </a:endParaRPr>
          </a:p>
          <a:p>
            <a:pPr lvl="1">
              <a:buFont typeface="Courier New" panose="02070309020205020404" pitchFamily="49" charset="0"/>
              <a:buChar char="o"/>
            </a:pPr>
            <a:r>
              <a:rPr lang="es-ES_tradnl" altLang="es-NI" sz="1600" dirty="0">
                <a:solidFill>
                  <a:schemeClr val="tx1"/>
                </a:solidFill>
              </a:rPr>
              <a:t>Estructura del contenido, debe ser estructurada en orden y secuencia.</a:t>
            </a:r>
            <a:endParaRPr lang="es-NI" altLang="es-NI" sz="1600" dirty="0">
              <a:solidFill>
                <a:schemeClr val="tx1"/>
              </a:solidFill>
            </a:endParaRPr>
          </a:p>
          <a:p>
            <a:pPr lvl="1">
              <a:buFont typeface="Courier New" panose="02070309020205020404" pitchFamily="49" charset="0"/>
              <a:buChar char="o"/>
            </a:pPr>
            <a:r>
              <a:rPr lang="es-ES_tradnl" altLang="es-NI" sz="1600" dirty="0">
                <a:solidFill>
                  <a:schemeClr val="tx1"/>
                </a:solidFill>
              </a:rPr>
              <a:t>Uso de comandos desde el teclado.</a:t>
            </a:r>
            <a:endParaRPr lang="es-NI" altLang="es-NI" sz="1600" dirty="0">
              <a:solidFill>
                <a:schemeClr val="tx1"/>
              </a:solidFill>
            </a:endParaRPr>
          </a:p>
        </p:txBody>
      </p:sp>
      <p:sp>
        <p:nvSpPr>
          <p:cNvPr id="7" name="Rectángulo redondeado 8">
            <a:extLst>
              <a:ext uri="{FF2B5EF4-FFF2-40B4-BE49-F238E27FC236}">
                <a16:creationId xmlns:a16="http://schemas.microsoft.com/office/drawing/2014/main" id="{6E50FEB6-0D70-5EDC-5F08-1F1D97D3B014}"/>
              </a:ext>
            </a:extLst>
          </p:cNvPr>
          <p:cNvSpPr>
            <a:spLocks noChangeArrowheads="1"/>
          </p:cNvSpPr>
          <p:nvPr/>
        </p:nvSpPr>
        <p:spPr bwMode="auto">
          <a:xfrm>
            <a:off x="1451949" y="1979412"/>
            <a:ext cx="4751387" cy="374571"/>
          </a:xfrm>
          <a:prstGeom prst="roundRect">
            <a:avLst>
              <a:gd name="adj" fmla="val 16667"/>
            </a:avLst>
          </a:prstGeom>
          <a:solidFill>
            <a:srgbClr val="FFFFFF"/>
          </a:solidFill>
          <a:ln w="25400" algn="ctr">
            <a:solidFill>
              <a:srgbClr val="0F7EC5"/>
            </a:solidFill>
            <a:bevel/>
            <a:headEnd/>
            <a:tailEnd/>
          </a:ln>
        </p:spPr>
        <p:txBody>
          <a:bodyPr lIns="45720" rIns="45720" anchor="ctr">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r>
              <a:rPr lang="es-NI" altLang="es-NI" sz="1600" b="1" dirty="0">
                <a:solidFill>
                  <a:schemeClr val="tx1"/>
                </a:solidFill>
              </a:rPr>
              <a:t>Personas con discapacidad visual:</a:t>
            </a:r>
          </a:p>
        </p:txBody>
      </p:sp>
      <p:pic>
        <p:nvPicPr>
          <p:cNvPr id="10" name="Imagen 9" descr="Calendario&#10;&#10;Descripción generada automáticamente">
            <a:extLst>
              <a:ext uri="{FF2B5EF4-FFF2-40B4-BE49-F238E27FC236}">
                <a16:creationId xmlns:a16="http://schemas.microsoft.com/office/drawing/2014/main" id="{C91CDA9B-7BE3-50B5-679F-A31F5F993D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74488" y="1667174"/>
            <a:ext cx="4000498" cy="3739552"/>
          </a:xfrm>
          <a:prstGeom prst="rect">
            <a:avLst/>
          </a:prstGeom>
        </p:spPr>
      </p:pic>
    </p:spTree>
    <p:extLst>
      <p:ext uri="{BB962C8B-B14F-4D97-AF65-F5344CB8AC3E}">
        <p14:creationId xmlns:p14="http://schemas.microsoft.com/office/powerpoint/2010/main" val="3273190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5B58E62-CEC0-EFB8-0468-10F4EB7D2C30}"/>
              </a:ext>
            </a:extLst>
          </p:cNvPr>
          <p:cNvSpPr txBox="1"/>
          <p:nvPr/>
        </p:nvSpPr>
        <p:spPr>
          <a:xfrm>
            <a:off x="2632587" y="521109"/>
            <a:ext cx="6926826" cy="705465"/>
          </a:xfrm>
          <a:prstGeom prst="rect">
            <a:avLst/>
          </a:prstGeom>
        </p:spPr>
        <p:txBody>
          <a:bodyPr vert="horz" lIns="91440" tIns="45720" rIns="91440" bIns="45720" rtlCol="0" anchor="b">
            <a:normAutofit/>
          </a:bodyPr>
          <a:lstStyle>
            <a:defPPr>
              <a:defRPr lang="es-MX"/>
            </a:defPPr>
            <a:lvl1pPr algn="ctr">
              <a:lnSpc>
                <a:spcPct val="90000"/>
              </a:lnSpc>
              <a:spcBef>
                <a:spcPct val="0"/>
              </a:spcBef>
              <a:defRPr sz="3200" b="1">
                <a:solidFill>
                  <a:srgbClr val="185F9B"/>
                </a:solidFill>
                <a:latin typeface="Arial" panose="020B0604020202020204" pitchFamily="34" charset="0"/>
                <a:ea typeface="+mj-ea"/>
                <a:cs typeface="Arial" panose="020B0604020202020204" pitchFamily="34" charset="0"/>
              </a:defRPr>
            </a:lvl1pPr>
          </a:lstStyle>
          <a:p>
            <a:r>
              <a:rPr lang="es-ES_tradnl" altLang="es-ES" dirty="0">
                <a:sym typeface="Arial Narrow" panose="020B0606020202030204" pitchFamily="34" charset="0"/>
              </a:rPr>
              <a:t>Conclusiones</a:t>
            </a:r>
          </a:p>
        </p:txBody>
      </p:sp>
      <p:sp>
        <p:nvSpPr>
          <p:cNvPr id="6" name="CuadroTexto 5">
            <a:extLst>
              <a:ext uri="{FF2B5EF4-FFF2-40B4-BE49-F238E27FC236}">
                <a16:creationId xmlns:a16="http://schemas.microsoft.com/office/drawing/2014/main" id="{4E5692FE-67F0-CA7C-A1B1-3B5FA1B19DBD}"/>
              </a:ext>
            </a:extLst>
          </p:cNvPr>
          <p:cNvSpPr txBox="1"/>
          <p:nvPr/>
        </p:nvSpPr>
        <p:spPr>
          <a:xfrm>
            <a:off x="886951" y="1548766"/>
            <a:ext cx="10418097" cy="4565352"/>
          </a:xfrm>
          <a:prstGeom prst="rect">
            <a:avLst/>
          </a:prstGeom>
          <a:noFill/>
        </p:spPr>
        <p:txBody>
          <a:bodyPr wrap="square">
            <a:spAutoFit/>
          </a:bodyPr>
          <a:lstStyle/>
          <a:p>
            <a:pPr marL="342900" indent="-342900" algn="just">
              <a:lnSpc>
                <a:spcPct val="150000"/>
              </a:lnSpc>
              <a:spcAft>
                <a:spcPts val="800"/>
              </a:spcAft>
              <a:buFont typeface="Symbol" panose="05050102010706020507" pitchFamily="18" charset="2"/>
              <a:buChar char=""/>
            </a:pPr>
            <a:r>
              <a:rPr lang="es-NI" altLang="es-NI" sz="1600" dirty="0">
                <a:latin typeface="Arial" panose="020B0604020202020204" pitchFamily="34" charset="0"/>
                <a:cs typeface="Arial" panose="020B0604020202020204" pitchFamily="34" charset="0"/>
              </a:rPr>
              <a:t>La propuesta de cursos Virtuales Accesibles e inclusivos se justifica en la necesidad de dar respuestas a las personas con discapacidad.</a:t>
            </a:r>
            <a:endParaRPr lang="es-ES_tradnl" altLang="es-NI" sz="1600" dirty="0">
              <a:latin typeface="Arial" panose="020B0604020202020204" pitchFamily="34" charset="0"/>
              <a:cs typeface="Arial" panose="020B0604020202020204" pitchFamily="34" charset="0"/>
            </a:endParaRPr>
          </a:p>
          <a:p>
            <a:pPr marL="342900" indent="-342900" algn="just">
              <a:lnSpc>
                <a:spcPct val="150000"/>
              </a:lnSpc>
              <a:spcAft>
                <a:spcPts val="800"/>
              </a:spcAft>
              <a:buFont typeface="Symbol" panose="05050102010706020507" pitchFamily="18" charset="2"/>
              <a:buChar char=""/>
            </a:pPr>
            <a:r>
              <a:rPr lang="es-NI" altLang="es-NI" sz="1600" dirty="0">
                <a:latin typeface="Arial" panose="020B0604020202020204" pitchFamily="34" charset="0"/>
                <a:cs typeface="Arial" panose="020B0604020202020204" pitchFamily="34" charset="0"/>
              </a:rPr>
              <a:t>Es importante considerar desde el proceso de planificación, evaluación, elementos de accesibilidad y principios del DUA.</a:t>
            </a:r>
          </a:p>
          <a:p>
            <a:pPr marL="342900" indent="-342900" algn="just">
              <a:lnSpc>
                <a:spcPct val="150000"/>
              </a:lnSpc>
              <a:spcAft>
                <a:spcPts val="800"/>
              </a:spcAft>
              <a:buFont typeface="Symbol" panose="05050102010706020507" pitchFamily="18" charset="2"/>
              <a:buChar char=""/>
            </a:pPr>
            <a:r>
              <a:rPr lang="es-NI" altLang="es-NI" sz="1600" dirty="0">
                <a:latin typeface="Arial" panose="020B0604020202020204" pitchFamily="34" charset="0"/>
                <a:cs typeface="Arial" panose="020B0604020202020204" pitchFamily="34" charset="0"/>
              </a:rPr>
              <a:t>Para que el entorno virtual sea pertinente se debe considerar el modelo educativo centrado en el estudiante tomando en cuenta en todo momento las características de los estudiantes, la mediación pedagógica con sus ajustes necesarios y pertinentes para el autoaprendizaje con calidad y calidez funcionales para la vida.</a:t>
            </a:r>
          </a:p>
          <a:p>
            <a:pPr marL="342900" indent="-342900" algn="just">
              <a:lnSpc>
                <a:spcPct val="150000"/>
              </a:lnSpc>
              <a:spcAft>
                <a:spcPts val="800"/>
              </a:spcAft>
              <a:buFont typeface="Symbol" panose="05050102010706020507" pitchFamily="18" charset="2"/>
              <a:buChar char=""/>
            </a:pPr>
            <a:r>
              <a:rPr lang="es-NI" altLang="es-NI" sz="1600" dirty="0">
                <a:latin typeface="Arial" panose="020B0604020202020204" pitchFamily="34" charset="0"/>
                <a:cs typeface="Arial" panose="020B0604020202020204" pitchFamily="34" charset="0"/>
              </a:rPr>
              <a:t>Como bien refiere la Agenda 2030 para el desarrollo sostenible (2015), “Que nadie se quede atrás”, educación para todos y todas</a:t>
            </a:r>
            <a:r>
              <a:rPr lang="es-NI" altLang="es-NI" sz="1600" dirty="0" smtClean="0">
                <a:latin typeface="Arial" panose="020B0604020202020204" pitchFamily="34" charset="0"/>
                <a:cs typeface="Arial" panose="020B0604020202020204" pitchFamily="34" charset="0"/>
              </a:rPr>
              <a:t>.</a:t>
            </a:r>
          </a:p>
          <a:p>
            <a:pPr marL="342900" indent="-342900" algn="just">
              <a:lnSpc>
                <a:spcPct val="150000"/>
              </a:lnSpc>
              <a:spcAft>
                <a:spcPts val="800"/>
              </a:spcAft>
              <a:buFont typeface="Symbol" panose="05050102010706020507" pitchFamily="18" charset="2"/>
              <a:buChar char=""/>
            </a:pPr>
            <a:r>
              <a:rPr lang="es-NI" altLang="es-NI" sz="1600" dirty="0" smtClean="0">
                <a:latin typeface="Arial" panose="020B0604020202020204" pitchFamily="34" charset="0"/>
                <a:cs typeface="Arial" panose="020B0604020202020204" pitchFamily="34" charset="0"/>
              </a:rPr>
              <a:t>La Estrategia Nacional de Educación en todas sus Modalidades Bendiciones y en Victorias 2024-2026, </a:t>
            </a:r>
            <a:r>
              <a:rPr lang="es-NI" altLang="es-NI" sz="1600" dirty="0">
                <a:latin typeface="Arial" panose="020B0604020202020204" pitchFamily="34" charset="0"/>
                <a:cs typeface="Arial" panose="020B0604020202020204" pitchFamily="34" charset="0"/>
              </a:rPr>
              <a:t>enfatiza la restitución del derecho </a:t>
            </a:r>
            <a:r>
              <a:rPr lang="es-NI" altLang="es-NI" sz="1600" dirty="0" smtClean="0">
                <a:latin typeface="Arial" panose="020B0604020202020204" pitchFamily="34" charset="0"/>
                <a:cs typeface="Arial" panose="020B0604020202020204" pitchFamily="34" charset="0"/>
              </a:rPr>
              <a:t>a una </a:t>
            </a:r>
            <a:r>
              <a:rPr lang="es-NI" altLang="es-NI" sz="1600" dirty="0">
                <a:latin typeface="Arial" panose="020B0604020202020204" pitchFamily="34" charset="0"/>
                <a:cs typeface="Arial" panose="020B0604020202020204" pitchFamily="34" charset="0"/>
              </a:rPr>
              <a:t>educación gratuita, integral y de </a:t>
            </a:r>
            <a:r>
              <a:rPr lang="es-NI" altLang="es-NI" sz="1600" dirty="0" smtClean="0">
                <a:latin typeface="Arial" panose="020B0604020202020204" pitchFamily="34" charset="0"/>
                <a:cs typeface="Arial" panose="020B0604020202020204" pitchFamily="34" charset="0"/>
              </a:rPr>
              <a:t>calidad.</a:t>
            </a:r>
            <a:endParaRPr lang="es-NI" altLang="es-NI"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336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E40F603-24A1-B7B3-473E-6DE3A233BC8E}"/>
              </a:ext>
            </a:extLst>
          </p:cNvPr>
          <p:cNvSpPr>
            <a:spLocks noGrp="1"/>
          </p:cNvSpPr>
          <p:nvPr>
            <p:ph idx="1"/>
          </p:nvPr>
        </p:nvSpPr>
        <p:spPr/>
        <p:txBody>
          <a:bodyPr>
            <a:normAutofit lnSpcReduction="10000"/>
          </a:bodyPr>
          <a:lstStyle/>
          <a:p>
            <a:r>
              <a:rPr lang="es-MX" dirty="0"/>
              <a:t>Fátima Sándigo Martínez</a:t>
            </a:r>
          </a:p>
        </p:txBody>
      </p:sp>
      <p:sp>
        <p:nvSpPr>
          <p:cNvPr id="9" name="Content Placeholder 8">
            <a:extLst>
              <a:ext uri="{FF2B5EF4-FFF2-40B4-BE49-F238E27FC236}">
                <a16:creationId xmlns:a16="http://schemas.microsoft.com/office/drawing/2014/main" id="{F9DB9175-52DA-DA85-0522-8908CBFE5BFE}"/>
              </a:ext>
            </a:extLst>
          </p:cNvPr>
          <p:cNvSpPr>
            <a:spLocks noGrp="1"/>
          </p:cNvSpPr>
          <p:nvPr>
            <p:ph idx="10"/>
          </p:nvPr>
        </p:nvSpPr>
        <p:spPr/>
        <p:txBody>
          <a:bodyPr>
            <a:normAutofit lnSpcReduction="10000"/>
          </a:bodyPr>
          <a:lstStyle/>
          <a:p>
            <a:r>
              <a:rPr lang="es-MX" dirty="0"/>
              <a:t>fsandigo@unan.edu.ni</a:t>
            </a:r>
          </a:p>
        </p:txBody>
      </p:sp>
    </p:spTree>
    <p:extLst>
      <p:ext uri="{BB962C8B-B14F-4D97-AF65-F5344CB8AC3E}">
        <p14:creationId xmlns:p14="http://schemas.microsoft.com/office/powerpoint/2010/main" val="3135616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971D5-2467-686C-7C71-4AE6516FD276}"/>
              </a:ext>
            </a:extLst>
          </p:cNvPr>
          <p:cNvSpPr>
            <a:spLocks noGrp="1"/>
          </p:cNvSpPr>
          <p:nvPr>
            <p:ph type="title"/>
          </p:nvPr>
        </p:nvSpPr>
        <p:spPr>
          <a:xfrm>
            <a:off x="2333896" y="1230573"/>
            <a:ext cx="6872925" cy="532914"/>
          </a:xfrm>
        </p:spPr>
        <p:txBody>
          <a:bodyPr>
            <a:noAutofit/>
          </a:bodyPr>
          <a:lstStyle/>
          <a:p>
            <a:pPr algn="ctr"/>
            <a:r>
              <a:rPr lang="es-NI" sz="3000" dirty="0">
                <a:latin typeface="Arial" panose="020B0604020202020204" pitchFamily="34" charset="0"/>
                <a:cs typeface="Arial" panose="020B0604020202020204" pitchFamily="34" charset="0"/>
              </a:rPr>
              <a:t>Fátima </a:t>
            </a:r>
            <a:r>
              <a:rPr lang="es-NI" sz="3000" dirty="0" err="1">
                <a:latin typeface="Arial" panose="020B0604020202020204" pitchFamily="34" charset="0"/>
                <a:cs typeface="Arial" panose="020B0604020202020204" pitchFamily="34" charset="0"/>
              </a:rPr>
              <a:t>Jeannett</a:t>
            </a:r>
            <a:r>
              <a:rPr lang="es-NI" sz="3000" dirty="0">
                <a:latin typeface="Arial" panose="020B0604020202020204" pitchFamily="34" charset="0"/>
                <a:cs typeface="Arial" panose="020B0604020202020204" pitchFamily="34" charset="0"/>
              </a:rPr>
              <a:t> Sándigo Martínez</a:t>
            </a:r>
            <a:endParaRPr lang="es-MX" sz="3000" dirty="0">
              <a:latin typeface="Arial" panose="020B0604020202020204" pitchFamily="34" charset="0"/>
              <a:cs typeface="Arial" panose="020B0604020202020204" pitchFamily="34" charset="0"/>
            </a:endParaRPr>
          </a:p>
        </p:txBody>
      </p:sp>
      <p:pic>
        <p:nvPicPr>
          <p:cNvPr id="10" name="Marcador de contenido 9" descr="Una persona sonriendo&#10;&#10;Descripción generada automáticamente">
            <a:extLst>
              <a:ext uri="{FF2B5EF4-FFF2-40B4-BE49-F238E27FC236}">
                <a16:creationId xmlns:a16="http://schemas.microsoft.com/office/drawing/2014/main" id="{F458AE3A-B12F-4DAE-A7F4-21B2E145BAC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72190" y="3075799"/>
            <a:ext cx="2266416" cy="3014102"/>
          </a:xfrm>
          <a:prstGeom prst="rect">
            <a:avLst/>
          </a:prstGeom>
        </p:spPr>
      </p:pic>
      <p:sp>
        <p:nvSpPr>
          <p:cNvPr id="6" name="Content Placeholder 5">
            <a:extLst>
              <a:ext uri="{FF2B5EF4-FFF2-40B4-BE49-F238E27FC236}">
                <a16:creationId xmlns:a16="http://schemas.microsoft.com/office/drawing/2014/main" id="{ED5234A4-D1C1-876E-415A-FCBA0F03CF57}"/>
              </a:ext>
            </a:extLst>
          </p:cNvPr>
          <p:cNvSpPr>
            <a:spLocks noGrp="1"/>
          </p:cNvSpPr>
          <p:nvPr>
            <p:ph sz="half" idx="13"/>
          </p:nvPr>
        </p:nvSpPr>
        <p:spPr>
          <a:xfrm>
            <a:off x="5770358" y="2075544"/>
            <a:ext cx="6143896" cy="3316574"/>
          </a:xfrm>
        </p:spPr>
        <p:txBody>
          <a:bodyPr>
            <a:noAutofit/>
          </a:bodyPr>
          <a:lstStyle/>
          <a:p>
            <a:pPr>
              <a:lnSpc>
                <a:spcPct val="170000"/>
              </a:lnSpc>
            </a:pPr>
            <a:r>
              <a:rPr lang="es-NI" sz="1600" b="0" dirty="0">
                <a:latin typeface="Arial" panose="020B0604020202020204" pitchFamily="34" charset="0"/>
                <a:cs typeface="Arial" panose="020B0604020202020204" pitchFamily="34" charset="0"/>
              </a:rPr>
              <a:t>Soy Fátima </a:t>
            </a:r>
            <a:r>
              <a:rPr lang="es-NI" sz="1600" b="0" dirty="0" err="1">
                <a:latin typeface="Arial" panose="020B0604020202020204" pitchFamily="34" charset="0"/>
                <a:cs typeface="Arial" panose="020B0604020202020204" pitchFamily="34" charset="0"/>
              </a:rPr>
              <a:t>Jeannett</a:t>
            </a:r>
            <a:r>
              <a:rPr lang="es-NI" sz="1600" b="0" dirty="0">
                <a:latin typeface="Arial" panose="020B0604020202020204" pitchFamily="34" charset="0"/>
                <a:cs typeface="Arial" panose="020B0604020202020204" pitchFamily="34" charset="0"/>
              </a:rPr>
              <a:t> Sándigo Martínez, Máster en Educación Inclusiva e Intercultural, Licenciada en Psicología Educativa, laboro en el Departamento de Educación a Distancia Virtual (DEDV), UNAN Managua como docente de Gestión Curricular. </a:t>
            </a:r>
          </a:p>
          <a:p>
            <a:pPr>
              <a:lnSpc>
                <a:spcPct val="170000"/>
              </a:lnSpc>
            </a:pPr>
            <a:r>
              <a:rPr lang="es-NI" sz="1600" b="0" dirty="0">
                <a:latin typeface="Arial" panose="020B0604020202020204" pitchFamily="34" charset="0"/>
                <a:cs typeface="Arial" panose="020B0604020202020204" pitchFamily="34" charset="0"/>
              </a:rPr>
              <a:t>Mi experiencia de trabajo es sobre el abordaje de las personas con discapacidad en diferentes etapas de su desarrollo, actualmente desde DEDV, promuevo procesos de inclusión en los cursos de formación a distancia virtual.</a:t>
            </a:r>
          </a:p>
        </p:txBody>
      </p:sp>
      <p:sp>
        <p:nvSpPr>
          <p:cNvPr id="7" name="Content Placeholder 6">
            <a:extLst>
              <a:ext uri="{FF2B5EF4-FFF2-40B4-BE49-F238E27FC236}">
                <a16:creationId xmlns:a16="http://schemas.microsoft.com/office/drawing/2014/main" id="{6AAA0C1A-8DEB-798D-2F66-3499F59F3224}"/>
              </a:ext>
            </a:extLst>
          </p:cNvPr>
          <p:cNvSpPr>
            <a:spLocks noGrp="1"/>
          </p:cNvSpPr>
          <p:nvPr>
            <p:ph sz="half" idx="14"/>
          </p:nvPr>
        </p:nvSpPr>
        <p:spPr>
          <a:xfrm>
            <a:off x="2333897" y="2145600"/>
            <a:ext cx="3343003" cy="428588"/>
          </a:xfrm>
        </p:spPr>
        <p:txBody>
          <a:bodyPr/>
          <a:lstStyle/>
          <a:p>
            <a:pPr algn="ctr"/>
            <a:r>
              <a:rPr lang="es-MX" dirty="0">
                <a:latin typeface="Arial" panose="020B0604020202020204" pitchFamily="34" charset="0"/>
                <a:cs typeface="Arial" panose="020B0604020202020204" pitchFamily="34" charset="0"/>
              </a:rPr>
              <a:t>UNAN - Managua</a:t>
            </a:r>
          </a:p>
        </p:txBody>
      </p:sp>
      <p:sp>
        <p:nvSpPr>
          <p:cNvPr id="8" name="Content Placeholder 7">
            <a:extLst>
              <a:ext uri="{FF2B5EF4-FFF2-40B4-BE49-F238E27FC236}">
                <a16:creationId xmlns:a16="http://schemas.microsoft.com/office/drawing/2014/main" id="{205E0533-72BA-8362-BBB7-A3FFCDDA3841}"/>
              </a:ext>
            </a:extLst>
          </p:cNvPr>
          <p:cNvSpPr>
            <a:spLocks noGrp="1"/>
          </p:cNvSpPr>
          <p:nvPr>
            <p:ph sz="half" idx="15"/>
          </p:nvPr>
        </p:nvSpPr>
        <p:spPr/>
        <p:txBody>
          <a:bodyPr/>
          <a:lstStyle/>
          <a:p>
            <a:r>
              <a:rPr lang="es-MX" dirty="0">
                <a:latin typeface="Arial" panose="020B0604020202020204" pitchFamily="34" charset="0"/>
                <a:cs typeface="Arial" panose="020B0604020202020204" pitchFamily="34" charset="0"/>
              </a:rPr>
              <a:t>fsandigo@unan.edu.ni</a:t>
            </a:r>
          </a:p>
        </p:txBody>
      </p:sp>
    </p:spTree>
    <p:extLst>
      <p:ext uri="{BB962C8B-B14F-4D97-AF65-F5344CB8AC3E}">
        <p14:creationId xmlns:p14="http://schemas.microsoft.com/office/powerpoint/2010/main" val="3041421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a:xfrm>
            <a:off x="2247900" y="354648"/>
            <a:ext cx="7283450" cy="602360"/>
          </a:xfrm>
        </p:spPr>
        <p:txBody>
          <a:bodyPr>
            <a:normAutofit/>
          </a:bodyPr>
          <a:lstStyle/>
          <a:p>
            <a:pPr algn="ctr"/>
            <a:r>
              <a:rPr lang="es-MX" sz="3600" dirty="0"/>
              <a:t>Introducción</a:t>
            </a:r>
          </a:p>
        </p:txBody>
      </p:sp>
      <p:sp>
        <p:nvSpPr>
          <p:cNvPr id="4" name="Rectangle 3">
            <a:extLst>
              <a:ext uri="{FF2B5EF4-FFF2-40B4-BE49-F238E27FC236}">
                <a16:creationId xmlns:a16="http://schemas.microsoft.com/office/drawing/2014/main" id="{7FF2D532-8389-196C-9C28-5F7FE4B59C73}"/>
              </a:ext>
            </a:extLst>
          </p:cNvPr>
          <p:cNvSpPr>
            <a:spLocks/>
          </p:cNvSpPr>
          <p:nvPr/>
        </p:nvSpPr>
        <p:spPr bwMode="auto">
          <a:xfrm>
            <a:off x="928941" y="1455070"/>
            <a:ext cx="10895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wrap="square" lIns="45720" rIns="45720">
            <a:spAutoFit/>
          </a:bodyPr>
          <a:lstStyle>
            <a:lvl1pPr marL="2286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37931725" indent="-37474525">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eaLnBrk="1">
              <a:buClr>
                <a:srgbClr val="0098CD"/>
              </a:buClr>
              <a:buSzPct val="50000"/>
              <a:buFont typeface="Arial Narrow" panose="020B0606020202030204" pitchFamily="34" charset="0"/>
              <a:buChar char="►"/>
            </a:pPr>
            <a:r>
              <a:rPr lang="es-NI" altLang="es-NI" dirty="0">
                <a:solidFill>
                  <a:schemeClr val="tx1"/>
                </a:solidFill>
              </a:rPr>
              <a:t>Hoy en día las Tecnologías de Información y Comunicación (TIC), desempeñan un papel fundamental en la vida de las personas.</a:t>
            </a:r>
          </a:p>
        </p:txBody>
      </p:sp>
      <p:grpSp>
        <p:nvGrpSpPr>
          <p:cNvPr id="20" name="Grupo 19">
            <a:extLst>
              <a:ext uri="{FF2B5EF4-FFF2-40B4-BE49-F238E27FC236}">
                <a16:creationId xmlns:a16="http://schemas.microsoft.com/office/drawing/2014/main" id="{52756D1B-E55F-5C06-B71D-F8BD1EA4C01A}"/>
              </a:ext>
            </a:extLst>
          </p:cNvPr>
          <p:cNvGrpSpPr/>
          <p:nvPr/>
        </p:nvGrpSpPr>
        <p:grpSpPr>
          <a:xfrm>
            <a:off x="589449" y="2347840"/>
            <a:ext cx="7821594" cy="2853086"/>
            <a:chOff x="596429" y="2487443"/>
            <a:chExt cx="7821594" cy="2853086"/>
          </a:xfrm>
        </p:grpSpPr>
        <p:sp>
          <p:nvSpPr>
            <p:cNvPr id="6" name="Flecha a la derecha con muesca 2">
              <a:extLst>
                <a:ext uri="{FF2B5EF4-FFF2-40B4-BE49-F238E27FC236}">
                  <a16:creationId xmlns:a16="http://schemas.microsoft.com/office/drawing/2014/main" id="{FC6AEADA-E484-B8F7-C5D4-E5C74B483F51}"/>
                </a:ext>
              </a:extLst>
            </p:cNvPr>
            <p:cNvSpPr>
              <a:spLocks noChangeArrowheads="1"/>
            </p:cNvSpPr>
            <p:nvPr/>
          </p:nvSpPr>
          <p:spPr bwMode="auto">
            <a:xfrm>
              <a:off x="6917639" y="3425255"/>
              <a:ext cx="1500384" cy="733425"/>
            </a:xfrm>
            <a:prstGeom prst="notchedRightArrow">
              <a:avLst>
                <a:gd name="adj1" fmla="val 50000"/>
                <a:gd name="adj2" fmla="val 50015"/>
              </a:avLst>
            </a:prstGeom>
            <a:solidFill>
              <a:srgbClr val="FFFFFF"/>
            </a:solidFill>
            <a:ln w="25400" algn="ctr">
              <a:solidFill>
                <a:srgbClr val="0F7EC5"/>
              </a:solidFill>
              <a:bevel/>
              <a:headEnd/>
              <a:tailEnd/>
            </a:ln>
          </p:spPr>
          <p:txBody>
            <a:bodyPr wrap="square" lIns="45720" rIns="45720" anchor="ctr">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lgn="ctr" eaLnBrk="1"/>
              <a:r>
                <a:rPr lang="es-NI" altLang="es-NI"/>
                <a:t>TIC</a:t>
              </a:r>
            </a:p>
          </p:txBody>
        </p:sp>
        <p:pic>
          <p:nvPicPr>
            <p:cNvPr id="9" name="Imagen 8" descr="Interfaz de usuario gráfica, Aplicación&#10;&#10;Descripción generada automáticamente">
              <a:extLst>
                <a:ext uri="{FF2B5EF4-FFF2-40B4-BE49-F238E27FC236}">
                  <a16:creationId xmlns:a16="http://schemas.microsoft.com/office/drawing/2014/main" id="{0F405EF2-FCEC-6A2A-2FCD-08028D7A40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6429" y="2487443"/>
              <a:ext cx="6193722" cy="2853086"/>
            </a:xfrm>
            <a:prstGeom prst="rect">
              <a:avLst/>
            </a:prstGeom>
          </p:spPr>
        </p:pic>
        <p:sp>
          <p:nvSpPr>
            <p:cNvPr id="11" name="Rectángulo 10">
              <a:extLst>
                <a:ext uri="{FF2B5EF4-FFF2-40B4-BE49-F238E27FC236}">
                  <a16:creationId xmlns:a16="http://schemas.microsoft.com/office/drawing/2014/main" id="{F43FB0B8-A58B-7F95-FE11-97DC12C178F3}"/>
                </a:ext>
              </a:extLst>
            </p:cNvPr>
            <p:cNvSpPr/>
            <p:nvPr/>
          </p:nvSpPr>
          <p:spPr>
            <a:xfrm>
              <a:off x="5588275" y="3541656"/>
              <a:ext cx="1717617" cy="5006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NI">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BC8048BD-4037-17BA-B077-8666447A2129}"/>
                </a:ext>
              </a:extLst>
            </p:cNvPr>
            <p:cNvSpPr txBox="1"/>
            <p:nvPr/>
          </p:nvSpPr>
          <p:spPr>
            <a:xfrm>
              <a:off x="5015120" y="3812279"/>
              <a:ext cx="1717617" cy="5006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b="1" kern="1200" dirty="0">
                  <a:solidFill>
                    <a:schemeClr val="bg1"/>
                  </a:solidFill>
                  <a:latin typeface="Arial" panose="020B0604020202020204" pitchFamily="34" charset="0"/>
                  <a:cs typeface="Arial" panose="020B0604020202020204" pitchFamily="34" charset="0"/>
                </a:rPr>
                <a:t>Aplicaciones</a:t>
              </a:r>
            </a:p>
          </p:txBody>
        </p:sp>
        <p:sp>
          <p:nvSpPr>
            <p:cNvPr id="15" name="Rectángulo 14">
              <a:extLst>
                <a:ext uri="{FF2B5EF4-FFF2-40B4-BE49-F238E27FC236}">
                  <a16:creationId xmlns:a16="http://schemas.microsoft.com/office/drawing/2014/main" id="{6641E384-0901-04DA-4BB9-2628F6ED9732}"/>
                </a:ext>
              </a:extLst>
            </p:cNvPr>
            <p:cNvSpPr/>
            <p:nvPr/>
          </p:nvSpPr>
          <p:spPr>
            <a:xfrm>
              <a:off x="2108957" y="3146491"/>
              <a:ext cx="1988501" cy="5231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s-NI">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F6244577-6E19-D98F-B498-5485182527E3}"/>
                </a:ext>
              </a:extLst>
            </p:cNvPr>
            <p:cNvSpPr txBox="1"/>
            <p:nvPr/>
          </p:nvSpPr>
          <p:spPr>
            <a:xfrm>
              <a:off x="678432" y="3881906"/>
              <a:ext cx="1655788" cy="369332"/>
            </a:xfrm>
            <a:prstGeom prst="rect">
              <a:avLst/>
            </a:prstGeom>
            <a:noFill/>
          </p:spPr>
          <p:txBody>
            <a:bodyPr wrap="square">
              <a:spAutoFit/>
            </a:bodyPr>
            <a:lstStyle/>
            <a:p>
              <a:pPr lvl="0" algn="ctr"/>
              <a:r>
                <a:rPr lang="es-ES" b="1" kern="1200" dirty="0">
                  <a:solidFill>
                    <a:schemeClr val="bg1"/>
                  </a:solidFill>
                  <a:latin typeface="Arial" panose="020B0604020202020204" pitchFamily="34" charset="0"/>
                  <a:cs typeface="Arial" panose="020B0604020202020204" pitchFamily="34" charset="0"/>
                </a:rPr>
                <a:t>Plataforma</a:t>
              </a:r>
            </a:p>
          </p:txBody>
        </p:sp>
        <p:sp>
          <p:nvSpPr>
            <p:cNvPr id="19" name="CuadroTexto 18">
              <a:extLst>
                <a:ext uri="{FF2B5EF4-FFF2-40B4-BE49-F238E27FC236}">
                  <a16:creationId xmlns:a16="http://schemas.microsoft.com/office/drawing/2014/main" id="{D4FD04D0-8F17-C635-E2B1-E6E0503D841E}"/>
                </a:ext>
              </a:extLst>
            </p:cNvPr>
            <p:cNvSpPr txBox="1"/>
            <p:nvPr/>
          </p:nvSpPr>
          <p:spPr>
            <a:xfrm>
              <a:off x="2740041" y="3354736"/>
              <a:ext cx="1988501" cy="7426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defPPr>
                <a:defRPr lang="es-MX"/>
              </a:defPPr>
              <a:lvl1pPr lvl="0" indent="0" algn="ctr" defTabSz="1066800">
                <a:lnSpc>
                  <a:spcPct val="90000"/>
                </a:lnSpc>
                <a:spcBef>
                  <a:spcPct val="0"/>
                </a:spcBef>
                <a:spcAft>
                  <a:spcPct val="35000"/>
                </a:spcAft>
                <a:buNone/>
                <a:defRPr sz="2200" b="1">
                  <a:solidFill>
                    <a:schemeClr val="bg1"/>
                  </a:solidFill>
                  <a:latin typeface="Calibri" panose="020F0502020204030204"/>
                </a:defRPr>
              </a:lvl1pPr>
            </a:lstStyle>
            <a:p>
              <a:pPr>
                <a:lnSpc>
                  <a:spcPct val="100000"/>
                </a:lnSpc>
                <a:spcAft>
                  <a:spcPts val="0"/>
                </a:spcAft>
              </a:pPr>
              <a:r>
                <a:rPr lang="es-ES" sz="1800" dirty="0">
                  <a:latin typeface="Arial" panose="020B0604020202020204" pitchFamily="34" charset="0"/>
                  <a:cs typeface="Arial" panose="020B0604020202020204" pitchFamily="34" charset="0"/>
                </a:rPr>
                <a:t>Redes</a:t>
              </a:r>
            </a:p>
            <a:p>
              <a:pPr>
                <a:lnSpc>
                  <a:spcPct val="100000"/>
                </a:lnSpc>
                <a:spcAft>
                  <a:spcPts val="0"/>
                </a:spcAft>
              </a:pPr>
              <a:r>
                <a:rPr lang="es-ES" sz="1800" dirty="0">
                  <a:latin typeface="Arial" panose="020B0604020202020204" pitchFamily="34" charset="0"/>
                  <a:cs typeface="Arial" panose="020B0604020202020204" pitchFamily="34" charset="0"/>
                </a:rPr>
                <a:t> sociales</a:t>
              </a:r>
            </a:p>
          </p:txBody>
        </p:sp>
      </p:grpSp>
      <p:sp>
        <p:nvSpPr>
          <p:cNvPr id="22" name="CuadroTexto 21">
            <a:extLst>
              <a:ext uri="{FF2B5EF4-FFF2-40B4-BE49-F238E27FC236}">
                <a16:creationId xmlns:a16="http://schemas.microsoft.com/office/drawing/2014/main" id="{63CDC17C-F77C-BD25-4BB8-734E5093FCA8}"/>
              </a:ext>
            </a:extLst>
          </p:cNvPr>
          <p:cNvSpPr txBox="1"/>
          <p:nvPr/>
        </p:nvSpPr>
        <p:spPr>
          <a:xfrm>
            <a:off x="935921" y="5409910"/>
            <a:ext cx="82499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wrap="square" lIns="45720" rIns="45720">
            <a:spAutoFit/>
          </a:bodyPr>
          <a:lstStyle>
            <a:defPPr>
              <a:defRPr lang="es-MX"/>
            </a:defPPr>
            <a:lvl1pPr marL="228600" indent="-228600">
              <a:buClr>
                <a:srgbClr val="0098CD"/>
              </a:buClr>
              <a:buSzPct val="50000"/>
              <a:buFont typeface="Arial Narrow" panose="020B0606020202030204" pitchFamily="34" charset="0"/>
              <a:buChar char="►"/>
              <a:defRPr>
                <a:solidFill>
                  <a:srgbClr val="535353"/>
                </a:solidFill>
                <a:latin typeface="Proxima Nova Alt Bl" panose="02000506030000020004" charset="0"/>
                <a:cs typeface="Arial" panose="020B0604020202020204" pitchFamily="34" charset="0"/>
              </a:defRPr>
            </a:lvl1pPr>
            <a:lvl2pPr marL="37931725" indent="-37474525">
              <a:defRPr>
                <a:solidFill>
                  <a:srgbClr val="535353"/>
                </a:solidFill>
                <a:latin typeface="Arial" panose="020B0604020202020204" pitchFamily="34" charset="0"/>
                <a:cs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defRPr>
            </a:lvl9pPr>
          </a:lstStyle>
          <a:p>
            <a:r>
              <a:rPr lang="es-NI" altLang="es-NI" dirty="0">
                <a:solidFill>
                  <a:schemeClr val="tx1"/>
                </a:solidFill>
                <a:latin typeface="Arial" panose="020B0604020202020204" pitchFamily="34" charset="0"/>
              </a:rPr>
              <a:t>Los cursos virtuales son una opción de formación mediados por las TIC, para todas las personas incluyendo a las personas con alguna discapacidad.</a:t>
            </a:r>
          </a:p>
        </p:txBody>
      </p:sp>
      <p:sp>
        <p:nvSpPr>
          <p:cNvPr id="23" name="Elipse 22">
            <a:extLst>
              <a:ext uri="{FF2B5EF4-FFF2-40B4-BE49-F238E27FC236}">
                <a16:creationId xmlns:a16="http://schemas.microsoft.com/office/drawing/2014/main" id="{FC568210-B229-A292-5740-156C1FD7AC48}"/>
              </a:ext>
            </a:extLst>
          </p:cNvPr>
          <p:cNvSpPr/>
          <p:nvPr/>
        </p:nvSpPr>
        <p:spPr>
          <a:xfrm>
            <a:off x="8474368" y="2126648"/>
            <a:ext cx="3231310" cy="32313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NI" dirty="0">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0CFE6012-0AE2-3F79-790C-860856AF6D2E}"/>
              </a:ext>
            </a:extLst>
          </p:cNvPr>
          <p:cNvSpPr txBox="1"/>
          <p:nvPr/>
        </p:nvSpPr>
        <p:spPr>
          <a:xfrm>
            <a:off x="8632131" y="2726640"/>
            <a:ext cx="2940217" cy="1754326"/>
          </a:xfrm>
          <a:prstGeom prst="rect">
            <a:avLst/>
          </a:prstGeom>
          <a:noFill/>
        </p:spPr>
        <p:txBody>
          <a:bodyPr wrap="square">
            <a:spAutoFit/>
          </a:bodyPr>
          <a:lstStyle/>
          <a:p>
            <a:pPr algn="ctr"/>
            <a:r>
              <a:rPr lang="es-NI" altLang="es-NI" dirty="0">
                <a:solidFill>
                  <a:schemeClr val="bg1"/>
                </a:solidFill>
                <a:latin typeface="Arial" panose="020B0604020202020204" pitchFamily="34" charset="0"/>
                <a:cs typeface="Arial" panose="020B0604020202020204" pitchFamily="34" charset="0"/>
              </a:rPr>
              <a:t>En la educación a distancia virtual juegan un papel de gran relevancia para los estudiantes que desean continuar su formación profesional</a:t>
            </a:r>
          </a:p>
        </p:txBody>
      </p:sp>
    </p:spTree>
    <p:extLst>
      <p:ext uri="{BB962C8B-B14F-4D97-AF65-F5344CB8AC3E}">
        <p14:creationId xmlns:p14="http://schemas.microsoft.com/office/powerpoint/2010/main" val="2149462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E898B4-9E3D-374A-791A-F9D827763A82}"/>
              </a:ext>
            </a:extLst>
          </p:cNvPr>
          <p:cNvSpPr>
            <a:spLocks noGrp="1"/>
          </p:cNvSpPr>
          <p:nvPr>
            <p:ph type="title"/>
          </p:nvPr>
        </p:nvSpPr>
        <p:spPr>
          <a:xfrm>
            <a:off x="2257196" y="520936"/>
            <a:ext cx="7794224" cy="870857"/>
          </a:xfrm>
        </p:spPr>
        <p:txBody>
          <a:bodyPr vert="horz" lIns="91440" tIns="45720" rIns="91440" bIns="45720" rtlCol="0" anchor="ctr">
            <a:normAutofit/>
          </a:bodyPr>
          <a:lstStyle/>
          <a:p>
            <a:pPr algn="ctr"/>
            <a:r>
              <a:rPr lang="es-MX" sz="3600" dirty="0">
                <a:ea typeface="Roboto" panose="02000000000000000000" pitchFamily="2" charset="0"/>
              </a:rPr>
              <a:t>Marco Normativo Internacional</a:t>
            </a:r>
          </a:p>
        </p:txBody>
      </p:sp>
      <p:grpSp>
        <p:nvGrpSpPr>
          <p:cNvPr id="14" name="Grupo 13">
            <a:extLst>
              <a:ext uri="{FF2B5EF4-FFF2-40B4-BE49-F238E27FC236}">
                <a16:creationId xmlns:a16="http://schemas.microsoft.com/office/drawing/2014/main" id="{785DD5EE-14C1-8F51-1125-576569DF9364}"/>
              </a:ext>
            </a:extLst>
          </p:cNvPr>
          <p:cNvGrpSpPr/>
          <p:nvPr/>
        </p:nvGrpSpPr>
        <p:grpSpPr>
          <a:xfrm>
            <a:off x="1810186" y="1759814"/>
            <a:ext cx="8241234" cy="3627328"/>
            <a:chOff x="1675237" y="2180728"/>
            <a:chExt cx="8241234" cy="3627328"/>
          </a:xfrm>
        </p:grpSpPr>
        <p:pic>
          <p:nvPicPr>
            <p:cNvPr id="3" name="Imagen 2" descr="Imagen que contiene Icono&#10;&#10;Descripción generada automáticamente">
              <a:extLst>
                <a:ext uri="{FF2B5EF4-FFF2-40B4-BE49-F238E27FC236}">
                  <a16:creationId xmlns:a16="http://schemas.microsoft.com/office/drawing/2014/main" id="{8D3EE181-9D74-17EF-4E60-49F871C2421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75237" y="2180728"/>
              <a:ext cx="8241234" cy="3627328"/>
            </a:xfrm>
            <a:prstGeom prst="rect">
              <a:avLst/>
            </a:prstGeom>
          </p:spPr>
        </p:pic>
        <p:sp>
          <p:nvSpPr>
            <p:cNvPr id="4" name="CuadroTexto 3">
              <a:extLst>
                <a:ext uri="{FF2B5EF4-FFF2-40B4-BE49-F238E27FC236}">
                  <a16:creationId xmlns:a16="http://schemas.microsoft.com/office/drawing/2014/main" id="{CBE905BA-B8B3-68FF-0BE4-BFE4937E10FF}"/>
                </a:ext>
              </a:extLst>
            </p:cNvPr>
            <p:cNvSpPr txBox="1"/>
            <p:nvPr/>
          </p:nvSpPr>
          <p:spPr>
            <a:xfrm>
              <a:off x="1781297" y="3902847"/>
              <a:ext cx="1655788" cy="1200329"/>
            </a:xfrm>
            <a:prstGeom prst="rect">
              <a:avLst/>
            </a:prstGeom>
            <a:noFill/>
          </p:spPr>
          <p:txBody>
            <a:bodyPr wrap="square">
              <a:spAutoFit/>
            </a:bodyPr>
            <a:lstStyle/>
            <a:p>
              <a:pPr lvl="0" algn="ctr"/>
              <a:r>
                <a:rPr lang="es-NI" b="1" kern="1200" dirty="0">
                  <a:latin typeface="Arial" panose="020B0604020202020204" pitchFamily="34" charset="0"/>
                  <a:cs typeface="Arial" panose="020B0604020202020204" pitchFamily="34" charset="0"/>
                </a:rPr>
                <a:t>Declaración Universal de los Derechos Humanos</a:t>
              </a:r>
            </a:p>
          </p:txBody>
        </p:sp>
        <p:sp>
          <p:nvSpPr>
            <p:cNvPr id="5" name="CuadroTexto 4">
              <a:extLst>
                <a:ext uri="{FF2B5EF4-FFF2-40B4-BE49-F238E27FC236}">
                  <a16:creationId xmlns:a16="http://schemas.microsoft.com/office/drawing/2014/main" id="{BAC33CF0-749D-7A60-2938-D14BEAF27172}"/>
                </a:ext>
              </a:extLst>
            </p:cNvPr>
            <p:cNvSpPr txBox="1"/>
            <p:nvPr/>
          </p:nvSpPr>
          <p:spPr>
            <a:xfrm>
              <a:off x="3764631" y="3728343"/>
              <a:ext cx="2031223" cy="1754326"/>
            </a:xfrm>
            <a:prstGeom prst="rect">
              <a:avLst/>
            </a:prstGeom>
            <a:noFill/>
          </p:spPr>
          <p:txBody>
            <a:bodyPr wrap="square">
              <a:spAutoFit/>
            </a:bodyPr>
            <a:lstStyle/>
            <a:p>
              <a:pPr lvl="0" algn="ctr"/>
              <a:r>
                <a:rPr lang="es-NI" b="1" kern="1200" dirty="0">
                  <a:latin typeface="Arial" panose="020B0604020202020204" pitchFamily="34" charset="0"/>
                  <a:cs typeface="Arial" panose="020B0604020202020204" pitchFamily="34" charset="0"/>
                </a:rPr>
                <a:t>Convención sobre los Derechos Humanos de las Personas con Discapacidad</a:t>
              </a:r>
            </a:p>
          </p:txBody>
        </p:sp>
        <p:sp>
          <p:nvSpPr>
            <p:cNvPr id="6" name="CuadroTexto 5">
              <a:extLst>
                <a:ext uri="{FF2B5EF4-FFF2-40B4-BE49-F238E27FC236}">
                  <a16:creationId xmlns:a16="http://schemas.microsoft.com/office/drawing/2014/main" id="{42BF54B6-3269-916D-D3D7-597A05A0230F}"/>
                </a:ext>
              </a:extLst>
            </p:cNvPr>
            <p:cNvSpPr txBox="1"/>
            <p:nvPr/>
          </p:nvSpPr>
          <p:spPr>
            <a:xfrm>
              <a:off x="6032209" y="4230914"/>
              <a:ext cx="1655788" cy="646331"/>
            </a:xfrm>
            <a:prstGeom prst="rect">
              <a:avLst/>
            </a:prstGeom>
            <a:noFill/>
          </p:spPr>
          <p:txBody>
            <a:bodyPr wrap="square">
              <a:spAutoFit/>
            </a:bodyPr>
            <a:lstStyle/>
            <a:p>
              <a:pPr lvl="0" algn="ctr"/>
              <a:r>
                <a:rPr lang="es-NI" b="1" kern="1200" dirty="0">
                  <a:latin typeface="Arial" panose="020B0604020202020204" pitchFamily="34" charset="0"/>
                  <a:cs typeface="Arial" panose="020B0604020202020204" pitchFamily="34" charset="0"/>
                </a:rPr>
                <a:t>Tratado de Marrakech</a:t>
              </a:r>
            </a:p>
          </p:txBody>
        </p:sp>
        <p:sp>
          <p:nvSpPr>
            <p:cNvPr id="9" name="CuadroTexto 8">
              <a:extLst>
                <a:ext uri="{FF2B5EF4-FFF2-40B4-BE49-F238E27FC236}">
                  <a16:creationId xmlns:a16="http://schemas.microsoft.com/office/drawing/2014/main" id="{3DAD15FE-8FE6-01F8-A2DC-2CC4C0535F0B}"/>
                </a:ext>
              </a:extLst>
            </p:cNvPr>
            <p:cNvSpPr txBox="1"/>
            <p:nvPr/>
          </p:nvSpPr>
          <p:spPr>
            <a:xfrm>
              <a:off x="8164005" y="3815415"/>
              <a:ext cx="1655788" cy="1477328"/>
            </a:xfrm>
            <a:prstGeom prst="rect">
              <a:avLst/>
            </a:prstGeom>
            <a:noFill/>
          </p:spPr>
          <p:txBody>
            <a:bodyPr wrap="square">
              <a:spAutoFit/>
            </a:bodyPr>
            <a:lstStyle/>
            <a:p>
              <a:pPr lvl="0" algn="ctr"/>
              <a:r>
                <a:rPr lang="es-NI" b="1" kern="1200" dirty="0">
                  <a:latin typeface="Arial" panose="020B0604020202020204" pitchFamily="34" charset="0"/>
                  <a:cs typeface="Arial" panose="020B0604020202020204" pitchFamily="34" charset="0"/>
                </a:rPr>
                <a:t>Objetivos del Desarrollo Sostenible de la Agenda 2030.</a:t>
              </a:r>
            </a:p>
          </p:txBody>
        </p:sp>
        <p:sp>
          <p:nvSpPr>
            <p:cNvPr id="10" name="CuadroTexto 9">
              <a:extLst>
                <a:ext uri="{FF2B5EF4-FFF2-40B4-BE49-F238E27FC236}">
                  <a16:creationId xmlns:a16="http://schemas.microsoft.com/office/drawing/2014/main" id="{23308C98-F61F-C6E3-84F0-AB3131431E37}"/>
                </a:ext>
              </a:extLst>
            </p:cNvPr>
            <p:cNvSpPr txBox="1"/>
            <p:nvPr/>
          </p:nvSpPr>
          <p:spPr>
            <a:xfrm>
              <a:off x="2222296" y="2467945"/>
              <a:ext cx="850742" cy="646331"/>
            </a:xfrm>
            <a:prstGeom prst="rect">
              <a:avLst/>
            </a:prstGeom>
            <a:noFill/>
          </p:spPr>
          <p:txBody>
            <a:bodyPr wrap="square">
              <a:spAutoFit/>
            </a:bodyPr>
            <a:lstStyle/>
            <a:p>
              <a:pPr lvl="0" algn="ctr"/>
              <a:r>
                <a:rPr lang="es-NI" sz="3600" b="1" kern="1200" dirty="0">
                  <a:solidFill>
                    <a:schemeClr val="bg1"/>
                  </a:solidFill>
                  <a:latin typeface="Arial" panose="020B0604020202020204" pitchFamily="34" charset="0"/>
                  <a:cs typeface="Arial" panose="020B0604020202020204" pitchFamily="34" charset="0"/>
                </a:rPr>
                <a:t>01</a:t>
              </a:r>
            </a:p>
          </p:txBody>
        </p:sp>
        <p:sp>
          <p:nvSpPr>
            <p:cNvPr id="11" name="CuadroTexto 10">
              <a:extLst>
                <a:ext uri="{FF2B5EF4-FFF2-40B4-BE49-F238E27FC236}">
                  <a16:creationId xmlns:a16="http://schemas.microsoft.com/office/drawing/2014/main" id="{E8CDEB46-7401-383E-D2E9-E8D70B9A68D5}"/>
                </a:ext>
              </a:extLst>
            </p:cNvPr>
            <p:cNvSpPr txBox="1"/>
            <p:nvPr/>
          </p:nvSpPr>
          <p:spPr>
            <a:xfrm>
              <a:off x="4319971" y="2447005"/>
              <a:ext cx="850742" cy="646331"/>
            </a:xfrm>
            <a:prstGeom prst="rect">
              <a:avLst/>
            </a:prstGeom>
            <a:noFill/>
          </p:spPr>
          <p:txBody>
            <a:bodyPr wrap="square">
              <a:spAutoFit/>
            </a:bodyPr>
            <a:lstStyle/>
            <a:p>
              <a:pPr lvl="0" algn="ctr"/>
              <a:r>
                <a:rPr lang="es-NI" sz="3600" b="1" kern="1200" dirty="0">
                  <a:solidFill>
                    <a:schemeClr val="bg1"/>
                  </a:solidFill>
                  <a:latin typeface="Arial" panose="020B0604020202020204" pitchFamily="34" charset="0"/>
                  <a:cs typeface="Arial" panose="020B0604020202020204" pitchFamily="34" charset="0"/>
                </a:rPr>
                <a:t>02</a:t>
              </a:r>
            </a:p>
          </p:txBody>
        </p:sp>
        <p:sp>
          <p:nvSpPr>
            <p:cNvPr id="12" name="CuadroTexto 11">
              <a:extLst>
                <a:ext uri="{FF2B5EF4-FFF2-40B4-BE49-F238E27FC236}">
                  <a16:creationId xmlns:a16="http://schemas.microsoft.com/office/drawing/2014/main" id="{13FDBF54-9FEA-71B1-3953-3591147B30A7}"/>
                </a:ext>
              </a:extLst>
            </p:cNvPr>
            <p:cNvSpPr txBox="1"/>
            <p:nvPr/>
          </p:nvSpPr>
          <p:spPr>
            <a:xfrm>
              <a:off x="6413792" y="2440024"/>
              <a:ext cx="850742" cy="646331"/>
            </a:xfrm>
            <a:prstGeom prst="rect">
              <a:avLst/>
            </a:prstGeom>
            <a:noFill/>
          </p:spPr>
          <p:txBody>
            <a:bodyPr wrap="square">
              <a:spAutoFit/>
            </a:bodyPr>
            <a:lstStyle/>
            <a:p>
              <a:pPr lvl="0" algn="ctr"/>
              <a:r>
                <a:rPr lang="es-NI" sz="3600" b="1" kern="1200" dirty="0">
                  <a:solidFill>
                    <a:schemeClr val="bg1"/>
                  </a:solidFill>
                  <a:latin typeface="Arial" panose="020B0604020202020204" pitchFamily="34" charset="0"/>
                  <a:cs typeface="Arial" panose="020B0604020202020204" pitchFamily="34" charset="0"/>
                </a:rPr>
                <a:t>03</a:t>
              </a:r>
            </a:p>
          </p:txBody>
        </p:sp>
        <p:sp>
          <p:nvSpPr>
            <p:cNvPr id="13" name="CuadroTexto 12">
              <a:extLst>
                <a:ext uri="{FF2B5EF4-FFF2-40B4-BE49-F238E27FC236}">
                  <a16:creationId xmlns:a16="http://schemas.microsoft.com/office/drawing/2014/main" id="{7692BA1A-4AE5-85F9-1FB9-C40B08DDA770}"/>
                </a:ext>
              </a:extLst>
            </p:cNvPr>
            <p:cNvSpPr txBox="1"/>
            <p:nvPr/>
          </p:nvSpPr>
          <p:spPr>
            <a:xfrm>
              <a:off x="8521573" y="2433043"/>
              <a:ext cx="850742" cy="646331"/>
            </a:xfrm>
            <a:prstGeom prst="rect">
              <a:avLst/>
            </a:prstGeom>
            <a:noFill/>
          </p:spPr>
          <p:txBody>
            <a:bodyPr wrap="square">
              <a:spAutoFit/>
            </a:bodyPr>
            <a:lstStyle/>
            <a:p>
              <a:pPr lvl="0" algn="ctr"/>
              <a:r>
                <a:rPr lang="es-NI" sz="3600" b="1" kern="1200" dirty="0">
                  <a:solidFill>
                    <a:schemeClr val="bg1"/>
                  </a:solidFill>
                  <a:latin typeface="Arial" panose="020B0604020202020204" pitchFamily="34" charset="0"/>
                  <a:cs typeface="Arial" panose="020B0604020202020204" pitchFamily="34" charset="0"/>
                </a:rPr>
                <a:t>04</a:t>
              </a:r>
            </a:p>
          </p:txBody>
        </p:sp>
      </p:grpSp>
    </p:spTree>
    <p:extLst>
      <p:ext uri="{BB962C8B-B14F-4D97-AF65-F5344CB8AC3E}">
        <p14:creationId xmlns:p14="http://schemas.microsoft.com/office/powerpoint/2010/main" val="1141314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Diagrama&#10;&#10;Descripción generada automáticamente">
            <a:extLst>
              <a:ext uri="{FF2B5EF4-FFF2-40B4-BE49-F238E27FC236}">
                <a16:creationId xmlns:a16="http://schemas.microsoft.com/office/drawing/2014/main" id="{5F6AE75A-19BF-99AF-1CEF-11CDA8FA3D21}"/>
              </a:ext>
            </a:extLst>
          </p:cNvPr>
          <p:cNvPicPr>
            <a:picLocks noChangeAspect="1"/>
          </p:cNvPicPr>
          <p:nvPr/>
        </p:nvPicPr>
        <p:blipFill>
          <a:blip r:embed="rId2" cstate="hqprint">
            <a:extLst>
              <a:ext uri="{28A0092B-C50C-407E-A947-70E740481C1C}">
                <a14:useLocalDpi xmlns:a14="http://schemas.microsoft.com/office/drawing/2010/main" val="0"/>
              </a:ext>
            </a:extLst>
          </a:blip>
          <a:srcRect l="27279"/>
          <a:stretch/>
        </p:blipFill>
        <p:spPr>
          <a:xfrm>
            <a:off x="342027" y="1576703"/>
            <a:ext cx="4723685" cy="4303279"/>
          </a:xfrm>
          <a:prstGeom prst="rect">
            <a:avLst/>
          </a:prstGeom>
        </p:spPr>
      </p:pic>
      <p:sp>
        <p:nvSpPr>
          <p:cNvPr id="7" name="Title 6">
            <a:extLst>
              <a:ext uri="{FF2B5EF4-FFF2-40B4-BE49-F238E27FC236}">
                <a16:creationId xmlns:a16="http://schemas.microsoft.com/office/drawing/2014/main" id="{7DE898B4-9E3D-374A-791A-F9D827763A82}"/>
              </a:ext>
            </a:extLst>
          </p:cNvPr>
          <p:cNvSpPr>
            <a:spLocks noGrp="1"/>
          </p:cNvSpPr>
          <p:nvPr>
            <p:ph type="title"/>
          </p:nvPr>
        </p:nvSpPr>
        <p:spPr>
          <a:xfrm>
            <a:off x="2457449" y="439267"/>
            <a:ext cx="7512051" cy="870857"/>
          </a:xfrm>
        </p:spPr>
        <p:txBody>
          <a:bodyPr vert="horz" lIns="91440" tIns="45720" rIns="91440" bIns="45720" rtlCol="0" anchor="ctr">
            <a:normAutofit/>
          </a:bodyPr>
          <a:lstStyle/>
          <a:p>
            <a:pPr algn="ctr"/>
            <a:r>
              <a:rPr lang="es-MX" sz="3600" dirty="0">
                <a:ea typeface="Roboto" panose="02000000000000000000" pitchFamily="2" charset="0"/>
              </a:rPr>
              <a:t>Marco Normativo Nacional</a:t>
            </a:r>
          </a:p>
        </p:txBody>
      </p:sp>
      <p:sp>
        <p:nvSpPr>
          <p:cNvPr id="4" name="CuadroTexto 3">
            <a:extLst>
              <a:ext uri="{FF2B5EF4-FFF2-40B4-BE49-F238E27FC236}">
                <a16:creationId xmlns:a16="http://schemas.microsoft.com/office/drawing/2014/main" id="{CBE905BA-B8B3-68FF-0BE4-BFE4937E10FF}"/>
              </a:ext>
            </a:extLst>
          </p:cNvPr>
          <p:cNvSpPr txBox="1"/>
          <p:nvPr/>
        </p:nvSpPr>
        <p:spPr>
          <a:xfrm>
            <a:off x="3012614" y="1628511"/>
            <a:ext cx="8668671" cy="646331"/>
          </a:xfrm>
          <a:prstGeom prst="rect">
            <a:avLst/>
          </a:prstGeom>
          <a:noFill/>
        </p:spPr>
        <p:txBody>
          <a:bodyPr wrap="square">
            <a:spAutoFit/>
          </a:bodyPr>
          <a:lstStyle/>
          <a:p>
            <a:pPr lvl="0"/>
            <a:r>
              <a:rPr lang="es-NI" b="1" kern="1200" dirty="0">
                <a:latin typeface="Arial" panose="020B0604020202020204" pitchFamily="34" charset="0"/>
                <a:cs typeface="Arial" panose="020B0604020202020204" pitchFamily="34" charset="0"/>
              </a:rPr>
              <a:t>Ley General de Educación, Ley 582: Educación para todos y éxito de todos en la educación</a:t>
            </a:r>
          </a:p>
        </p:txBody>
      </p:sp>
      <p:sp>
        <p:nvSpPr>
          <p:cNvPr id="10" name="CuadroTexto 9">
            <a:extLst>
              <a:ext uri="{FF2B5EF4-FFF2-40B4-BE49-F238E27FC236}">
                <a16:creationId xmlns:a16="http://schemas.microsoft.com/office/drawing/2014/main" id="{567255F1-2796-85F3-8269-C3DF8B514743}"/>
              </a:ext>
            </a:extLst>
          </p:cNvPr>
          <p:cNvSpPr txBox="1"/>
          <p:nvPr/>
        </p:nvSpPr>
        <p:spPr>
          <a:xfrm>
            <a:off x="2988184" y="2377912"/>
            <a:ext cx="8619810" cy="923330"/>
          </a:xfrm>
          <a:prstGeom prst="rect">
            <a:avLst/>
          </a:prstGeom>
          <a:noFill/>
        </p:spPr>
        <p:txBody>
          <a:bodyPr wrap="square">
            <a:spAutoFit/>
          </a:bodyPr>
          <a:lstStyle/>
          <a:p>
            <a:pPr lvl="0"/>
            <a:r>
              <a:rPr lang="es-NI" b="1" kern="1200" dirty="0">
                <a:latin typeface="Arial" panose="020B0604020202020204" pitchFamily="34" charset="0"/>
                <a:cs typeface="Arial" panose="020B0604020202020204" pitchFamily="34" charset="0"/>
              </a:rPr>
              <a:t>El Plan Nacional de Lucha contra la Pobreza, 2022-2026: Fortalecer la Educación a Distancia desde espacios virtuales, en formación profesional de grado, postgrado y educación continua. (p. 92)</a:t>
            </a:r>
          </a:p>
        </p:txBody>
      </p:sp>
      <p:sp>
        <p:nvSpPr>
          <p:cNvPr id="11" name="CuadroTexto 10">
            <a:extLst>
              <a:ext uri="{FF2B5EF4-FFF2-40B4-BE49-F238E27FC236}">
                <a16:creationId xmlns:a16="http://schemas.microsoft.com/office/drawing/2014/main" id="{D1DF983A-212F-CFA5-1741-3F69F242BFC9}"/>
              </a:ext>
            </a:extLst>
          </p:cNvPr>
          <p:cNvSpPr txBox="1"/>
          <p:nvPr/>
        </p:nvSpPr>
        <p:spPr>
          <a:xfrm>
            <a:off x="3037044" y="4287913"/>
            <a:ext cx="8619810" cy="646331"/>
          </a:xfrm>
          <a:prstGeom prst="rect">
            <a:avLst/>
          </a:prstGeom>
          <a:noFill/>
        </p:spPr>
        <p:txBody>
          <a:bodyPr wrap="square">
            <a:spAutoFit/>
          </a:bodyPr>
          <a:lstStyle/>
          <a:p>
            <a:pPr lvl="0"/>
            <a:r>
              <a:rPr lang="es-NI" b="1" kern="1200" dirty="0">
                <a:latin typeface="Arial" panose="020B0604020202020204" pitchFamily="34" charset="0"/>
                <a:cs typeface="Arial" panose="020B0604020202020204" pitchFamily="34" charset="0"/>
              </a:rPr>
              <a:t>Ley 763, Ley de las Personas con Discapacidad: Restitución de los Derechos de las Personas con Discapacidad</a:t>
            </a:r>
          </a:p>
        </p:txBody>
      </p:sp>
      <p:sp>
        <p:nvSpPr>
          <p:cNvPr id="12" name="CuadroTexto 11">
            <a:extLst>
              <a:ext uri="{FF2B5EF4-FFF2-40B4-BE49-F238E27FC236}">
                <a16:creationId xmlns:a16="http://schemas.microsoft.com/office/drawing/2014/main" id="{B453F231-62C7-3B2D-7437-3C95FB1C5071}"/>
              </a:ext>
            </a:extLst>
          </p:cNvPr>
          <p:cNvSpPr txBox="1"/>
          <p:nvPr/>
        </p:nvSpPr>
        <p:spPr>
          <a:xfrm>
            <a:off x="2988184" y="5059722"/>
            <a:ext cx="8619810" cy="923330"/>
          </a:xfrm>
          <a:prstGeom prst="rect">
            <a:avLst/>
          </a:prstGeom>
          <a:noFill/>
        </p:spPr>
        <p:txBody>
          <a:bodyPr wrap="square">
            <a:spAutoFit/>
          </a:bodyPr>
          <a:lstStyle/>
          <a:p>
            <a:pPr lvl="0"/>
            <a:r>
              <a:rPr lang="es-NI" b="1" kern="1200" dirty="0">
                <a:latin typeface="Arial" panose="020B0604020202020204" pitchFamily="34" charset="0"/>
                <a:cs typeface="Arial" panose="020B0604020202020204" pitchFamily="34" charset="0"/>
              </a:rPr>
              <a:t>Ley 675, Ley del Lenguaje de Señas Nicaragüense: Reconocer y regular el Lenguaje de Señas Nicaragüense, como lengua de las personas con discapacidad auditiva en Nicaragua</a:t>
            </a:r>
          </a:p>
        </p:txBody>
      </p:sp>
    </p:spTree>
    <p:extLst>
      <p:ext uri="{BB962C8B-B14F-4D97-AF65-F5344CB8AC3E}">
        <p14:creationId xmlns:p14="http://schemas.microsoft.com/office/powerpoint/2010/main" val="840124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423-4195-598C-74C0-0792FB0F9BA5}"/>
              </a:ext>
            </a:extLst>
          </p:cNvPr>
          <p:cNvSpPr>
            <a:spLocks noGrp="1"/>
          </p:cNvSpPr>
          <p:nvPr>
            <p:ph type="title"/>
          </p:nvPr>
        </p:nvSpPr>
        <p:spPr>
          <a:xfrm>
            <a:off x="2914850" y="-8141"/>
            <a:ext cx="7576687" cy="527906"/>
          </a:xfrm>
        </p:spPr>
        <p:txBody>
          <a:bodyPr vert="horz" lIns="91440" tIns="45720" rIns="91440" bIns="45720" rtlCol="0" anchor="ctr">
            <a:normAutofit fontScale="90000"/>
          </a:bodyPr>
          <a:lstStyle/>
          <a:p>
            <a:pPr algn="ctr"/>
            <a:r>
              <a:rPr lang="es-MX" sz="3600" dirty="0">
                <a:solidFill>
                  <a:srgbClr val="185F9B"/>
                </a:solidFill>
                <a:ea typeface="Roboto" panose="02000000000000000000" pitchFamily="2" charset="0"/>
              </a:rPr>
              <a:t>Proceso de virtualización DEDV</a:t>
            </a:r>
          </a:p>
        </p:txBody>
      </p:sp>
      <p:pic>
        <p:nvPicPr>
          <p:cNvPr id="5" name="Imagen 6" descr="C:\Users\fsandigo\AppData\Local\Packages\Microsoft.Windows.Photos_8wekyb3d8bbwe\TempState\ShareServiceTempFolder\proceso_virtualizacion.jpeg">
            <a:extLst>
              <a:ext uri="{FF2B5EF4-FFF2-40B4-BE49-F238E27FC236}">
                <a16:creationId xmlns:a16="http://schemas.microsoft.com/office/drawing/2014/main" id="{C27D6779-8472-82C4-D87C-CEC9C3E72F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16275" y="682154"/>
            <a:ext cx="4359450" cy="56416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176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321920-F4C9-1037-319D-D04486BC34D1}"/>
              </a:ext>
            </a:extLst>
          </p:cNvPr>
          <p:cNvSpPr>
            <a:spLocks noGrp="1"/>
          </p:cNvSpPr>
          <p:nvPr>
            <p:ph type="title"/>
          </p:nvPr>
        </p:nvSpPr>
        <p:spPr>
          <a:xfrm>
            <a:off x="2559250" y="694592"/>
            <a:ext cx="7576687" cy="527906"/>
          </a:xfrm>
        </p:spPr>
        <p:txBody>
          <a:bodyPr vert="horz" lIns="91440" tIns="45720" rIns="91440" bIns="45720" rtlCol="0" anchor="ctr">
            <a:normAutofit fontScale="90000"/>
          </a:bodyPr>
          <a:lstStyle/>
          <a:p>
            <a:pPr algn="ctr"/>
            <a:r>
              <a:rPr lang="es-MX" sz="3600" dirty="0" err="1">
                <a:solidFill>
                  <a:srgbClr val="185F9B"/>
                </a:solidFill>
                <a:ea typeface="Roboto" panose="02000000000000000000" pitchFamily="2" charset="0"/>
              </a:rPr>
              <a:t>Microplanificación</a:t>
            </a:r>
            <a:endParaRPr lang="es-MX" sz="3600" dirty="0">
              <a:solidFill>
                <a:srgbClr val="185F9B"/>
              </a:solidFill>
              <a:ea typeface="Roboto" panose="02000000000000000000" pitchFamily="2" charset="0"/>
            </a:endParaRPr>
          </a:p>
        </p:txBody>
      </p:sp>
      <p:grpSp>
        <p:nvGrpSpPr>
          <p:cNvPr id="6" name="Grupo 14">
            <a:extLst>
              <a:ext uri="{FF2B5EF4-FFF2-40B4-BE49-F238E27FC236}">
                <a16:creationId xmlns:a16="http://schemas.microsoft.com/office/drawing/2014/main" id="{C0EAED31-FE35-2E88-9AD7-476411A8F1E7}"/>
              </a:ext>
            </a:extLst>
          </p:cNvPr>
          <p:cNvGrpSpPr>
            <a:grpSpLocks/>
          </p:cNvGrpSpPr>
          <p:nvPr/>
        </p:nvGrpSpPr>
        <p:grpSpPr bwMode="auto">
          <a:xfrm>
            <a:off x="3921125" y="1700214"/>
            <a:ext cx="5695950" cy="1203325"/>
            <a:chOff x="4558651" y="3062861"/>
            <a:chExt cx="10922369" cy="2406424"/>
          </a:xfrm>
        </p:grpSpPr>
        <p:sp>
          <p:nvSpPr>
            <p:cNvPr id="7" name="Google Shape;123;p16">
              <a:extLst>
                <a:ext uri="{FF2B5EF4-FFF2-40B4-BE49-F238E27FC236}">
                  <a16:creationId xmlns:a16="http://schemas.microsoft.com/office/drawing/2014/main" id="{73EE716C-60C1-7365-E20C-CCBE63CA28CF}"/>
                </a:ext>
              </a:extLst>
            </p:cNvPr>
            <p:cNvSpPr>
              <a:spLocks noChangeArrowheads="1"/>
            </p:cNvSpPr>
            <p:nvPr/>
          </p:nvSpPr>
          <p:spPr bwMode="auto">
            <a:xfrm>
              <a:off x="5211641" y="3355755"/>
              <a:ext cx="10269379" cy="1673341"/>
            </a:xfrm>
            <a:prstGeom prst="roundRect">
              <a:avLst>
                <a:gd name="adj" fmla="val 50000"/>
              </a:avLst>
            </a:prstGeom>
            <a:solidFill>
              <a:srgbClr val="03449C"/>
            </a:solidFill>
            <a:ln>
              <a:noFill/>
            </a:ln>
            <a:extLst>
              <a:ext uri="{91240B29-F687-4F45-9708-019B960494DF}">
                <a14:hiddenLine xmlns:a14="http://schemas.microsoft.com/office/drawing/2010/main" w="9525">
                  <a:solidFill>
                    <a:srgbClr val="000000"/>
                  </a:solidFill>
                  <a:round/>
                  <a:headEnd/>
                  <a:tailEnd/>
                </a14:hiddenLine>
              </a:ext>
            </a:extLst>
          </p:spPr>
          <p:txBody>
            <a:bodyPr lIns="45713" tIns="45713" rIns="45713" bIns="45713" anchor="ct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endParaRPr lang="es-NI" altLang="es-NI" sz="900"/>
            </a:p>
          </p:txBody>
        </p:sp>
        <p:sp>
          <p:nvSpPr>
            <p:cNvPr id="8" name="Google Shape;161;p16">
              <a:extLst>
                <a:ext uri="{FF2B5EF4-FFF2-40B4-BE49-F238E27FC236}">
                  <a16:creationId xmlns:a16="http://schemas.microsoft.com/office/drawing/2014/main" id="{A967F448-BF7E-42A0-EC0C-6DF4D0198A64}"/>
                </a:ext>
              </a:extLst>
            </p:cNvPr>
            <p:cNvSpPr>
              <a:spLocks/>
            </p:cNvSpPr>
            <p:nvPr/>
          </p:nvSpPr>
          <p:spPr bwMode="auto">
            <a:xfrm>
              <a:off x="4558651" y="3062861"/>
              <a:ext cx="2464004" cy="2406424"/>
            </a:xfrm>
            <a:custGeom>
              <a:avLst/>
              <a:gdLst>
                <a:gd name="T0" fmla="*/ 4749 w 9329"/>
                <a:gd name="T1" fmla="*/ 915 h 9111"/>
                <a:gd name="T2" fmla="*/ 4361 w 9329"/>
                <a:gd name="T3" fmla="*/ 962 h 9111"/>
                <a:gd name="T4" fmla="*/ 5020 w 9329"/>
                <a:gd name="T5" fmla="*/ 1034 h 9111"/>
                <a:gd name="T6" fmla="*/ 1127 w 9329"/>
                <a:gd name="T7" fmla="*/ 4137 h 9111"/>
                <a:gd name="T8" fmla="*/ 1127 w 9329"/>
                <a:gd name="T9" fmla="*/ 4137 h 9111"/>
                <a:gd name="T10" fmla="*/ 1023 w 9329"/>
                <a:gd name="T11" fmla="*/ 4310 h 9111"/>
                <a:gd name="T12" fmla="*/ 8269 w 9329"/>
                <a:gd name="T13" fmla="*/ 4435 h 9111"/>
                <a:gd name="T14" fmla="*/ 984 w 9329"/>
                <a:gd name="T15" fmla="*/ 4434 h 9111"/>
                <a:gd name="T16" fmla="*/ 1023 w 9329"/>
                <a:gd name="T17" fmla="*/ 4806 h 9111"/>
                <a:gd name="T18" fmla="*/ 8219 w 9329"/>
                <a:gd name="T19" fmla="*/ 4837 h 9111"/>
                <a:gd name="T20" fmla="*/ 4350 w 9329"/>
                <a:gd name="T21" fmla="*/ 8151 h 9111"/>
                <a:gd name="T22" fmla="*/ 4705 w 9329"/>
                <a:gd name="T23" fmla="*/ 8206 h 9111"/>
                <a:gd name="T24" fmla="*/ 4697 w 9329"/>
                <a:gd name="T25" fmla="*/ 907 h 9111"/>
                <a:gd name="T26" fmla="*/ 4875 w 9329"/>
                <a:gd name="T27" fmla="*/ 957 h 9111"/>
                <a:gd name="T28" fmla="*/ 5032 w 9329"/>
                <a:gd name="T29" fmla="*/ 1050 h 9111"/>
                <a:gd name="T30" fmla="*/ 6146 w 9329"/>
                <a:gd name="T31" fmla="*/ 2162 h 9111"/>
                <a:gd name="T32" fmla="*/ 8126 w 9329"/>
                <a:gd name="T33" fmla="*/ 4145 h 9111"/>
                <a:gd name="T34" fmla="*/ 8225 w 9329"/>
                <a:gd name="T35" fmla="*/ 4305 h 9111"/>
                <a:gd name="T36" fmla="*/ 8275 w 9329"/>
                <a:gd name="T37" fmla="*/ 4575 h 9111"/>
                <a:gd name="T38" fmla="*/ 8273 w 9329"/>
                <a:gd name="T39" fmla="*/ 4656 h 9111"/>
                <a:gd name="T40" fmla="*/ 8239 w 9329"/>
                <a:gd name="T41" fmla="*/ 4796 h 9111"/>
                <a:gd name="T42" fmla="*/ 8139 w 9329"/>
                <a:gd name="T43" fmla="*/ 4960 h 9111"/>
                <a:gd name="T44" fmla="*/ 7917 w 9329"/>
                <a:gd name="T45" fmla="*/ 5186 h 9111"/>
                <a:gd name="T46" fmla="*/ 5059 w 9329"/>
                <a:gd name="T47" fmla="*/ 8044 h 9111"/>
                <a:gd name="T48" fmla="*/ 5054 w 9329"/>
                <a:gd name="T49" fmla="*/ 8056 h 9111"/>
                <a:gd name="T50" fmla="*/ 5023 w 9329"/>
                <a:gd name="T51" fmla="*/ 8075 h 9111"/>
                <a:gd name="T52" fmla="*/ 5017 w 9329"/>
                <a:gd name="T53" fmla="*/ 8080 h 9111"/>
                <a:gd name="T54" fmla="*/ 5012 w 9329"/>
                <a:gd name="T55" fmla="*/ 8083 h 9111"/>
                <a:gd name="T56" fmla="*/ 4755 w 9329"/>
                <a:gd name="T57" fmla="*/ 8196 h 9111"/>
                <a:gd name="T58" fmla="*/ 4550 w 9329"/>
                <a:gd name="T59" fmla="*/ 8206 h 9111"/>
                <a:gd name="T60" fmla="*/ 4521 w 9329"/>
                <a:gd name="T61" fmla="*/ 8201 h 9111"/>
                <a:gd name="T62" fmla="*/ 4372 w 9329"/>
                <a:gd name="T63" fmla="*/ 8159 h 9111"/>
                <a:gd name="T64" fmla="*/ 4237 w 9329"/>
                <a:gd name="T65" fmla="*/ 8078 h 9111"/>
                <a:gd name="T66" fmla="*/ 2852 w 9329"/>
                <a:gd name="T67" fmla="*/ 6701 h 9111"/>
                <a:gd name="T68" fmla="*/ 1118 w 9329"/>
                <a:gd name="T69" fmla="*/ 4964 h 9111"/>
                <a:gd name="T70" fmla="*/ 1035 w 9329"/>
                <a:gd name="T71" fmla="*/ 4830 h 9111"/>
                <a:gd name="T72" fmla="*/ 975 w 9329"/>
                <a:gd name="T73" fmla="*/ 4629 h 9111"/>
                <a:gd name="T74" fmla="*/ 978 w 9329"/>
                <a:gd name="T75" fmla="*/ 4542 h 9111"/>
                <a:gd name="T76" fmla="*/ 997 w 9329"/>
                <a:gd name="T77" fmla="*/ 4400 h 9111"/>
                <a:gd name="T78" fmla="*/ 1100 w 9329"/>
                <a:gd name="T79" fmla="*/ 4167 h 9111"/>
                <a:gd name="T80" fmla="*/ 1172 w 9329"/>
                <a:gd name="T81" fmla="*/ 4096 h 9111"/>
                <a:gd name="T82" fmla="*/ 4067 w 9329"/>
                <a:gd name="T83" fmla="*/ 1201 h 9111"/>
                <a:gd name="T84" fmla="*/ 4313 w 9329"/>
                <a:gd name="T85" fmla="*/ 988 h 9111"/>
                <a:gd name="T86" fmla="*/ 4537 w 9329"/>
                <a:gd name="T87" fmla="*/ 913 h 9111"/>
                <a:gd name="T88" fmla="*/ 4608 w 9329"/>
                <a:gd name="T89" fmla="*/ 1 h 9111"/>
                <a:gd name="T90" fmla="*/ 580 w 9329"/>
                <a:gd name="T91" fmla="*/ 3393 h 9111"/>
                <a:gd name="T92" fmla="*/ 1622 w 9329"/>
                <a:gd name="T93" fmla="*/ 6758 h 9111"/>
                <a:gd name="T94" fmla="*/ 3525 w 9329"/>
                <a:gd name="T95" fmla="*/ 8665 h 9111"/>
                <a:gd name="T96" fmla="*/ 8208 w 9329"/>
                <a:gd name="T97" fmla="*/ 6179 h 9111"/>
                <a:gd name="T98" fmla="*/ 7372 w 9329"/>
                <a:gd name="T99" fmla="*/ 2099 h 9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29" h="9111" extrusionOk="0">
                  <a:moveTo>
                    <a:pt x="4704" y="907"/>
                  </a:moveTo>
                  <a:lnTo>
                    <a:pt x="4704" y="907"/>
                  </a:lnTo>
                  <a:cubicBezTo>
                    <a:pt x="4728" y="907"/>
                    <a:pt x="4747" y="909"/>
                    <a:pt x="4750" y="915"/>
                  </a:cubicBezTo>
                  <a:cubicBezTo>
                    <a:pt x="4750" y="915"/>
                    <a:pt x="4750" y="915"/>
                    <a:pt x="4749" y="915"/>
                  </a:cubicBezTo>
                  <a:cubicBezTo>
                    <a:pt x="4744" y="915"/>
                    <a:pt x="4721" y="910"/>
                    <a:pt x="4704" y="907"/>
                  </a:cubicBezTo>
                  <a:close/>
                  <a:moveTo>
                    <a:pt x="4399" y="943"/>
                  </a:moveTo>
                  <a:cubicBezTo>
                    <a:pt x="4400" y="943"/>
                    <a:pt x="4377" y="956"/>
                    <a:pt x="4361" y="962"/>
                  </a:cubicBezTo>
                  <a:cubicBezTo>
                    <a:pt x="4364" y="961"/>
                    <a:pt x="4367" y="959"/>
                    <a:pt x="4370" y="958"/>
                  </a:cubicBezTo>
                  <a:cubicBezTo>
                    <a:pt x="4390" y="947"/>
                    <a:pt x="4398" y="943"/>
                    <a:pt x="4399" y="943"/>
                  </a:cubicBezTo>
                  <a:close/>
                  <a:moveTo>
                    <a:pt x="5020" y="1034"/>
                  </a:moveTo>
                  <a:lnTo>
                    <a:pt x="5020" y="1034"/>
                  </a:lnTo>
                  <a:cubicBezTo>
                    <a:pt x="5031" y="1042"/>
                    <a:pt x="5040" y="1050"/>
                    <a:pt x="5047" y="1059"/>
                  </a:cubicBezTo>
                  <a:cubicBezTo>
                    <a:pt x="5045" y="1056"/>
                    <a:pt x="5031" y="1043"/>
                    <a:pt x="5020" y="1034"/>
                  </a:cubicBezTo>
                  <a:close/>
                  <a:moveTo>
                    <a:pt x="1127" y="4137"/>
                  </a:moveTo>
                  <a:lnTo>
                    <a:pt x="1127" y="4137"/>
                  </a:lnTo>
                  <a:cubicBezTo>
                    <a:pt x="1127" y="4137"/>
                    <a:pt x="1126" y="4138"/>
                    <a:pt x="1125" y="4138"/>
                  </a:cubicBezTo>
                  <a:cubicBezTo>
                    <a:pt x="1126" y="4138"/>
                    <a:pt x="1127" y="4137"/>
                    <a:pt x="1127" y="4137"/>
                  </a:cubicBezTo>
                  <a:close/>
                  <a:moveTo>
                    <a:pt x="1023" y="4310"/>
                  </a:moveTo>
                  <a:lnTo>
                    <a:pt x="1023" y="4310"/>
                  </a:lnTo>
                  <a:cubicBezTo>
                    <a:pt x="1018" y="4322"/>
                    <a:pt x="1012" y="4332"/>
                    <a:pt x="1012" y="4332"/>
                  </a:cubicBezTo>
                  <a:cubicBezTo>
                    <a:pt x="1012" y="4332"/>
                    <a:pt x="1015" y="4326"/>
                    <a:pt x="1023" y="4310"/>
                  </a:cubicBezTo>
                  <a:close/>
                  <a:moveTo>
                    <a:pt x="8269" y="4435"/>
                  </a:moveTo>
                  <a:cubicBezTo>
                    <a:pt x="8269" y="4435"/>
                    <a:pt x="8269" y="4435"/>
                    <a:pt x="8269" y="4435"/>
                  </a:cubicBezTo>
                  <a:cubicBezTo>
                    <a:pt x="8269" y="4435"/>
                    <a:pt x="8269" y="4435"/>
                    <a:pt x="8269" y="4435"/>
                  </a:cubicBezTo>
                  <a:close/>
                  <a:moveTo>
                    <a:pt x="984" y="4434"/>
                  </a:moveTo>
                  <a:cubicBezTo>
                    <a:pt x="983" y="4434"/>
                    <a:pt x="978" y="4461"/>
                    <a:pt x="976" y="4476"/>
                  </a:cubicBezTo>
                  <a:cubicBezTo>
                    <a:pt x="977" y="4455"/>
                    <a:pt x="978" y="4437"/>
                    <a:pt x="984" y="4434"/>
                  </a:cubicBezTo>
                  <a:close/>
                  <a:moveTo>
                    <a:pt x="1012" y="4784"/>
                  </a:moveTo>
                  <a:lnTo>
                    <a:pt x="1012" y="4784"/>
                  </a:lnTo>
                  <a:cubicBezTo>
                    <a:pt x="1012" y="4784"/>
                    <a:pt x="1018" y="4794"/>
                    <a:pt x="1023" y="4806"/>
                  </a:cubicBezTo>
                  <a:cubicBezTo>
                    <a:pt x="1015" y="4790"/>
                    <a:pt x="1012" y="4784"/>
                    <a:pt x="1012" y="4784"/>
                  </a:cubicBezTo>
                  <a:close/>
                  <a:moveTo>
                    <a:pt x="8219" y="4837"/>
                  </a:moveTo>
                  <a:cubicBezTo>
                    <a:pt x="8218" y="4837"/>
                    <a:pt x="8218" y="4838"/>
                    <a:pt x="8218" y="4838"/>
                  </a:cubicBezTo>
                  <a:cubicBezTo>
                    <a:pt x="8218" y="4838"/>
                    <a:pt x="8218" y="4837"/>
                    <a:pt x="8219" y="4837"/>
                  </a:cubicBezTo>
                  <a:close/>
                  <a:moveTo>
                    <a:pt x="4350" y="8151"/>
                  </a:moveTo>
                  <a:cubicBezTo>
                    <a:pt x="4351" y="8151"/>
                    <a:pt x="4376" y="8164"/>
                    <a:pt x="4391" y="8172"/>
                  </a:cubicBezTo>
                  <a:cubicBezTo>
                    <a:pt x="4372" y="8166"/>
                    <a:pt x="4356" y="8159"/>
                    <a:pt x="4350" y="8151"/>
                  </a:cubicBezTo>
                  <a:close/>
                  <a:moveTo>
                    <a:pt x="4752" y="8202"/>
                  </a:moveTo>
                  <a:cubicBezTo>
                    <a:pt x="4759" y="8202"/>
                    <a:pt x="4754" y="8203"/>
                    <a:pt x="4723" y="8205"/>
                  </a:cubicBezTo>
                  <a:cubicBezTo>
                    <a:pt x="4717" y="8206"/>
                    <a:pt x="4711" y="8206"/>
                    <a:pt x="4705" y="8206"/>
                  </a:cubicBezTo>
                  <a:cubicBezTo>
                    <a:pt x="4720" y="8204"/>
                    <a:pt x="4744" y="8202"/>
                    <a:pt x="4752" y="8202"/>
                  </a:cubicBezTo>
                  <a:close/>
                  <a:moveTo>
                    <a:pt x="4694" y="907"/>
                  </a:moveTo>
                  <a:cubicBezTo>
                    <a:pt x="4695" y="907"/>
                    <a:pt x="4696" y="907"/>
                    <a:pt x="4697" y="907"/>
                  </a:cubicBezTo>
                  <a:cubicBezTo>
                    <a:pt x="4703" y="908"/>
                    <a:pt x="4711" y="911"/>
                    <a:pt x="4723" y="914"/>
                  </a:cubicBezTo>
                  <a:cubicBezTo>
                    <a:pt x="4748" y="920"/>
                    <a:pt x="4774" y="925"/>
                    <a:pt x="4799" y="931"/>
                  </a:cubicBezTo>
                  <a:cubicBezTo>
                    <a:pt x="4808" y="934"/>
                    <a:pt x="4849" y="948"/>
                    <a:pt x="4875" y="957"/>
                  </a:cubicBezTo>
                  <a:cubicBezTo>
                    <a:pt x="4894" y="967"/>
                    <a:pt x="4928" y="983"/>
                    <a:pt x="4939" y="989"/>
                  </a:cubicBezTo>
                  <a:cubicBezTo>
                    <a:pt x="4958" y="1000"/>
                    <a:pt x="4985" y="1012"/>
                    <a:pt x="5009" y="1027"/>
                  </a:cubicBezTo>
                  <a:cubicBezTo>
                    <a:pt x="5011" y="1030"/>
                    <a:pt x="5019" y="1037"/>
                    <a:pt x="5032" y="1050"/>
                  </a:cubicBezTo>
                  <a:cubicBezTo>
                    <a:pt x="5047" y="1065"/>
                    <a:pt x="5065" y="1081"/>
                    <a:pt x="5081" y="1096"/>
                  </a:cubicBezTo>
                  <a:lnTo>
                    <a:pt x="5111" y="1127"/>
                  </a:lnTo>
                  <a:lnTo>
                    <a:pt x="5322" y="1339"/>
                  </a:lnTo>
                  <a:lnTo>
                    <a:pt x="6146" y="2162"/>
                  </a:lnTo>
                  <a:lnTo>
                    <a:pt x="7929" y="3945"/>
                  </a:lnTo>
                  <a:cubicBezTo>
                    <a:pt x="7980" y="3996"/>
                    <a:pt x="8033" y="4047"/>
                    <a:pt x="8084" y="4099"/>
                  </a:cubicBezTo>
                  <a:cubicBezTo>
                    <a:pt x="8089" y="4106"/>
                    <a:pt x="8095" y="4111"/>
                    <a:pt x="8100" y="4118"/>
                  </a:cubicBezTo>
                  <a:cubicBezTo>
                    <a:pt x="8109" y="4126"/>
                    <a:pt x="8117" y="4136"/>
                    <a:pt x="8126" y="4145"/>
                  </a:cubicBezTo>
                  <a:cubicBezTo>
                    <a:pt x="8135" y="4173"/>
                    <a:pt x="8200" y="4257"/>
                    <a:pt x="8211" y="4275"/>
                  </a:cubicBezTo>
                  <a:cubicBezTo>
                    <a:pt x="8216" y="4285"/>
                    <a:pt x="8220" y="4295"/>
                    <a:pt x="8225" y="4305"/>
                  </a:cubicBezTo>
                  <a:cubicBezTo>
                    <a:pt x="8236" y="4343"/>
                    <a:pt x="8250" y="4378"/>
                    <a:pt x="8260" y="4416"/>
                  </a:cubicBezTo>
                  <a:cubicBezTo>
                    <a:pt x="8263" y="4428"/>
                    <a:pt x="8265" y="4439"/>
                    <a:pt x="8268" y="4450"/>
                  </a:cubicBezTo>
                  <a:cubicBezTo>
                    <a:pt x="8266" y="4490"/>
                    <a:pt x="8277" y="4536"/>
                    <a:pt x="8275" y="4575"/>
                  </a:cubicBezTo>
                  <a:cubicBezTo>
                    <a:pt x="8275" y="4595"/>
                    <a:pt x="8274" y="4618"/>
                    <a:pt x="8273" y="4638"/>
                  </a:cubicBezTo>
                  <a:cubicBezTo>
                    <a:pt x="8271" y="4656"/>
                    <a:pt x="8261" y="4680"/>
                    <a:pt x="8261" y="4680"/>
                  </a:cubicBezTo>
                  <a:cubicBezTo>
                    <a:pt x="8261" y="4680"/>
                    <a:pt x="8264" y="4674"/>
                    <a:pt x="8273" y="4656"/>
                  </a:cubicBezTo>
                  <a:cubicBezTo>
                    <a:pt x="8271" y="4661"/>
                    <a:pt x="8269" y="4667"/>
                    <a:pt x="8268" y="4671"/>
                  </a:cubicBezTo>
                  <a:cubicBezTo>
                    <a:pt x="8264" y="4692"/>
                    <a:pt x="8259" y="4712"/>
                    <a:pt x="8253" y="4733"/>
                  </a:cubicBezTo>
                  <a:cubicBezTo>
                    <a:pt x="8249" y="4746"/>
                    <a:pt x="8245" y="4772"/>
                    <a:pt x="8239" y="4796"/>
                  </a:cubicBezTo>
                  <a:cubicBezTo>
                    <a:pt x="8236" y="4798"/>
                    <a:pt x="8232" y="4805"/>
                    <a:pt x="8226" y="4815"/>
                  </a:cubicBezTo>
                  <a:cubicBezTo>
                    <a:pt x="8213" y="4839"/>
                    <a:pt x="8202" y="4863"/>
                    <a:pt x="8187" y="4886"/>
                  </a:cubicBezTo>
                  <a:cubicBezTo>
                    <a:pt x="8176" y="4905"/>
                    <a:pt x="8166" y="4923"/>
                    <a:pt x="8152" y="4941"/>
                  </a:cubicBezTo>
                  <a:cubicBezTo>
                    <a:pt x="8150" y="4945"/>
                    <a:pt x="8145" y="4953"/>
                    <a:pt x="8139" y="4960"/>
                  </a:cubicBezTo>
                  <a:cubicBezTo>
                    <a:pt x="8122" y="4978"/>
                    <a:pt x="8095" y="5007"/>
                    <a:pt x="8089" y="5014"/>
                  </a:cubicBezTo>
                  <a:lnTo>
                    <a:pt x="8081" y="5022"/>
                  </a:lnTo>
                  <a:cubicBezTo>
                    <a:pt x="8028" y="5076"/>
                    <a:pt x="7972" y="5131"/>
                    <a:pt x="7917" y="5186"/>
                  </a:cubicBezTo>
                  <a:lnTo>
                    <a:pt x="6132" y="6971"/>
                  </a:lnTo>
                  <a:lnTo>
                    <a:pt x="5310" y="7793"/>
                  </a:lnTo>
                  <a:lnTo>
                    <a:pt x="5107" y="7995"/>
                  </a:lnTo>
                  <a:cubicBezTo>
                    <a:pt x="5091" y="8012"/>
                    <a:pt x="5076" y="8028"/>
                    <a:pt x="5059" y="8044"/>
                  </a:cubicBezTo>
                  <a:cubicBezTo>
                    <a:pt x="5055" y="8047"/>
                    <a:pt x="5036" y="8063"/>
                    <a:pt x="5023" y="8075"/>
                  </a:cubicBezTo>
                  <a:cubicBezTo>
                    <a:pt x="5036" y="8066"/>
                    <a:pt x="5053" y="8056"/>
                    <a:pt x="5054" y="8056"/>
                  </a:cubicBezTo>
                  <a:cubicBezTo>
                    <a:pt x="5054" y="8056"/>
                    <a:pt x="5047" y="8061"/>
                    <a:pt x="5023" y="8076"/>
                  </a:cubicBezTo>
                  <a:cubicBezTo>
                    <a:pt x="5021" y="8078"/>
                    <a:pt x="5019" y="8079"/>
                    <a:pt x="5017" y="8080"/>
                  </a:cubicBezTo>
                  <a:cubicBezTo>
                    <a:pt x="5019" y="8079"/>
                    <a:pt x="5021" y="8077"/>
                    <a:pt x="5023" y="8075"/>
                  </a:cubicBezTo>
                  <a:cubicBezTo>
                    <a:pt x="5019" y="8078"/>
                    <a:pt x="5015" y="8081"/>
                    <a:pt x="5012" y="8083"/>
                  </a:cubicBezTo>
                  <a:cubicBezTo>
                    <a:pt x="5014" y="8082"/>
                    <a:pt x="5016" y="8081"/>
                    <a:pt x="5017" y="8080"/>
                  </a:cubicBezTo>
                  <a:cubicBezTo>
                    <a:pt x="5012" y="8085"/>
                    <a:pt x="5009" y="8088"/>
                    <a:pt x="5009" y="8088"/>
                  </a:cubicBezTo>
                  <a:cubicBezTo>
                    <a:pt x="5009" y="8087"/>
                    <a:pt x="5010" y="8085"/>
                    <a:pt x="5012" y="8083"/>
                  </a:cubicBezTo>
                  <a:cubicBezTo>
                    <a:pt x="4984" y="8101"/>
                    <a:pt x="4956" y="8119"/>
                    <a:pt x="4927" y="8135"/>
                  </a:cubicBezTo>
                  <a:cubicBezTo>
                    <a:pt x="4912" y="8143"/>
                    <a:pt x="4896" y="8150"/>
                    <a:pt x="4881" y="8158"/>
                  </a:cubicBezTo>
                  <a:cubicBezTo>
                    <a:pt x="4839" y="8172"/>
                    <a:pt x="4798" y="8186"/>
                    <a:pt x="4755" y="8196"/>
                  </a:cubicBezTo>
                  <a:cubicBezTo>
                    <a:pt x="4742" y="8200"/>
                    <a:pt x="4713" y="8201"/>
                    <a:pt x="4699" y="8207"/>
                  </a:cubicBezTo>
                  <a:cubicBezTo>
                    <a:pt x="4670" y="8208"/>
                    <a:pt x="4642" y="8209"/>
                    <a:pt x="4612" y="8209"/>
                  </a:cubicBezTo>
                  <a:cubicBezTo>
                    <a:pt x="4592" y="8209"/>
                    <a:pt x="4570" y="8207"/>
                    <a:pt x="4550" y="8206"/>
                  </a:cubicBezTo>
                  <a:cubicBezTo>
                    <a:pt x="4532" y="8204"/>
                    <a:pt x="4508" y="8194"/>
                    <a:pt x="4507" y="8194"/>
                  </a:cubicBezTo>
                  <a:cubicBezTo>
                    <a:pt x="4507" y="8194"/>
                    <a:pt x="4511" y="8196"/>
                    <a:pt x="4521" y="8201"/>
                  </a:cubicBezTo>
                  <a:cubicBezTo>
                    <a:pt x="4505" y="8197"/>
                    <a:pt x="4488" y="8194"/>
                    <a:pt x="4471" y="8190"/>
                  </a:cubicBezTo>
                  <a:cubicBezTo>
                    <a:pt x="4457" y="8186"/>
                    <a:pt x="4425" y="8181"/>
                    <a:pt x="4398" y="8173"/>
                  </a:cubicBezTo>
                  <a:cubicBezTo>
                    <a:pt x="4393" y="8171"/>
                    <a:pt x="4385" y="8166"/>
                    <a:pt x="4372" y="8159"/>
                  </a:cubicBezTo>
                  <a:cubicBezTo>
                    <a:pt x="4353" y="8149"/>
                    <a:pt x="4334" y="8140"/>
                    <a:pt x="4315" y="8129"/>
                  </a:cubicBezTo>
                  <a:cubicBezTo>
                    <a:pt x="4288" y="8113"/>
                    <a:pt x="4262" y="8096"/>
                    <a:pt x="4237" y="8079"/>
                  </a:cubicBezTo>
                  <a:cubicBezTo>
                    <a:pt x="4237" y="8078"/>
                    <a:pt x="4237" y="8078"/>
                    <a:pt x="4237" y="8078"/>
                  </a:cubicBezTo>
                  <a:cubicBezTo>
                    <a:pt x="4212" y="8056"/>
                    <a:pt x="4191" y="8037"/>
                    <a:pt x="4170" y="8018"/>
                  </a:cubicBezTo>
                  <a:cubicBezTo>
                    <a:pt x="4170" y="8018"/>
                    <a:pt x="4170" y="8018"/>
                    <a:pt x="4170" y="8018"/>
                  </a:cubicBezTo>
                  <a:lnTo>
                    <a:pt x="2852" y="6701"/>
                  </a:lnTo>
                  <a:lnTo>
                    <a:pt x="1224" y="5073"/>
                  </a:lnTo>
                  <a:lnTo>
                    <a:pt x="1171" y="5019"/>
                  </a:lnTo>
                  <a:lnTo>
                    <a:pt x="1164" y="5013"/>
                  </a:lnTo>
                  <a:cubicBezTo>
                    <a:pt x="1149" y="4998"/>
                    <a:pt x="1135" y="4979"/>
                    <a:pt x="1118" y="4964"/>
                  </a:cubicBezTo>
                  <a:cubicBezTo>
                    <a:pt x="1113" y="4959"/>
                    <a:pt x="1107" y="4954"/>
                    <a:pt x="1102" y="4951"/>
                  </a:cubicBezTo>
                  <a:cubicBezTo>
                    <a:pt x="1081" y="4921"/>
                    <a:pt x="1063" y="4882"/>
                    <a:pt x="1049" y="4856"/>
                  </a:cubicBezTo>
                  <a:cubicBezTo>
                    <a:pt x="1044" y="4848"/>
                    <a:pt x="1040" y="4839"/>
                    <a:pt x="1035" y="4830"/>
                  </a:cubicBezTo>
                  <a:cubicBezTo>
                    <a:pt x="1034" y="4800"/>
                    <a:pt x="1003" y="4742"/>
                    <a:pt x="997" y="4716"/>
                  </a:cubicBezTo>
                  <a:cubicBezTo>
                    <a:pt x="992" y="4696"/>
                    <a:pt x="988" y="4675"/>
                    <a:pt x="983" y="4655"/>
                  </a:cubicBezTo>
                  <a:cubicBezTo>
                    <a:pt x="978" y="4636"/>
                    <a:pt x="976" y="4629"/>
                    <a:pt x="975" y="4629"/>
                  </a:cubicBezTo>
                  <a:cubicBezTo>
                    <a:pt x="974" y="4629"/>
                    <a:pt x="986" y="4682"/>
                    <a:pt x="984" y="4682"/>
                  </a:cubicBezTo>
                  <a:cubicBezTo>
                    <a:pt x="984" y="4682"/>
                    <a:pt x="984" y="4682"/>
                    <a:pt x="984" y="4682"/>
                  </a:cubicBezTo>
                  <a:cubicBezTo>
                    <a:pt x="969" y="4674"/>
                    <a:pt x="977" y="4560"/>
                    <a:pt x="978" y="4542"/>
                  </a:cubicBezTo>
                  <a:cubicBezTo>
                    <a:pt x="978" y="4533"/>
                    <a:pt x="976" y="4509"/>
                    <a:pt x="976" y="4486"/>
                  </a:cubicBezTo>
                  <a:cubicBezTo>
                    <a:pt x="977" y="4484"/>
                    <a:pt x="979" y="4477"/>
                    <a:pt x="983" y="4461"/>
                  </a:cubicBezTo>
                  <a:cubicBezTo>
                    <a:pt x="988" y="4441"/>
                    <a:pt x="992" y="4420"/>
                    <a:pt x="997" y="4400"/>
                  </a:cubicBezTo>
                  <a:cubicBezTo>
                    <a:pt x="1004" y="4374"/>
                    <a:pt x="1035" y="4317"/>
                    <a:pt x="1036" y="4287"/>
                  </a:cubicBezTo>
                  <a:cubicBezTo>
                    <a:pt x="1043" y="4272"/>
                    <a:pt x="1049" y="4258"/>
                    <a:pt x="1057" y="4245"/>
                  </a:cubicBezTo>
                  <a:cubicBezTo>
                    <a:pt x="1069" y="4224"/>
                    <a:pt x="1083" y="4193"/>
                    <a:pt x="1100" y="4167"/>
                  </a:cubicBezTo>
                  <a:cubicBezTo>
                    <a:pt x="1106" y="4164"/>
                    <a:pt x="1112" y="4158"/>
                    <a:pt x="1118" y="4152"/>
                  </a:cubicBezTo>
                  <a:cubicBezTo>
                    <a:pt x="1133" y="4135"/>
                    <a:pt x="1149" y="4119"/>
                    <a:pt x="1164" y="4103"/>
                  </a:cubicBezTo>
                  <a:lnTo>
                    <a:pt x="1172" y="4096"/>
                  </a:lnTo>
                  <a:cubicBezTo>
                    <a:pt x="1190" y="4077"/>
                    <a:pt x="1209" y="4058"/>
                    <a:pt x="1228" y="4040"/>
                  </a:cubicBezTo>
                  <a:lnTo>
                    <a:pt x="1480" y="3787"/>
                  </a:lnTo>
                  <a:lnTo>
                    <a:pt x="3364" y="1903"/>
                  </a:lnTo>
                  <a:lnTo>
                    <a:pt x="4067" y="1201"/>
                  </a:lnTo>
                  <a:cubicBezTo>
                    <a:pt x="4106" y="1162"/>
                    <a:pt x="4145" y="1122"/>
                    <a:pt x="4185" y="1084"/>
                  </a:cubicBezTo>
                  <a:cubicBezTo>
                    <a:pt x="4200" y="1069"/>
                    <a:pt x="4217" y="1055"/>
                    <a:pt x="4232" y="1040"/>
                  </a:cubicBezTo>
                  <a:cubicBezTo>
                    <a:pt x="4260" y="1022"/>
                    <a:pt x="4286" y="1004"/>
                    <a:pt x="4313" y="988"/>
                  </a:cubicBezTo>
                  <a:cubicBezTo>
                    <a:pt x="4327" y="980"/>
                    <a:pt x="4341" y="974"/>
                    <a:pt x="4354" y="967"/>
                  </a:cubicBezTo>
                  <a:cubicBezTo>
                    <a:pt x="4385" y="966"/>
                    <a:pt x="4457" y="930"/>
                    <a:pt x="4483" y="924"/>
                  </a:cubicBezTo>
                  <a:cubicBezTo>
                    <a:pt x="4501" y="920"/>
                    <a:pt x="4519" y="917"/>
                    <a:pt x="4537" y="913"/>
                  </a:cubicBezTo>
                  <a:cubicBezTo>
                    <a:pt x="4567" y="911"/>
                    <a:pt x="4596" y="909"/>
                    <a:pt x="4625" y="909"/>
                  </a:cubicBezTo>
                  <a:cubicBezTo>
                    <a:pt x="4634" y="909"/>
                    <a:pt x="4665" y="907"/>
                    <a:pt x="4694" y="907"/>
                  </a:cubicBezTo>
                  <a:close/>
                  <a:moveTo>
                    <a:pt x="4608" y="1"/>
                  </a:moveTo>
                  <a:cubicBezTo>
                    <a:pt x="4349" y="1"/>
                    <a:pt x="4088" y="65"/>
                    <a:pt x="3849" y="201"/>
                  </a:cubicBezTo>
                  <a:cubicBezTo>
                    <a:pt x="3602" y="342"/>
                    <a:pt x="3407" y="567"/>
                    <a:pt x="3208" y="765"/>
                  </a:cubicBezTo>
                  <a:lnTo>
                    <a:pt x="1260" y="2713"/>
                  </a:lnTo>
                  <a:lnTo>
                    <a:pt x="580" y="3393"/>
                  </a:lnTo>
                  <a:cubicBezTo>
                    <a:pt x="470" y="3504"/>
                    <a:pt x="365" y="3620"/>
                    <a:pt x="284" y="3754"/>
                  </a:cubicBezTo>
                  <a:cubicBezTo>
                    <a:pt x="61" y="4123"/>
                    <a:pt x="1" y="4605"/>
                    <a:pt x="134" y="5017"/>
                  </a:cubicBezTo>
                  <a:cubicBezTo>
                    <a:pt x="251" y="5382"/>
                    <a:pt x="494" y="5631"/>
                    <a:pt x="755" y="5892"/>
                  </a:cubicBezTo>
                  <a:lnTo>
                    <a:pt x="1622" y="6758"/>
                  </a:lnTo>
                  <a:lnTo>
                    <a:pt x="3415" y="8552"/>
                  </a:lnTo>
                  <a:lnTo>
                    <a:pt x="3488" y="8624"/>
                  </a:lnTo>
                  <a:cubicBezTo>
                    <a:pt x="3499" y="8638"/>
                    <a:pt x="3511" y="8652"/>
                    <a:pt x="3525" y="8665"/>
                  </a:cubicBezTo>
                  <a:cubicBezTo>
                    <a:pt x="3831" y="8962"/>
                    <a:pt x="4227" y="9110"/>
                    <a:pt x="4624" y="9110"/>
                  </a:cubicBezTo>
                  <a:cubicBezTo>
                    <a:pt x="5023" y="9110"/>
                    <a:pt x="5421" y="8960"/>
                    <a:pt x="5727" y="8660"/>
                  </a:cubicBezTo>
                  <a:cubicBezTo>
                    <a:pt x="5895" y="8494"/>
                    <a:pt x="6060" y="8327"/>
                    <a:pt x="6227" y="8160"/>
                  </a:cubicBezTo>
                  <a:lnTo>
                    <a:pt x="8208" y="6179"/>
                  </a:lnTo>
                  <a:cubicBezTo>
                    <a:pt x="8380" y="6007"/>
                    <a:pt x="8553" y="5838"/>
                    <a:pt x="8723" y="5664"/>
                  </a:cubicBezTo>
                  <a:cubicBezTo>
                    <a:pt x="9307" y="5069"/>
                    <a:pt x="9328" y="4129"/>
                    <a:pt x="8776" y="3506"/>
                  </a:cubicBezTo>
                  <a:cubicBezTo>
                    <a:pt x="8633" y="3346"/>
                    <a:pt x="8473" y="3201"/>
                    <a:pt x="8321" y="3049"/>
                  </a:cubicBezTo>
                  <a:lnTo>
                    <a:pt x="7372" y="2099"/>
                  </a:lnTo>
                  <a:cubicBezTo>
                    <a:pt x="6831" y="1560"/>
                    <a:pt x="6292" y="1018"/>
                    <a:pt x="5751" y="478"/>
                  </a:cubicBezTo>
                  <a:cubicBezTo>
                    <a:pt x="5440" y="169"/>
                    <a:pt x="5027" y="1"/>
                    <a:pt x="460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45713" tIns="45713" rIns="45713" bIns="45713" anchor="ctr"/>
            <a:lstStyle/>
            <a:p>
              <a:endParaRPr lang="es-NI">
                <a:latin typeface="Arial" panose="020B0604020202020204" pitchFamily="34" charset="0"/>
                <a:cs typeface="Arial" panose="020B0604020202020204" pitchFamily="34" charset="0"/>
              </a:endParaRPr>
            </a:p>
          </p:txBody>
        </p:sp>
        <p:sp>
          <p:nvSpPr>
            <p:cNvPr id="9" name="Google Shape;162;p16">
              <a:extLst>
                <a:ext uri="{FF2B5EF4-FFF2-40B4-BE49-F238E27FC236}">
                  <a16:creationId xmlns:a16="http://schemas.microsoft.com/office/drawing/2014/main" id="{007C20FF-3C02-DBDF-7703-05676F3C6D8E}"/>
                </a:ext>
              </a:extLst>
            </p:cNvPr>
            <p:cNvSpPr>
              <a:spLocks/>
            </p:cNvSpPr>
            <p:nvPr/>
          </p:nvSpPr>
          <p:spPr bwMode="auto">
            <a:xfrm>
              <a:off x="4617864" y="3165618"/>
              <a:ext cx="2224708" cy="2168449"/>
            </a:xfrm>
            <a:custGeom>
              <a:avLst/>
              <a:gdLst>
                <a:gd name="T0" fmla="*/ 4211 w 8423"/>
                <a:gd name="T1" fmla="*/ 1 h 8210"/>
                <a:gd name="T2" fmla="*/ 3435 w 8423"/>
                <a:gd name="T3" fmla="*/ 321 h 8210"/>
                <a:gd name="T4" fmla="*/ 428 w 8423"/>
                <a:gd name="T5" fmla="*/ 3328 h 8210"/>
                <a:gd name="T6" fmla="*/ 428 w 8423"/>
                <a:gd name="T7" fmla="*/ 4882 h 8210"/>
                <a:gd name="T8" fmla="*/ 3435 w 8423"/>
                <a:gd name="T9" fmla="*/ 7888 h 8210"/>
                <a:gd name="T10" fmla="*/ 4211 w 8423"/>
                <a:gd name="T11" fmla="*/ 8209 h 8210"/>
                <a:gd name="T12" fmla="*/ 4988 w 8423"/>
                <a:gd name="T13" fmla="*/ 7888 h 8210"/>
                <a:gd name="T14" fmla="*/ 7995 w 8423"/>
                <a:gd name="T15" fmla="*/ 4882 h 8210"/>
                <a:gd name="T16" fmla="*/ 7995 w 8423"/>
                <a:gd name="T17" fmla="*/ 3328 h 8210"/>
                <a:gd name="T18" fmla="*/ 4988 w 8423"/>
                <a:gd name="T19" fmla="*/ 321 h 8210"/>
                <a:gd name="T20" fmla="*/ 4211 w 8423"/>
                <a:gd name="T21" fmla="*/ 1 h 8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23" h="8210" extrusionOk="0">
                  <a:moveTo>
                    <a:pt x="4211" y="1"/>
                  </a:moveTo>
                  <a:cubicBezTo>
                    <a:pt x="3930" y="1"/>
                    <a:pt x="3648" y="107"/>
                    <a:pt x="3435" y="321"/>
                  </a:cubicBezTo>
                  <a:lnTo>
                    <a:pt x="428" y="3328"/>
                  </a:lnTo>
                  <a:cubicBezTo>
                    <a:pt x="0" y="3755"/>
                    <a:pt x="0" y="4454"/>
                    <a:pt x="428" y="4882"/>
                  </a:cubicBezTo>
                  <a:lnTo>
                    <a:pt x="3435" y="7888"/>
                  </a:lnTo>
                  <a:cubicBezTo>
                    <a:pt x="3648" y="8102"/>
                    <a:pt x="3930" y="8209"/>
                    <a:pt x="4211" y="8209"/>
                  </a:cubicBezTo>
                  <a:cubicBezTo>
                    <a:pt x="4493" y="8209"/>
                    <a:pt x="4775" y="8102"/>
                    <a:pt x="4988" y="7888"/>
                  </a:cubicBezTo>
                  <a:lnTo>
                    <a:pt x="7995" y="4882"/>
                  </a:lnTo>
                  <a:cubicBezTo>
                    <a:pt x="8423" y="4454"/>
                    <a:pt x="8423" y="3755"/>
                    <a:pt x="7995" y="3328"/>
                  </a:cubicBezTo>
                  <a:lnTo>
                    <a:pt x="4988" y="321"/>
                  </a:lnTo>
                  <a:cubicBezTo>
                    <a:pt x="4775" y="107"/>
                    <a:pt x="4493" y="1"/>
                    <a:pt x="4211" y="1"/>
                  </a:cubicBezTo>
                  <a:close/>
                </a:path>
              </a:pathLst>
            </a:custGeom>
            <a:solidFill>
              <a:srgbClr val="03449C"/>
            </a:solidFill>
            <a:ln>
              <a:noFill/>
            </a:ln>
            <a:extLst>
              <a:ext uri="{91240B29-F687-4F45-9708-019B960494DF}">
                <a14:hiddenLine xmlns:a14="http://schemas.microsoft.com/office/drawing/2010/main" w="9525">
                  <a:solidFill>
                    <a:srgbClr val="000000"/>
                  </a:solidFill>
                  <a:round/>
                  <a:headEnd/>
                  <a:tailEnd/>
                </a14:hiddenLine>
              </a:ext>
            </a:extLst>
          </p:spPr>
          <p:txBody>
            <a:bodyPr lIns="45713" tIns="45713" rIns="45713" bIns="45713" anchor="ctr"/>
            <a:lstStyle/>
            <a:p>
              <a:endParaRPr lang="es-NI">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CB961472-6C50-A7E5-C00F-6E929BB17281}"/>
                </a:ext>
              </a:extLst>
            </p:cNvPr>
            <p:cNvSpPr txBox="1"/>
            <p:nvPr/>
          </p:nvSpPr>
          <p:spPr>
            <a:xfrm>
              <a:off x="5340996" y="3761295"/>
              <a:ext cx="730593" cy="1015905"/>
            </a:xfrm>
            <a:prstGeom prst="rect">
              <a:avLst/>
            </a:prstGeom>
            <a:noFill/>
          </p:spPr>
          <p:txBody>
            <a:bodyPr>
              <a:spAutoFit/>
            </a:bodyPr>
            <a:lstStyle/>
            <a:p>
              <a:pPr algn="ctr">
                <a:defRPr/>
              </a:pPr>
              <a:r>
                <a:rPr lang="es-ES" sz="2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endParaRPr lang="es-NI" sz="27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CuadroTexto 19">
              <a:extLst>
                <a:ext uri="{FF2B5EF4-FFF2-40B4-BE49-F238E27FC236}">
                  <a16:creationId xmlns:a16="http://schemas.microsoft.com/office/drawing/2014/main" id="{FF63654D-8D15-6085-3F38-09388C4B4F36}"/>
                </a:ext>
              </a:extLst>
            </p:cNvPr>
            <p:cNvSpPr txBox="1">
              <a:spLocks noChangeArrowheads="1"/>
            </p:cNvSpPr>
            <p:nvPr/>
          </p:nvSpPr>
          <p:spPr bwMode="auto">
            <a:xfrm>
              <a:off x="7056335" y="3678627"/>
              <a:ext cx="7740979" cy="91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s-NI" altLang="es-NI" b="1" dirty="0">
                  <a:solidFill>
                    <a:schemeClr val="bg1"/>
                  </a:solidFill>
                </a:rPr>
                <a:t>Entorno virtual de aprendizaje</a:t>
              </a:r>
            </a:p>
          </p:txBody>
        </p:sp>
      </p:grpSp>
      <p:grpSp>
        <p:nvGrpSpPr>
          <p:cNvPr id="12" name="Grupo 20">
            <a:extLst>
              <a:ext uri="{FF2B5EF4-FFF2-40B4-BE49-F238E27FC236}">
                <a16:creationId xmlns:a16="http://schemas.microsoft.com/office/drawing/2014/main" id="{26628075-5B77-35ED-3AEF-4408356E11EC}"/>
              </a:ext>
            </a:extLst>
          </p:cNvPr>
          <p:cNvGrpSpPr>
            <a:grpSpLocks/>
          </p:cNvGrpSpPr>
          <p:nvPr/>
        </p:nvGrpSpPr>
        <p:grpSpPr bwMode="auto">
          <a:xfrm>
            <a:off x="3933826" y="2657475"/>
            <a:ext cx="6107113" cy="1201738"/>
            <a:chOff x="4558651" y="3062861"/>
            <a:chExt cx="11614902" cy="2406424"/>
          </a:xfrm>
        </p:grpSpPr>
        <p:sp>
          <p:nvSpPr>
            <p:cNvPr id="13" name="Google Shape;123;p16">
              <a:extLst>
                <a:ext uri="{FF2B5EF4-FFF2-40B4-BE49-F238E27FC236}">
                  <a16:creationId xmlns:a16="http://schemas.microsoft.com/office/drawing/2014/main" id="{B5A380E5-45D3-0CE9-687F-85F0D88E115F}"/>
                </a:ext>
              </a:extLst>
            </p:cNvPr>
            <p:cNvSpPr>
              <a:spLocks noChangeArrowheads="1"/>
            </p:cNvSpPr>
            <p:nvPr/>
          </p:nvSpPr>
          <p:spPr bwMode="auto">
            <a:xfrm>
              <a:off x="5211641" y="3355755"/>
              <a:ext cx="10269379" cy="1673341"/>
            </a:xfrm>
            <a:prstGeom prst="roundRect">
              <a:avLst>
                <a:gd name="adj" fmla="val 50000"/>
              </a:avLst>
            </a:prstGeom>
            <a:solidFill>
              <a:srgbClr val="003473"/>
            </a:solidFill>
            <a:ln>
              <a:noFill/>
            </a:ln>
            <a:extLst>
              <a:ext uri="{91240B29-F687-4F45-9708-019B960494DF}">
                <a14:hiddenLine xmlns:a14="http://schemas.microsoft.com/office/drawing/2010/main" w="9525">
                  <a:solidFill>
                    <a:srgbClr val="000000"/>
                  </a:solidFill>
                  <a:round/>
                  <a:headEnd/>
                  <a:tailEnd/>
                </a14:hiddenLine>
              </a:ext>
            </a:extLst>
          </p:spPr>
          <p:txBody>
            <a:bodyPr lIns="45713" tIns="45713" rIns="45713" bIns="45713" anchor="ct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endParaRPr lang="es-NI" altLang="es-NI" sz="900"/>
            </a:p>
          </p:txBody>
        </p:sp>
        <p:sp>
          <p:nvSpPr>
            <p:cNvPr id="14" name="Google Shape;161;p16">
              <a:extLst>
                <a:ext uri="{FF2B5EF4-FFF2-40B4-BE49-F238E27FC236}">
                  <a16:creationId xmlns:a16="http://schemas.microsoft.com/office/drawing/2014/main" id="{39641E7D-1953-2F48-C78A-A709BD14298D}"/>
                </a:ext>
              </a:extLst>
            </p:cNvPr>
            <p:cNvSpPr>
              <a:spLocks/>
            </p:cNvSpPr>
            <p:nvPr/>
          </p:nvSpPr>
          <p:spPr bwMode="auto">
            <a:xfrm>
              <a:off x="4558651" y="3062861"/>
              <a:ext cx="2464004" cy="2406424"/>
            </a:xfrm>
            <a:custGeom>
              <a:avLst/>
              <a:gdLst>
                <a:gd name="T0" fmla="*/ 4749 w 9329"/>
                <a:gd name="T1" fmla="*/ 915 h 9111"/>
                <a:gd name="T2" fmla="*/ 4361 w 9329"/>
                <a:gd name="T3" fmla="*/ 962 h 9111"/>
                <a:gd name="T4" fmla="*/ 5020 w 9329"/>
                <a:gd name="T5" fmla="*/ 1034 h 9111"/>
                <a:gd name="T6" fmla="*/ 1127 w 9329"/>
                <a:gd name="T7" fmla="*/ 4137 h 9111"/>
                <a:gd name="T8" fmla="*/ 1127 w 9329"/>
                <a:gd name="T9" fmla="*/ 4137 h 9111"/>
                <a:gd name="T10" fmla="*/ 1023 w 9329"/>
                <a:gd name="T11" fmla="*/ 4310 h 9111"/>
                <a:gd name="T12" fmla="*/ 8269 w 9329"/>
                <a:gd name="T13" fmla="*/ 4435 h 9111"/>
                <a:gd name="T14" fmla="*/ 984 w 9329"/>
                <a:gd name="T15" fmla="*/ 4434 h 9111"/>
                <a:gd name="T16" fmla="*/ 1023 w 9329"/>
                <a:gd name="T17" fmla="*/ 4806 h 9111"/>
                <a:gd name="T18" fmla="*/ 8219 w 9329"/>
                <a:gd name="T19" fmla="*/ 4837 h 9111"/>
                <a:gd name="T20" fmla="*/ 4350 w 9329"/>
                <a:gd name="T21" fmla="*/ 8151 h 9111"/>
                <a:gd name="T22" fmla="*/ 4705 w 9329"/>
                <a:gd name="T23" fmla="*/ 8206 h 9111"/>
                <a:gd name="T24" fmla="*/ 4697 w 9329"/>
                <a:gd name="T25" fmla="*/ 907 h 9111"/>
                <a:gd name="T26" fmla="*/ 4875 w 9329"/>
                <a:gd name="T27" fmla="*/ 957 h 9111"/>
                <a:gd name="T28" fmla="*/ 5032 w 9329"/>
                <a:gd name="T29" fmla="*/ 1050 h 9111"/>
                <a:gd name="T30" fmla="*/ 6146 w 9329"/>
                <a:gd name="T31" fmla="*/ 2162 h 9111"/>
                <a:gd name="T32" fmla="*/ 8126 w 9329"/>
                <a:gd name="T33" fmla="*/ 4145 h 9111"/>
                <a:gd name="T34" fmla="*/ 8225 w 9329"/>
                <a:gd name="T35" fmla="*/ 4305 h 9111"/>
                <a:gd name="T36" fmla="*/ 8275 w 9329"/>
                <a:gd name="T37" fmla="*/ 4575 h 9111"/>
                <a:gd name="T38" fmla="*/ 8273 w 9329"/>
                <a:gd name="T39" fmla="*/ 4656 h 9111"/>
                <a:gd name="T40" fmla="*/ 8239 w 9329"/>
                <a:gd name="T41" fmla="*/ 4796 h 9111"/>
                <a:gd name="T42" fmla="*/ 8139 w 9329"/>
                <a:gd name="T43" fmla="*/ 4960 h 9111"/>
                <a:gd name="T44" fmla="*/ 7917 w 9329"/>
                <a:gd name="T45" fmla="*/ 5186 h 9111"/>
                <a:gd name="T46" fmla="*/ 5059 w 9329"/>
                <a:gd name="T47" fmla="*/ 8044 h 9111"/>
                <a:gd name="T48" fmla="*/ 5054 w 9329"/>
                <a:gd name="T49" fmla="*/ 8056 h 9111"/>
                <a:gd name="T50" fmla="*/ 5023 w 9329"/>
                <a:gd name="T51" fmla="*/ 8075 h 9111"/>
                <a:gd name="T52" fmla="*/ 5017 w 9329"/>
                <a:gd name="T53" fmla="*/ 8080 h 9111"/>
                <a:gd name="T54" fmla="*/ 5012 w 9329"/>
                <a:gd name="T55" fmla="*/ 8083 h 9111"/>
                <a:gd name="T56" fmla="*/ 4755 w 9329"/>
                <a:gd name="T57" fmla="*/ 8196 h 9111"/>
                <a:gd name="T58" fmla="*/ 4550 w 9329"/>
                <a:gd name="T59" fmla="*/ 8206 h 9111"/>
                <a:gd name="T60" fmla="*/ 4521 w 9329"/>
                <a:gd name="T61" fmla="*/ 8201 h 9111"/>
                <a:gd name="T62" fmla="*/ 4372 w 9329"/>
                <a:gd name="T63" fmla="*/ 8159 h 9111"/>
                <a:gd name="T64" fmla="*/ 4237 w 9329"/>
                <a:gd name="T65" fmla="*/ 8078 h 9111"/>
                <a:gd name="T66" fmla="*/ 2852 w 9329"/>
                <a:gd name="T67" fmla="*/ 6701 h 9111"/>
                <a:gd name="T68" fmla="*/ 1118 w 9329"/>
                <a:gd name="T69" fmla="*/ 4964 h 9111"/>
                <a:gd name="T70" fmla="*/ 1035 w 9329"/>
                <a:gd name="T71" fmla="*/ 4830 h 9111"/>
                <a:gd name="T72" fmla="*/ 975 w 9329"/>
                <a:gd name="T73" fmla="*/ 4629 h 9111"/>
                <a:gd name="T74" fmla="*/ 978 w 9329"/>
                <a:gd name="T75" fmla="*/ 4542 h 9111"/>
                <a:gd name="T76" fmla="*/ 997 w 9329"/>
                <a:gd name="T77" fmla="*/ 4400 h 9111"/>
                <a:gd name="T78" fmla="*/ 1100 w 9329"/>
                <a:gd name="T79" fmla="*/ 4167 h 9111"/>
                <a:gd name="T80" fmla="*/ 1172 w 9329"/>
                <a:gd name="T81" fmla="*/ 4096 h 9111"/>
                <a:gd name="T82" fmla="*/ 4067 w 9329"/>
                <a:gd name="T83" fmla="*/ 1201 h 9111"/>
                <a:gd name="T84" fmla="*/ 4313 w 9329"/>
                <a:gd name="T85" fmla="*/ 988 h 9111"/>
                <a:gd name="T86" fmla="*/ 4537 w 9329"/>
                <a:gd name="T87" fmla="*/ 913 h 9111"/>
                <a:gd name="T88" fmla="*/ 4608 w 9329"/>
                <a:gd name="T89" fmla="*/ 1 h 9111"/>
                <a:gd name="T90" fmla="*/ 580 w 9329"/>
                <a:gd name="T91" fmla="*/ 3393 h 9111"/>
                <a:gd name="T92" fmla="*/ 1622 w 9329"/>
                <a:gd name="T93" fmla="*/ 6758 h 9111"/>
                <a:gd name="T94" fmla="*/ 3525 w 9329"/>
                <a:gd name="T95" fmla="*/ 8665 h 9111"/>
                <a:gd name="T96" fmla="*/ 8208 w 9329"/>
                <a:gd name="T97" fmla="*/ 6179 h 9111"/>
                <a:gd name="T98" fmla="*/ 7372 w 9329"/>
                <a:gd name="T99" fmla="*/ 2099 h 9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29" h="9111" extrusionOk="0">
                  <a:moveTo>
                    <a:pt x="4704" y="907"/>
                  </a:moveTo>
                  <a:lnTo>
                    <a:pt x="4704" y="907"/>
                  </a:lnTo>
                  <a:cubicBezTo>
                    <a:pt x="4728" y="907"/>
                    <a:pt x="4747" y="909"/>
                    <a:pt x="4750" y="915"/>
                  </a:cubicBezTo>
                  <a:cubicBezTo>
                    <a:pt x="4750" y="915"/>
                    <a:pt x="4750" y="915"/>
                    <a:pt x="4749" y="915"/>
                  </a:cubicBezTo>
                  <a:cubicBezTo>
                    <a:pt x="4744" y="915"/>
                    <a:pt x="4721" y="910"/>
                    <a:pt x="4704" y="907"/>
                  </a:cubicBezTo>
                  <a:close/>
                  <a:moveTo>
                    <a:pt x="4399" y="943"/>
                  </a:moveTo>
                  <a:cubicBezTo>
                    <a:pt x="4400" y="943"/>
                    <a:pt x="4377" y="956"/>
                    <a:pt x="4361" y="962"/>
                  </a:cubicBezTo>
                  <a:cubicBezTo>
                    <a:pt x="4364" y="961"/>
                    <a:pt x="4367" y="959"/>
                    <a:pt x="4370" y="958"/>
                  </a:cubicBezTo>
                  <a:cubicBezTo>
                    <a:pt x="4390" y="947"/>
                    <a:pt x="4398" y="943"/>
                    <a:pt x="4399" y="943"/>
                  </a:cubicBezTo>
                  <a:close/>
                  <a:moveTo>
                    <a:pt x="5020" y="1034"/>
                  </a:moveTo>
                  <a:lnTo>
                    <a:pt x="5020" y="1034"/>
                  </a:lnTo>
                  <a:cubicBezTo>
                    <a:pt x="5031" y="1042"/>
                    <a:pt x="5040" y="1050"/>
                    <a:pt x="5047" y="1059"/>
                  </a:cubicBezTo>
                  <a:cubicBezTo>
                    <a:pt x="5045" y="1056"/>
                    <a:pt x="5031" y="1043"/>
                    <a:pt x="5020" y="1034"/>
                  </a:cubicBezTo>
                  <a:close/>
                  <a:moveTo>
                    <a:pt x="1127" y="4137"/>
                  </a:moveTo>
                  <a:lnTo>
                    <a:pt x="1127" y="4137"/>
                  </a:lnTo>
                  <a:cubicBezTo>
                    <a:pt x="1127" y="4137"/>
                    <a:pt x="1126" y="4138"/>
                    <a:pt x="1125" y="4138"/>
                  </a:cubicBezTo>
                  <a:cubicBezTo>
                    <a:pt x="1126" y="4138"/>
                    <a:pt x="1127" y="4137"/>
                    <a:pt x="1127" y="4137"/>
                  </a:cubicBezTo>
                  <a:close/>
                  <a:moveTo>
                    <a:pt x="1023" y="4310"/>
                  </a:moveTo>
                  <a:lnTo>
                    <a:pt x="1023" y="4310"/>
                  </a:lnTo>
                  <a:cubicBezTo>
                    <a:pt x="1018" y="4322"/>
                    <a:pt x="1012" y="4332"/>
                    <a:pt x="1012" y="4332"/>
                  </a:cubicBezTo>
                  <a:cubicBezTo>
                    <a:pt x="1012" y="4332"/>
                    <a:pt x="1015" y="4326"/>
                    <a:pt x="1023" y="4310"/>
                  </a:cubicBezTo>
                  <a:close/>
                  <a:moveTo>
                    <a:pt x="8269" y="4435"/>
                  </a:moveTo>
                  <a:cubicBezTo>
                    <a:pt x="8269" y="4435"/>
                    <a:pt x="8269" y="4435"/>
                    <a:pt x="8269" y="4435"/>
                  </a:cubicBezTo>
                  <a:cubicBezTo>
                    <a:pt x="8269" y="4435"/>
                    <a:pt x="8269" y="4435"/>
                    <a:pt x="8269" y="4435"/>
                  </a:cubicBezTo>
                  <a:close/>
                  <a:moveTo>
                    <a:pt x="984" y="4434"/>
                  </a:moveTo>
                  <a:cubicBezTo>
                    <a:pt x="983" y="4434"/>
                    <a:pt x="978" y="4461"/>
                    <a:pt x="976" y="4476"/>
                  </a:cubicBezTo>
                  <a:cubicBezTo>
                    <a:pt x="977" y="4455"/>
                    <a:pt x="978" y="4437"/>
                    <a:pt x="984" y="4434"/>
                  </a:cubicBezTo>
                  <a:close/>
                  <a:moveTo>
                    <a:pt x="1012" y="4784"/>
                  </a:moveTo>
                  <a:lnTo>
                    <a:pt x="1012" y="4784"/>
                  </a:lnTo>
                  <a:cubicBezTo>
                    <a:pt x="1012" y="4784"/>
                    <a:pt x="1018" y="4794"/>
                    <a:pt x="1023" y="4806"/>
                  </a:cubicBezTo>
                  <a:cubicBezTo>
                    <a:pt x="1015" y="4790"/>
                    <a:pt x="1012" y="4784"/>
                    <a:pt x="1012" y="4784"/>
                  </a:cubicBezTo>
                  <a:close/>
                  <a:moveTo>
                    <a:pt x="8219" y="4837"/>
                  </a:moveTo>
                  <a:cubicBezTo>
                    <a:pt x="8218" y="4837"/>
                    <a:pt x="8218" y="4838"/>
                    <a:pt x="8218" y="4838"/>
                  </a:cubicBezTo>
                  <a:cubicBezTo>
                    <a:pt x="8218" y="4838"/>
                    <a:pt x="8218" y="4837"/>
                    <a:pt x="8219" y="4837"/>
                  </a:cubicBezTo>
                  <a:close/>
                  <a:moveTo>
                    <a:pt x="4350" y="8151"/>
                  </a:moveTo>
                  <a:cubicBezTo>
                    <a:pt x="4351" y="8151"/>
                    <a:pt x="4376" y="8164"/>
                    <a:pt x="4391" y="8172"/>
                  </a:cubicBezTo>
                  <a:cubicBezTo>
                    <a:pt x="4372" y="8166"/>
                    <a:pt x="4356" y="8159"/>
                    <a:pt x="4350" y="8151"/>
                  </a:cubicBezTo>
                  <a:close/>
                  <a:moveTo>
                    <a:pt x="4752" y="8202"/>
                  </a:moveTo>
                  <a:cubicBezTo>
                    <a:pt x="4759" y="8202"/>
                    <a:pt x="4754" y="8203"/>
                    <a:pt x="4723" y="8205"/>
                  </a:cubicBezTo>
                  <a:cubicBezTo>
                    <a:pt x="4717" y="8206"/>
                    <a:pt x="4711" y="8206"/>
                    <a:pt x="4705" y="8206"/>
                  </a:cubicBezTo>
                  <a:cubicBezTo>
                    <a:pt x="4720" y="8204"/>
                    <a:pt x="4744" y="8202"/>
                    <a:pt x="4752" y="8202"/>
                  </a:cubicBezTo>
                  <a:close/>
                  <a:moveTo>
                    <a:pt x="4694" y="907"/>
                  </a:moveTo>
                  <a:cubicBezTo>
                    <a:pt x="4695" y="907"/>
                    <a:pt x="4696" y="907"/>
                    <a:pt x="4697" y="907"/>
                  </a:cubicBezTo>
                  <a:cubicBezTo>
                    <a:pt x="4703" y="908"/>
                    <a:pt x="4711" y="911"/>
                    <a:pt x="4723" y="914"/>
                  </a:cubicBezTo>
                  <a:cubicBezTo>
                    <a:pt x="4748" y="920"/>
                    <a:pt x="4774" y="925"/>
                    <a:pt x="4799" y="931"/>
                  </a:cubicBezTo>
                  <a:cubicBezTo>
                    <a:pt x="4808" y="934"/>
                    <a:pt x="4849" y="948"/>
                    <a:pt x="4875" y="957"/>
                  </a:cubicBezTo>
                  <a:cubicBezTo>
                    <a:pt x="4894" y="967"/>
                    <a:pt x="4928" y="983"/>
                    <a:pt x="4939" y="989"/>
                  </a:cubicBezTo>
                  <a:cubicBezTo>
                    <a:pt x="4958" y="1000"/>
                    <a:pt x="4985" y="1012"/>
                    <a:pt x="5009" y="1027"/>
                  </a:cubicBezTo>
                  <a:cubicBezTo>
                    <a:pt x="5011" y="1030"/>
                    <a:pt x="5019" y="1037"/>
                    <a:pt x="5032" y="1050"/>
                  </a:cubicBezTo>
                  <a:cubicBezTo>
                    <a:pt x="5047" y="1065"/>
                    <a:pt x="5065" y="1081"/>
                    <a:pt x="5081" y="1096"/>
                  </a:cubicBezTo>
                  <a:lnTo>
                    <a:pt x="5111" y="1127"/>
                  </a:lnTo>
                  <a:lnTo>
                    <a:pt x="5322" y="1339"/>
                  </a:lnTo>
                  <a:lnTo>
                    <a:pt x="6146" y="2162"/>
                  </a:lnTo>
                  <a:lnTo>
                    <a:pt x="7929" y="3945"/>
                  </a:lnTo>
                  <a:cubicBezTo>
                    <a:pt x="7980" y="3996"/>
                    <a:pt x="8033" y="4047"/>
                    <a:pt x="8084" y="4099"/>
                  </a:cubicBezTo>
                  <a:cubicBezTo>
                    <a:pt x="8089" y="4106"/>
                    <a:pt x="8095" y="4111"/>
                    <a:pt x="8100" y="4118"/>
                  </a:cubicBezTo>
                  <a:cubicBezTo>
                    <a:pt x="8109" y="4126"/>
                    <a:pt x="8117" y="4136"/>
                    <a:pt x="8126" y="4145"/>
                  </a:cubicBezTo>
                  <a:cubicBezTo>
                    <a:pt x="8135" y="4173"/>
                    <a:pt x="8200" y="4257"/>
                    <a:pt x="8211" y="4275"/>
                  </a:cubicBezTo>
                  <a:cubicBezTo>
                    <a:pt x="8216" y="4285"/>
                    <a:pt x="8220" y="4295"/>
                    <a:pt x="8225" y="4305"/>
                  </a:cubicBezTo>
                  <a:cubicBezTo>
                    <a:pt x="8236" y="4343"/>
                    <a:pt x="8250" y="4378"/>
                    <a:pt x="8260" y="4416"/>
                  </a:cubicBezTo>
                  <a:cubicBezTo>
                    <a:pt x="8263" y="4428"/>
                    <a:pt x="8265" y="4439"/>
                    <a:pt x="8268" y="4450"/>
                  </a:cubicBezTo>
                  <a:cubicBezTo>
                    <a:pt x="8266" y="4490"/>
                    <a:pt x="8277" y="4536"/>
                    <a:pt x="8275" y="4575"/>
                  </a:cubicBezTo>
                  <a:cubicBezTo>
                    <a:pt x="8275" y="4595"/>
                    <a:pt x="8274" y="4618"/>
                    <a:pt x="8273" y="4638"/>
                  </a:cubicBezTo>
                  <a:cubicBezTo>
                    <a:pt x="8271" y="4656"/>
                    <a:pt x="8261" y="4680"/>
                    <a:pt x="8261" y="4680"/>
                  </a:cubicBezTo>
                  <a:cubicBezTo>
                    <a:pt x="8261" y="4680"/>
                    <a:pt x="8264" y="4674"/>
                    <a:pt x="8273" y="4656"/>
                  </a:cubicBezTo>
                  <a:cubicBezTo>
                    <a:pt x="8271" y="4661"/>
                    <a:pt x="8269" y="4667"/>
                    <a:pt x="8268" y="4671"/>
                  </a:cubicBezTo>
                  <a:cubicBezTo>
                    <a:pt x="8264" y="4692"/>
                    <a:pt x="8259" y="4712"/>
                    <a:pt x="8253" y="4733"/>
                  </a:cubicBezTo>
                  <a:cubicBezTo>
                    <a:pt x="8249" y="4746"/>
                    <a:pt x="8245" y="4772"/>
                    <a:pt x="8239" y="4796"/>
                  </a:cubicBezTo>
                  <a:cubicBezTo>
                    <a:pt x="8236" y="4798"/>
                    <a:pt x="8232" y="4805"/>
                    <a:pt x="8226" y="4815"/>
                  </a:cubicBezTo>
                  <a:cubicBezTo>
                    <a:pt x="8213" y="4839"/>
                    <a:pt x="8202" y="4863"/>
                    <a:pt x="8187" y="4886"/>
                  </a:cubicBezTo>
                  <a:cubicBezTo>
                    <a:pt x="8176" y="4905"/>
                    <a:pt x="8166" y="4923"/>
                    <a:pt x="8152" y="4941"/>
                  </a:cubicBezTo>
                  <a:cubicBezTo>
                    <a:pt x="8150" y="4945"/>
                    <a:pt x="8145" y="4953"/>
                    <a:pt x="8139" y="4960"/>
                  </a:cubicBezTo>
                  <a:cubicBezTo>
                    <a:pt x="8122" y="4978"/>
                    <a:pt x="8095" y="5007"/>
                    <a:pt x="8089" y="5014"/>
                  </a:cubicBezTo>
                  <a:lnTo>
                    <a:pt x="8081" y="5022"/>
                  </a:lnTo>
                  <a:cubicBezTo>
                    <a:pt x="8028" y="5076"/>
                    <a:pt x="7972" y="5131"/>
                    <a:pt x="7917" y="5186"/>
                  </a:cubicBezTo>
                  <a:lnTo>
                    <a:pt x="6132" y="6971"/>
                  </a:lnTo>
                  <a:lnTo>
                    <a:pt x="5310" y="7793"/>
                  </a:lnTo>
                  <a:lnTo>
                    <a:pt x="5107" y="7995"/>
                  </a:lnTo>
                  <a:cubicBezTo>
                    <a:pt x="5091" y="8012"/>
                    <a:pt x="5076" y="8028"/>
                    <a:pt x="5059" y="8044"/>
                  </a:cubicBezTo>
                  <a:cubicBezTo>
                    <a:pt x="5055" y="8047"/>
                    <a:pt x="5036" y="8063"/>
                    <a:pt x="5023" y="8075"/>
                  </a:cubicBezTo>
                  <a:cubicBezTo>
                    <a:pt x="5036" y="8066"/>
                    <a:pt x="5053" y="8056"/>
                    <a:pt x="5054" y="8056"/>
                  </a:cubicBezTo>
                  <a:cubicBezTo>
                    <a:pt x="5054" y="8056"/>
                    <a:pt x="5047" y="8061"/>
                    <a:pt x="5023" y="8076"/>
                  </a:cubicBezTo>
                  <a:cubicBezTo>
                    <a:pt x="5021" y="8078"/>
                    <a:pt x="5019" y="8079"/>
                    <a:pt x="5017" y="8080"/>
                  </a:cubicBezTo>
                  <a:cubicBezTo>
                    <a:pt x="5019" y="8079"/>
                    <a:pt x="5021" y="8077"/>
                    <a:pt x="5023" y="8075"/>
                  </a:cubicBezTo>
                  <a:cubicBezTo>
                    <a:pt x="5019" y="8078"/>
                    <a:pt x="5015" y="8081"/>
                    <a:pt x="5012" y="8083"/>
                  </a:cubicBezTo>
                  <a:cubicBezTo>
                    <a:pt x="5014" y="8082"/>
                    <a:pt x="5016" y="8081"/>
                    <a:pt x="5017" y="8080"/>
                  </a:cubicBezTo>
                  <a:cubicBezTo>
                    <a:pt x="5012" y="8085"/>
                    <a:pt x="5009" y="8088"/>
                    <a:pt x="5009" y="8088"/>
                  </a:cubicBezTo>
                  <a:cubicBezTo>
                    <a:pt x="5009" y="8087"/>
                    <a:pt x="5010" y="8085"/>
                    <a:pt x="5012" y="8083"/>
                  </a:cubicBezTo>
                  <a:cubicBezTo>
                    <a:pt x="4984" y="8101"/>
                    <a:pt x="4956" y="8119"/>
                    <a:pt x="4927" y="8135"/>
                  </a:cubicBezTo>
                  <a:cubicBezTo>
                    <a:pt x="4912" y="8143"/>
                    <a:pt x="4896" y="8150"/>
                    <a:pt x="4881" y="8158"/>
                  </a:cubicBezTo>
                  <a:cubicBezTo>
                    <a:pt x="4839" y="8172"/>
                    <a:pt x="4798" y="8186"/>
                    <a:pt x="4755" y="8196"/>
                  </a:cubicBezTo>
                  <a:cubicBezTo>
                    <a:pt x="4742" y="8200"/>
                    <a:pt x="4713" y="8201"/>
                    <a:pt x="4699" y="8207"/>
                  </a:cubicBezTo>
                  <a:cubicBezTo>
                    <a:pt x="4670" y="8208"/>
                    <a:pt x="4642" y="8209"/>
                    <a:pt x="4612" y="8209"/>
                  </a:cubicBezTo>
                  <a:cubicBezTo>
                    <a:pt x="4592" y="8209"/>
                    <a:pt x="4570" y="8207"/>
                    <a:pt x="4550" y="8206"/>
                  </a:cubicBezTo>
                  <a:cubicBezTo>
                    <a:pt x="4532" y="8204"/>
                    <a:pt x="4508" y="8194"/>
                    <a:pt x="4507" y="8194"/>
                  </a:cubicBezTo>
                  <a:cubicBezTo>
                    <a:pt x="4507" y="8194"/>
                    <a:pt x="4511" y="8196"/>
                    <a:pt x="4521" y="8201"/>
                  </a:cubicBezTo>
                  <a:cubicBezTo>
                    <a:pt x="4505" y="8197"/>
                    <a:pt x="4488" y="8194"/>
                    <a:pt x="4471" y="8190"/>
                  </a:cubicBezTo>
                  <a:cubicBezTo>
                    <a:pt x="4457" y="8186"/>
                    <a:pt x="4425" y="8181"/>
                    <a:pt x="4398" y="8173"/>
                  </a:cubicBezTo>
                  <a:cubicBezTo>
                    <a:pt x="4393" y="8171"/>
                    <a:pt x="4385" y="8166"/>
                    <a:pt x="4372" y="8159"/>
                  </a:cubicBezTo>
                  <a:cubicBezTo>
                    <a:pt x="4353" y="8149"/>
                    <a:pt x="4334" y="8140"/>
                    <a:pt x="4315" y="8129"/>
                  </a:cubicBezTo>
                  <a:cubicBezTo>
                    <a:pt x="4288" y="8113"/>
                    <a:pt x="4262" y="8096"/>
                    <a:pt x="4237" y="8079"/>
                  </a:cubicBezTo>
                  <a:cubicBezTo>
                    <a:pt x="4237" y="8078"/>
                    <a:pt x="4237" y="8078"/>
                    <a:pt x="4237" y="8078"/>
                  </a:cubicBezTo>
                  <a:cubicBezTo>
                    <a:pt x="4212" y="8056"/>
                    <a:pt x="4191" y="8037"/>
                    <a:pt x="4170" y="8018"/>
                  </a:cubicBezTo>
                  <a:cubicBezTo>
                    <a:pt x="4170" y="8018"/>
                    <a:pt x="4170" y="8018"/>
                    <a:pt x="4170" y="8018"/>
                  </a:cubicBezTo>
                  <a:lnTo>
                    <a:pt x="2852" y="6701"/>
                  </a:lnTo>
                  <a:lnTo>
                    <a:pt x="1224" y="5073"/>
                  </a:lnTo>
                  <a:lnTo>
                    <a:pt x="1171" y="5019"/>
                  </a:lnTo>
                  <a:lnTo>
                    <a:pt x="1164" y="5013"/>
                  </a:lnTo>
                  <a:cubicBezTo>
                    <a:pt x="1149" y="4998"/>
                    <a:pt x="1135" y="4979"/>
                    <a:pt x="1118" y="4964"/>
                  </a:cubicBezTo>
                  <a:cubicBezTo>
                    <a:pt x="1113" y="4959"/>
                    <a:pt x="1107" y="4954"/>
                    <a:pt x="1102" y="4951"/>
                  </a:cubicBezTo>
                  <a:cubicBezTo>
                    <a:pt x="1081" y="4921"/>
                    <a:pt x="1063" y="4882"/>
                    <a:pt x="1049" y="4856"/>
                  </a:cubicBezTo>
                  <a:cubicBezTo>
                    <a:pt x="1044" y="4848"/>
                    <a:pt x="1040" y="4839"/>
                    <a:pt x="1035" y="4830"/>
                  </a:cubicBezTo>
                  <a:cubicBezTo>
                    <a:pt x="1034" y="4800"/>
                    <a:pt x="1003" y="4742"/>
                    <a:pt x="997" y="4716"/>
                  </a:cubicBezTo>
                  <a:cubicBezTo>
                    <a:pt x="992" y="4696"/>
                    <a:pt x="988" y="4675"/>
                    <a:pt x="983" y="4655"/>
                  </a:cubicBezTo>
                  <a:cubicBezTo>
                    <a:pt x="978" y="4636"/>
                    <a:pt x="976" y="4629"/>
                    <a:pt x="975" y="4629"/>
                  </a:cubicBezTo>
                  <a:cubicBezTo>
                    <a:pt x="974" y="4629"/>
                    <a:pt x="986" y="4682"/>
                    <a:pt x="984" y="4682"/>
                  </a:cubicBezTo>
                  <a:cubicBezTo>
                    <a:pt x="984" y="4682"/>
                    <a:pt x="984" y="4682"/>
                    <a:pt x="984" y="4682"/>
                  </a:cubicBezTo>
                  <a:cubicBezTo>
                    <a:pt x="969" y="4674"/>
                    <a:pt x="977" y="4560"/>
                    <a:pt x="978" y="4542"/>
                  </a:cubicBezTo>
                  <a:cubicBezTo>
                    <a:pt x="978" y="4533"/>
                    <a:pt x="976" y="4509"/>
                    <a:pt x="976" y="4486"/>
                  </a:cubicBezTo>
                  <a:cubicBezTo>
                    <a:pt x="977" y="4484"/>
                    <a:pt x="979" y="4477"/>
                    <a:pt x="983" y="4461"/>
                  </a:cubicBezTo>
                  <a:cubicBezTo>
                    <a:pt x="988" y="4441"/>
                    <a:pt x="992" y="4420"/>
                    <a:pt x="997" y="4400"/>
                  </a:cubicBezTo>
                  <a:cubicBezTo>
                    <a:pt x="1004" y="4374"/>
                    <a:pt x="1035" y="4317"/>
                    <a:pt x="1036" y="4287"/>
                  </a:cubicBezTo>
                  <a:cubicBezTo>
                    <a:pt x="1043" y="4272"/>
                    <a:pt x="1049" y="4258"/>
                    <a:pt x="1057" y="4245"/>
                  </a:cubicBezTo>
                  <a:cubicBezTo>
                    <a:pt x="1069" y="4224"/>
                    <a:pt x="1083" y="4193"/>
                    <a:pt x="1100" y="4167"/>
                  </a:cubicBezTo>
                  <a:cubicBezTo>
                    <a:pt x="1106" y="4164"/>
                    <a:pt x="1112" y="4158"/>
                    <a:pt x="1118" y="4152"/>
                  </a:cubicBezTo>
                  <a:cubicBezTo>
                    <a:pt x="1133" y="4135"/>
                    <a:pt x="1149" y="4119"/>
                    <a:pt x="1164" y="4103"/>
                  </a:cubicBezTo>
                  <a:lnTo>
                    <a:pt x="1172" y="4096"/>
                  </a:lnTo>
                  <a:cubicBezTo>
                    <a:pt x="1190" y="4077"/>
                    <a:pt x="1209" y="4058"/>
                    <a:pt x="1228" y="4040"/>
                  </a:cubicBezTo>
                  <a:lnTo>
                    <a:pt x="1480" y="3787"/>
                  </a:lnTo>
                  <a:lnTo>
                    <a:pt x="3364" y="1903"/>
                  </a:lnTo>
                  <a:lnTo>
                    <a:pt x="4067" y="1201"/>
                  </a:lnTo>
                  <a:cubicBezTo>
                    <a:pt x="4106" y="1162"/>
                    <a:pt x="4145" y="1122"/>
                    <a:pt x="4185" y="1084"/>
                  </a:cubicBezTo>
                  <a:cubicBezTo>
                    <a:pt x="4200" y="1069"/>
                    <a:pt x="4217" y="1055"/>
                    <a:pt x="4232" y="1040"/>
                  </a:cubicBezTo>
                  <a:cubicBezTo>
                    <a:pt x="4260" y="1022"/>
                    <a:pt x="4286" y="1004"/>
                    <a:pt x="4313" y="988"/>
                  </a:cubicBezTo>
                  <a:cubicBezTo>
                    <a:pt x="4327" y="980"/>
                    <a:pt x="4341" y="974"/>
                    <a:pt x="4354" y="967"/>
                  </a:cubicBezTo>
                  <a:cubicBezTo>
                    <a:pt x="4385" y="966"/>
                    <a:pt x="4457" y="930"/>
                    <a:pt x="4483" y="924"/>
                  </a:cubicBezTo>
                  <a:cubicBezTo>
                    <a:pt x="4501" y="920"/>
                    <a:pt x="4519" y="917"/>
                    <a:pt x="4537" y="913"/>
                  </a:cubicBezTo>
                  <a:cubicBezTo>
                    <a:pt x="4567" y="911"/>
                    <a:pt x="4596" y="909"/>
                    <a:pt x="4625" y="909"/>
                  </a:cubicBezTo>
                  <a:cubicBezTo>
                    <a:pt x="4634" y="909"/>
                    <a:pt x="4665" y="907"/>
                    <a:pt x="4694" y="907"/>
                  </a:cubicBezTo>
                  <a:close/>
                  <a:moveTo>
                    <a:pt x="4608" y="1"/>
                  </a:moveTo>
                  <a:cubicBezTo>
                    <a:pt x="4349" y="1"/>
                    <a:pt x="4088" y="65"/>
                    <a:pt x="3849" y="201"/>
                  </a:cubicBezTo>
                  <a:cubicBezTo>
                    <a:pt x="3602" y="342"/>
                    <a:pt x="3407" y="567"/>
                    <a:pt x="3208" y="765"/>
                  </a:cubicBezTo>
                  <a:lnTo>
                    <a:pt x="1260" y="2713"/>
                  </a:lnTo>
                  <a:lnTo>
                    <a:pt x="580" y="3393"/>
                  </a:lnTo>
                  <a:cubicBezTo>
                    <a:pt x="470" y="3504"/>
                    <a:pt x="365" y="3620"/>
                    <a:pt x="284" y="3754"/>
                  </a:cubicBezTo>
                  <a:cubicBezTo>
                    <a:pt x="61" y="4123"/>
                    <a:pt x="1" y="4605"/>
                    <a:pt x="134" y="5017"/>
                  </a:cubicBezTo>
                  <a:cubicBezTo>
                    <a:pt x="251" y="5382"/>
                    <a:pt x="494" y="5631"/>
                    <a:pt x="755" y="5892"/>
                  </a:cubicBezTo>
                  <a:lnTo>
                    <a:pt x="1622" y="6758"/>
                  </a:lnTo>
                  <a:lnTo>
                    <a:pt x="3415" y="8552"/>
                  </a:lnTo>
                  <a:lnTo>
                    <a:pt x="3488" y="8624"/>
                  </a:lnTo>
                  <a:cubicBezTo>
                    <a:pt x="3499" y="8638"/>
                    <a:pt x="3511" y="8652"/>
                    <a:pt x="3525" y="8665"/>
                  </a:cubicBezTo>
                  <a:cubicBezTo>
                    <a:pt x="3831" y="8962"/>
                    <a:pt x="4227" y="9110"/>
                    <a:pt x="4624" y="9110"/>
                  </a:cubicBezTo>
                  <a:cubicBezTo>
                    <a:pt x="5023" y="9110"/>
                    <a:pt x="5421" y="8960"/>
                    <a:pt x="5727" y="8660"/>
                  </a:cubicBezTo>
                  <a:cubicBezTo>
                    <a:pt x="5895" y="8494"/>
                    <a:pt x="6060" y="8327"/>
                    <a:pt x="6227" y="8160"/>
                  </a:cubicBezTo>
                  <a:lnTo>
                    <a:pt x="8208" y="6179"/>
                  </a:lnTo>
                  <a:cubicBezTo>
                    <a:pt x="8380" y="6007"/>
                    <a:pt x="8553" y="5838"/>
                    <a:pt x="8723" y="5664"/>
                  </a:cubicBezTo>
                  <a:cubicBezTo>
                    <a:pt x="9307" y="5069"/>
                    <a:pt x="9328" y="4129"/>
                    <a:pt x="8776" y="3506"/>
                  </a:cubicBezTo>
                  <a:cubicBezTo>
                    <a:pt x="8633" y="3346"/>
                    <a:pt x="8473" y="3201"/>
                    <a:pt x="8321" y="3049"/>
                  </a:cubicBezTo>
                  <a:lnTo>
                    <a:pt x="7372" y="2099"/>
                  </a:lnTo>
                  <a:cubicBezTo>
                    <a:pt x="6831" y="1560"/>
                    <a:pt x="6292" y="1018"/>
                    <a:pt x="5751" y="478"/>
                  </a:cubicBezTo>
                  <a:cubicBezTo>
                    <a:pt x="5440" y="169"/>
                    <a:pt x="5027" y="1"/>
                    <a:pt x="460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45713" tIns="45713" rIns="45713" bIns="45713" anchor="ctr"/>
            <a:lstStyle/>
            <a:p>
              <a:endParaRPr lang="es-NI">
                <a:latin typeface="Arial" panose="020B0604020202020204" pitchFamily="34" charset="0"/>
                <a:cs typeface="Arial" panose="020B0604020202020204" pitchFamily="34" charset="0"/>
              </a:endParaRPr>
            </a:p>
          </p:txBody>
        </p:sp>
        <p:sp>
          <p:nvSpPr>
            <p:cNvPr id="15" name="Google Shape;162;p16">
              <a:extLst>
                <a:ext uri="{FF2B5EF4-FFF2-40B4-BE49-F238E27FC236}">
                  <a16:creationId xmlns:a16="http://schemas.microsoft.com/office/drawing/2014/main" id="{EF0B6985-A770-DA7F-0DB5-CE3CF475DB0A}"/>
                </a:ext>
              </a:extLst>
            </p:cNvPr>
            <p:cNvSpPr>
              <a:spLocks/>
            </p:cNvSpPr>
            <p:nvPr/>
          </p:nvSpPr>
          <p:spPr bwMode="auto">
            <a:xfrm>
              <a:off x="4617864" y="3165618"/>
              <a:ext cx="2224708" cy="2168449"/>
            </a:xfrm>
            <a:custGeom>
              <a:avLst/>
              <a:gdLst>
                <a:gd name="T0" fmla="*/ 4211 w 8423"/>
                <a:gd name="T1" fmla="*/ 1 h 8210"/>
                <a:gd name="T2" fmla="*/ 3435 w 8423"/>
                <a:gd name="T3" fmla="*/ 321 h 8210"/>
                <a:gd name="T4" fmla="*/ 428 w 8423"/>
                <a:gd name="T5" fmla="*/ 3328 h 8210"/>
                <a:gd name="T6" fmla="*/ 428 w 8423"/>
                <a:gd name="T7" fmla="*/ 4882 h 8210"/>
                <a:gd name="T8" fmla="*/ 3435 w 8423"/>
                <a:gd name="T9" fmla="*/ 7888 h 8210"/>
                <a:gd name="T10" fmla="*/ 4211 w 8423"/>
                <a:gd name="T11" fmla="*/ 8209 h 8210"/>
                <a:gd name="T12" fmla="*/ 4988 w 8423"/>
                <a:gd name="T13" fmla="*/ 7888 h 8210"/>
                <a:gd name="T14" fmla="*/ 7995 w 8423"/>
                <a:gd name="T15" fmla="*/ 4882 h 8210"/>
                <a:gd name="T16" fmla="*/ 7995 w 8423"/>
                <a:gd name="T17" fmla="*/ 3328 h 8210"/>
                <a:gd name="T18" fmla="*/ 4988 w 8423"/>
                <a:gd name="T19" fmla="*/ 321 h 8210"/>
                <a:gd name="T20" fmla="*/ 4211 w 8423"/>
                <a:gd name="T21" fmla="*/ 1 h 8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23" h="8210" extrusionOk="0">
                  <a:moveTo>
                    <a:pt x="4211" y="1"/>
                  </a:moveTo>
                  <a:cubicBezTo>
                    <a:pt x="3930" y="1"/>
                    <a:pt x="3648" y="107"/>
                    <a:pt x="3435" y="321"/>
                  </a:cubicBezTo>
                  <a:lnTo>
                    <a:pt x="428" y="3328"/>
                  </a:lnTo>
                  <a:cubicBezTo>
                    <a:pt x="0" y="3755"/>
                    <a:pt x="0" y="4454"/>
                    <a:pt x="428" y="4882"/>
                  </a:cubicBezTo>
                  <a:lnTo>
                    <a:pt x="3435" y="7888"/>
                  </a:lnTo>
                  <a:cubicBezTo>
                    <a:pt x="3648" y="8102"/>
                    <a:pt x="3930" y="8209"/>
                    <a:pt x="4211" y="8209"/>
                  </a:cubicBezTo>
                  <a:cubicBezTo>
                    <a:pt x="4493" y="8209"/>
                    <a:pt x="4775" y="8102"/>
                    <a:pt x="4988" y="7888"/>
                  </a:cubicBezTo>
                  <a:lnTo>
                    <a:pt x="7995" y="4882"/>
                  </a:lnTo>
                  <a:cubicBezTo>
                    <a:pt x="8423" y="4454"/>
                    <a:pt x="8423" y="3755"/>
                    <a:pt x="7995" y="3328"/>
                  </a:cubicBezTo>
                  <a:lnTo>
                    <a:pt x="4988" y="321"/>
                  </a:lnTo>
                  <a:cubicBezTo>
                    <a:pt x="4775" y="107"/>
                    <a:pt x="4493" y="1"/>
                    <a:pt x="4211" y="1"/>
                  </a:cubicBezTo>
                  <a:close/>
                </a:path>
              </a:pathLst>
            </a:custGeom>
            <a:solidFill>
              <a:srgbClr val="003473"/>
            </a:solidFill>
            <a:ln>
              <a:noFill/>
            </a:ln>
            <a:extLst>
              <a:ext uri="{91240B29-F687-4F45-9708-019B960494DF}">
                <a14:hiddenLine xmlns:a14="http://schemas.microsoft.com/office/drawing/2010/main" w="9525">
                  <a:solidFill>
                    <a:srgbClr val="000000"/>
                  </a:solidFill>
                  <a:round/>
                  <a:headEnd/>
                  <a:tailEnd/>
                </a14:hiddenLine>
              </a:ext>
            </a:extLst>
          </p:spPr>
          <p:txBody>
            <a:bodyPr lIns="45713" tIns="45713" rIns="45713" bIns="45713" anchor="ctr"/>
            <a:lstStyle/>
            <a:p>
              <a:endParaRPr lang="es-NI">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E734A139-2099-1BAC-1A50-023271D1E711}"/>
                </a:ext>
              </a:extLst>
            </p:cNvPr>
            <p:cNvSpPr txBox="1"/>
            <p:nvPr/>
          </p:nvSpPr>
          <p:spPr>
            <a:xfrm>
              <a:off x="5340627" y="3759040"/>
              <a:ext cx="926897" cy="1017246"/>
            </a:xfrm>
            <a:prstGeom prst="rect">
              <a:avLst/>
            </a:prstGeom>
            <a:noFill/>
          </p:spPr>
          <p:txBody>
            <a:bodyPr>
              <a:spAutoFit/>
            </a:bodyPr>
            <a:lstStyle/>
            <a:p>
              <a:pPr algn="ctr">
                <a:defRPr/>
              </a:pPr>
              <a:r>
                <a:rPr lang="es-ES" sz="2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a:t>
              </a:r>
              <a:endParaRPr lang="es-NI" sz="27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CuadroTexto 25">
              <a:extLst>
                <a:ext uri="{FF2B5EF4-FFF2-40B4-BE49-F238E27FC236}">
                  <a16:creationId xmlns:a16="http://schemas.microsoft.com/office/drawing/2014/main" id="{EB8B8CDB-E83B-7080-B89F-F6FAEEDE2921}"/>
                </a:ext>
              </a:extLst>
            </p:cNvPr>
            <p:cNvSpPr txBox="1">
              <a:spLocks noChangeArrowheads="1"/>
            </p:cNvSpPr>
            <p:nvPr/>
          </p:nvSpPr>
          <p:spPr bwMode="auto">
            <a:xfrm>
              <a:off x="7015750" y="3585479"/>
              <a:ext cx="9157803" cy="91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s-NI" altLang="es-NI" b="1">
                  <a:solidFill>
                    <a:schemeClr val="bg1"/>
                  </a:solidFill>
                </a:rPr>
                <a:t>Estrategia de aprendizaje</a:t>
              </a:r>
              <a:r>
                <a:rPr lang="es-NI" altLang="es-NI"/>
                <a:t> </a:t>
              </a:r>
            </a:p>
          </p:txBody>
        </p:sp>
      </p:grpSp>
      <p:grpSp>
        <p:nvGrpSpPr>
          <p:cNvPr id="18" name="Grupo 26">
            <a:extLst>
              <a:ext uri="{FF2B5EF4-FFF2-40B4-BE49-F238E27FC236}">
                <a16:creationId xmlns:a16="http://schemas.microsoft.com/office/drawing/2014/main" id="{DAFD44A5-DB66-41EC-B1E5-208158093752}"/>
              </a:ext>
            </a:extLst>
          </p:cNvPr>
          <p:cNvGrpSpPr>
            <a:grpSpLocks/>
          </p:cNvGrpSpPr>
          <p:nvPr/>
        </p:nvGrpSpPr>
        <p:grpSpPr bwMode="auto">
          <a:xfrm>
            <a:off x="3981450" y="3617914"/>
            <a:ext cx="5780088" cy="1203325"/>
            <a:chOff x="4558651" y="3062861"/>
            <a:chExt cx="10963468" cy="2406424"/>
          </a:xfrm>
        </p:grpSpPr>
        <p:sp>
          <p:nvSpPr>
            <p:cNvPr id="19" name="Google Shape;123;p16">
              <a:extLst>
                <a:ext uri="{FF2B5EF4-FFF2-40B4-BE49-F238E27FC236}">
                  <a16:creationId xmlns:a16="http://schemas.microsoft.com/office/drawing/2014/main" id="{DC7BE79E-AC05-D64F-F8E4-87553363C551}"/>
                </a:ext>
              </a:extLst>
            </p:cNvPr>
            <p:cNvSpPr>
              <a:spLocks noChangeArrowheads="1"/>
            </p:cNvSpPr>
            <p:nvPr/>
          </p:nvSpPr>
          <p:spPr bwMode="auto">
            <a:xfrm>
              <a:off x="5211641" y="3355755"/>
              <a:ext cx="10269379" cy="1673341"/>
            </a:xfrm>
            <a:prstGeom prst="roundRect">
              <a:avLst>
                <a:gd name="adj" fmla="val 50000"/>
              </a:avLst>
            </a:prstGeom>
            <a:solidFill>
              <a:srgbClr val="0355C0"/>
            </a:solidFill>
            <a:ln>
              <a:noFill/>
            </a:ln>
            <a:extLst>
              <a:ext uri="{91240B29-F687-4F45-9708-019B960494DF}">
                <a14:hiddenLine xmlns:a14="http://schemas.microsoft.com/office/drawing/2010/main" w="9525">
                  <a:solidFill>
                    <a:srgbClr val="000000"/>
                  </a:solidFill>
                  <a:round/>
                  <a:headEnd/>
                  <a:tailEnd/>
                </a14:hiddenLine>
              </a:ext>
            </a:extLst>
          </p:spPr>
          <p:txBody>
            <a:bodyPr lIns="45713" tIns="45713" rIns="45713" bIns="45713" anchor="ct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endParaRPr lang="es-NI" altLang="es-NI" sz="900"/>
            </a:p>
          </p:txBody>
        </p:sp>
        <p:sp>
          <p:nvSpPr>
            <p:cNvPr id="20" name="Google Shape;161;p16">
              <a:extLst>
                <a:ext uri="{FF2B5EF4-FFF2-40B4-BE49-F238E27FC236}">
                  <a16:creationId xmlns:a16="http://schemas.microsoft.com/office/drawing/2014/main" id="{E14E2408-DF43-C6B5-EAD9-A5D47ADA175C}"/>
                </a:ext>
              </a:extLst>
            </p:cNvPr>
            <p:cNvSpPr>
              <a:spLocks/>
            </p:cNvSpPr>
            <p:nvPr/>
          </p:nvSpPr>
          <p:spPr bwMode="auto">
            <a:xfrm>
              <a:off x="4558651" y="3062861"/>
              <a:ext cx="2464004" cy="2406424"/>
            </a:xfrm>
            <a:custGeom>
              <a:avLst/>
              <a:gdLst>
                <a:gd name="T0" fmla="*/ 4749 w 9329"/>
                <a:gd name="T1" fmla="*/ 915 h 9111"/>
                <a:gd name="T2" fmla="*/ 4361 w 9329"/>
                <a:gd name="T3" fmla="*/ 962 h 9111"/>
                <a:gd name="T4" fmla="*/ 5020 w 9329"/>
                <a:gd name="T5" fmla="*/ 1034 h 9111"/>
                <a:gd name="T6" fmla="*/ 1127 w 9329"/>
                <a:gd name="T7" fmla="*/ 4137 h 9111"/>
                <a:gd name="T8" fmla="*/ 1127 w 9329"/>
                <a:gd name="T9" fmla="*/ 4137 h 9111"/>
                <a:gd name="T10" fmla="*/ 1023 w 9329"/>
                <a:gd name="T11" fmla="*/ 4310 h 9111"/>
                <a:gd name="T12" fmla="*/ 8269 w 9329"/>
                <a:gd name="T13" fmla="*/ 4435 h 9111"/>
                <a:gd name="T14" fmla="*/ 984 w 9329"/>
                <a:gd name="T15" fmla="*/ 4434 h 9111"/>
                <a:gd name="T16" fmla="*/ 1023 w 9329"/>
                <a:gd name="T17" fmla="*/ 4806 h 9111"/>
                <a:gd name="T18" fmla="*/ 8219 w 9329"/>
                <a:gd name="T19" fmla="*/ 4837 h 9111"/>
                <a:gd name="T20" fmla="*/ 4350 w 9329"/>
                <a:gd name="T21" fmla="*/ 8151 h 9111"/>
                <a:gd name="T22" fmla="*/ 4705 w 9329"/>
                <a:gd name="T23" fmla="*/ 8206 h 9111"/>
                <a:gd name="T24" fmla="*/ 4697 w 9329"/>
                <a:gd name="T25" fmla="*/ 907 h 9111"/>
                <a:gd name="T26" fmla="*/ 4875 w 9329"/>
                <a:gd name="T27" fmla="*/ 957 h 9111"/>
                <a:gd name="T28" fmla="*/ 5032 w 9329"/>
                <a:gd name="T29" fmla="*/ 1050 h 9111"/>
                <a:gd name="T30" fmla="*/ 6146 w 9329"/>
                <a:gd name="T31" fmla="*/ 2162 h 9111"/>
                <a:gd name="T32" fmla="*/ 8126 w 9329"/>
                <a:gd name="T33" fmla="*/ 4145 h 9111"/>
                <a:gd name="T34" fmla="*/ 8225 w 9329"/>
                <a:gd name="T35" fmla="*/ 4305 h 9111"/>
                <a:gd name="T36" fmla="*/ 8275 w 9329"/>
                <a:gd name="T37" fmla="*/ 4575 h 9111"/>
                <a:gd name="T38" fmla="*/ 8273 w 9329"/>
                <a:gd name="T39" fmla="*/ 4656 h 9111"/>
                <a:gd name="T40" fmla="*/ 8239 w 9329"/>
                <a:gd name="T41" fmla="*/ 4796 h 9111"/>
                <a:gd name="T42" fmla="*/ 8139 w 9329"/>
                <a:gd name="T43" fmla="*/ 4960 h 9111"/>
                <a:gd name="T44" fmla="*/ 7917 w 9329"/>
                <a:gd name="T45" fmla="*/ 5186 h 9111"/>
                <a:gd name="T46" fmla="*/ 5059 w 9329"/>
                <a:gd name="T47" fmla="*/ 8044 h 9111"/>
                <a:gd name="T48" fmla="*/ 5054 w 9329"/>
                <a:gd name="T49" fmla="*/ 8056 h 9111"/>
                <a:gd name="T50" fmla="*/ 5023 w 9329"/>
                <a:gd name="T51" fmla="*/ 8075 h 9111"/>
                <a:gd name="T52" fmla="*/ 5017 w 9329"/>
                <a:gd name="T53" fmla="*/ 8080 h 9111"/>
                <a:gd name="T54" fmla="*/ 5012 w 9329"/>
                <a:gd name="T55" fmla="*/ 8083 h 9111"/>
                <a:gd name="T56" fmla="*/ 4755 w 9329"/>
                <a:gd name="T57" fmla="*/ 8196 h 9111"/>
                <a:gd name="T58" fmla="*/ 4550 w 9329"/>
                <a:gd name="T59" fmla="*/ 8206 h 9111"/>
                <a:gd name="T60" fmla="*/ 4521 w 9329"/>
                <a:gd name="T61" fmla="*/ 8201 h 9111"/>
                <a:gd name="T62" fmla="*/ 4372 w 9329"/>
                <a:gd name="T63" fmla="*/ 8159 h 9111"/>
                <a:gd name="T64" fmla="*/ 4237 w 9329"/>
                <a:gd name="T65" fmla="*/ 8078 h 9111"/>
                <a:gd name="T66" fmla="*/ 2852 w 9329"/>
                <a:gd name="T67" fmla="*/ 6701 h 9111"/>
                <a:gd name="T68" fmla="*/ 1118 w 9329"/>
                <a:gd name="T69" fmla="*/ 4964 h 9111"/>
                <a:gd name="T70" fmla="*/ 1035 w 9329"/>
                <a:gd name="T71" fmla="*/ 4830 h 9111"/>
                <a:gd name="T72" fmla="*/ 975 w 9329"/>
                <a:gd name="T73" fmla="*/ 4629 h 9111"/>
                <a:gd name="T74" fmla="*/ 978 w 9329"/>
                <a:gd name="T75" fmla="*/ 4542 h 9111"/>
                <a:gd name="T76" fmla="*/ 997 w 9329"/>
                <a:gd name="T77" fmla="*/ 4400 h 9111"/>
                <a:gd name="T78" fmla="*/ 1100 w 9329"/>
                <a:gd name="T79" fmla="*/ 4167 h 9111"/>
                <a:gd name="T80" fmla="*/ 1172 w 9329"/>
                <a:gd name="T81" fmla="*/ 4096 h 9111"/>
                <a:gd name="T82" fmla="*/ 4067 w 9329"/>
                <a:gd name="T83" fmla="*/ 1201 h 9111"/>
                <a:gd name="T84" fmla="*/ 4313 w 9329"/>
                <a:gd name="T85" fmla="*/ 988 h 9111"/>
                <a:gd name="T86" fmla="*/ 4537 w 9329"/>
                <a:gd name="T87" fmla="*/ 913 h 9111"/>
                <a:gd name="T88" fmla="*/ 4608 w 9329"/>
                <a:gd name="T89" fmla="*/ 1 h 9111"/>
                <a:gd name="T90" fmla="*/ 580 w 9329"/>
                <a:gd name="T91" fmla="*/ 3393 h 9111"/>
                <a:gd name="T92" fmla="*/ 1622 w 9329"/>
                <a:gd name="T93" fmla="*/ 6758 h 9111"/>
                <a:gd name="T94" fmla="*/ 3525 w 9329"/>
                <a:gd name="T95" fmla="*/ 8665 h 9111"/>
                <a:gd name="T96" fmla="*/ 8208 w 9329"/>
                <a:gd name="T97" fmla="*/ 6179 h 9111"/>
                <a:gd name="T98" fmla="*/ 7372 w 9329"/>
                <a:gd name="T99" fmla="*/ 2099 h 9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29" h="9111" extrusionOk="0">
                  <a:moveTo>
                    <a:pt x="4704" y="907"/>
                  </a:moveTo>
                  <a:lnTo>
                    <a:pt x="4704" y="907"/>
                  </a:lnTo>
                  <a:cubicBezTo>
                    <a:pt x="4728" y="907"/>
                    <a:pt x="4747" y="909"/>
                    <a:pt x="4750" y="915"/>
                  </a:cubicBezTo>
                  <a:cubicBezTo>
                    <a:pt x="4750" y="915"/>
                    <a:pt x="4750" y="915"/>
                    <a:pt x="4749" y="915"/>
                  </a:cubicBezTo>
                  <a:cubicBezTo>
                    <a:pt x="4744" y="915"/>
                    <a:pt x="4721" y="910"/>
                    <a:pt x="4704" y="907"/>
                  </a:cubicBezTo>
                  <a:close/>
                  <a:moveTo>
                    <a:pt x="4399" y="943"/>
                  </a:moveTo>
                  <a:cubicBezTo>
                    <a:pt x="4400" y="943"/>
                    <a:pt x="4377" y="956"/>
                    <a:pt x="4361" y="962"/>
                  </a:cubicBezTo>
                  <a:cubicBezTo>
                    <a:pt x="4364" y="961"/>
                    <a:pt x="4367" y="959"/>
                    <a:pt x="4370" y="958"/>
                  </a:cubicBezTo>
                  <a:cubicBezTo>
                    <a:pt x="4390" y="947"/>
                    <a:pt x="4398" y="943"/>
                    <a:pt x="4399" y="943"/>
                  </a:cubicBezTo>
                  <a:close/>
                  <a:moveTo>
                    <a:pt x="5020" y="1034"/>
                  </a:moveTo>
                  <a:lnTo>
                    <a:pt x="5020" y="1034"/>
                  </a:lnTo>
                  <a:cubicBezTo>
                    <a:pt x="5031" y="1042"/>
                    <a:pt x="5040" y="1050"/>
                    <a:pt x="5047" y="1059"/>
                  </a:cubicBezTo>
                  <a:cubicBezTo>
                    <a:pt x="5045" y="1056"/>
                    <a:pt x="5031" y="1043"/>
                    <a:pt x="5020" y="1034"/>
                  </a:cubicBezTo>
                  <a:close/>
                  <a:moveTo>
                    <a:pt x="1127" y="4137"/>
                  </a:moveTo>
                  <a:lnTo>
                    <a:pt x="1127" y="4137"/>
                  </a:lnTo>
                  <a:cubicBezTo>
                    <a:pt x="1127" y="4137"/>
                    <a:pt x="1126" y="4138"/>
                    <a:pt x="1125" y="4138"/>
                  </a:cubicBezTo>
                  <a:cubicBezTo>
                    <a:pt x="1126" y="4138"/>
                    <a:pt x="1127" y="4137"/>
                    <a:pt x="1127" y="4137"/>
                  </a:cubicBezTo>
                  <a:close/>
                  <a:moveTo>
                    <a:pt x="1023" y="4310"/>
                  </a:moveTo>
                  <a:lnTo>
                    <a:pt x="1023" y="4310"/>
                  </a:lnTo>
                  <a:cubicBezTo>
                    <a:pt x="1018" y="4322"/>
                    <a:pt x="1012" y="4332"/>
                    <a:pt x="1012" y="4332"/>
                  </a:cubicBezTo>
                  <a:cubicBezTo>
                    <a:pt x="1012" y="4332"/>
                    <a:pt x="1015" y="4326"/>
                    <a:pt x="1023" y="4310"/>
                  </a:cubicBezTo>
                  <a:close/>
                  <a:moveTo>
                    <a:pt x="8269" y="4435"/>
                  </a:moveTo>
                  <a:cubicBezTo>
                    <a:pt x="8269" y="4435"/>
                    <a:pt x="8269" y="4435"/>
                    <a:pt x="8269" y="4435"/>
                  </a:cubicBezTo>
                  <a:cubicBezTo>
                    <a:pt x="8269" y="4435"/>
                    <a:pt x="8269" y="4435"/>
                    <a:pt x="8269" y="4435"/>
                  </a:cubicBezTo>
                  <a:close/>
                  <a:moveTo>
                    <a:pt x="984" y="4434"/>
                  </a:moveTo>
                  <a:cubicBezTo>
                    <a:pt x="983" y="4434"/>
                    <a:pt x="978" y="4461"/>
                    <a:pt x="976" y="4476"/>
                  </a:cubicBezTo>
                  <a:cubicBezTo>
                    <a:pt x="977" y="4455"/>
                    <a:pt x="978" y="4437"/>
                    <a:pt x="984" y="4434"/>
                  </a:cubicBezTo>
                  <a:close/>
                  <a:moveTo>
                    <a:pt x="1012" y="4784"/>
                  </a:moveTo>
                  <a:lnTo>
                    <a:pt x="1012" y="4784"/>
                  </a:lnTo>
                  <a:cubicBezTo>
                    <a:pt x="1012" y="4784"/>
                    <a:pt x="1018" y="4794"/>
                    <a:pt x="1023" y="4806"/>
                  </a:cubicBezTo>
                  <a:cubicBezTo>
                    <a:pt x="1015" y="4790"/>
                    <a:pt x="1012" y="4784"/>
                    <a:pt x="1012" y="4784"/>
                  </a:cubicBezTo>
                  <a:close/>
                  <a:moveTo>
                    <a:pt x="8219" y="4837"/>
                  </a:moveTo>
                  <a:cubicBezTo>
                    <a:pt x="8218" y="4837"/>
                    <a:pt x="8218" y="4838"/>
                    <a:pt x="8218" y="4838"/>
                  </a:cubicBezTo>
                  <a:cubicBezTo>
                    <a:pt x="8218" y="4838"/>
                    <a:pt x="8218" y="4837"/>
                    <a:pt x="8219" y="4837"/>
                  </a:cubicBezTo>
                  <a:close/>
                  <a:moveTo>
                    <a:pt x="4350" y="8151"/>
                  </a:moveTo>
                  <a:cubicBezTo>
                    <a:pt x="4351" y="8151"/>
                    <a:pt x="4376" y="8164"/>
                    <a:pt x="4391" y="8172"/>
                  </a:cubicBezTo>
                  <a:cubicBezTo>
                    <a:pt x="4372" y="8166"/>
                    <a:pt x="4356" y="8159"/>
                    <a:pt x="4350" y="8151"/>
                  </a:cubicBezTo>
                  <a:close/>
                  <a:moveTo>
                    <a:pt x="4752" y="8202"/>
                  </a:moveTo>
                  <a:cubicBezTo>
                    <a:pt x="4759" y="8202"/>
                    <a:pt x="4754" y="8203"/>
                    <a:pt x="4723" y="8205"/>
                  </a:cubicBezTo>
                  <a:cubicBezTo>
                    <a:pt x="4717" y="8206"/>
                    <a:pt x="4711" y="8206"/>
                    <a:pt x="4705" y="8206"/>
                  </a:cubicBezTo>
                  <a:cubicBezTo>
                    <a:pt x="4720" y="8204"/>
                    <a:pt x="4744" y="8202"/>
                    <a:pt x="4752" y="8202"/>
                  </a:cubicBezTo>
                  <a:close/>
                  <a:moveTo>
                    <a:pt x="4694" y="907"/>
                  </a:moveTo>
                  <a:cubicBezTo>
                    <a:pt x="4695" y="907"/>
                    <a:pt x="4696" y="907"/>
                    <a:pt x="4697" y="907"/>
                  </a:cubicBezTo>
                  <a:cubicBezTo>
                    <a:pt x="4703" y="908"/>
                    <a:pt x="4711" y="911"/>
                    <a:pt x="4723" y="914"/>
                  </a:cubicBezTo>
                  <a:cubicBezTo>
                    <a:pt x="4748" y="920"/>
                    <a:pt x="4774" y="925"/>
                    <a:pt x="4799" y="931"/>
                  </a:cubicBezTo>
                  <a:cubicBezTo>
                    <a:pt x="4808" y="934"/>
                    <a:pt x="4849" y="948"/>
                    <a:pt x="4875" y="957"/>
                  </a:cubicBezTo>
                  <a:cubicBezTo>
                    <a:pt x="4894" y="967"/>
                    <a:pt x="4928" y="983"/>
                    <a:pt x="4939" y="989"/>
                  </a:cubicBezTo>
                  <a:cubicBezTo>
                    <a:pt x="4958" y="1000"/>
                    <a:pt x="4985" y="1012"/>
                    <a:pt x="5009" y="1027"/>
                  </a:cubicBezTo>
                  <a:cubicBezTo>
                    <a:pt x="5011" y="1030"/>
                    <a:pt x="5019" y="1037"/>
                    <a:pt x="5032" y="1050"/>
                  </a:cubicBezTo>
                  <a:cubicBezTo>
                    <a:pt x="5047" y="1065"/>
                    <a:pt x="5065" y="1081"/>
                    <a:pt x="5081" y="1096"/>
                  </a:cubicBezTo>
                  <a:lnTo>
                    <a:pt x="5111" y="1127"/>
                  </a:lnTo>
                  <a:lnTo>
                    <a:pt x="5322" y="1339"/>
                  </a:lnTo>
                  <a:lnTo>
                    <a:pt x="6146" y="2162"/>
                  </a:lnTo>
                  <a:lnTo>
                    <a:pt x="7929" y="3945"/>
                  </a:lnTo>
                  <a:cubicBezTo>
                    <a:pt x="7980" y="3996"/>
                    <a:pt x="8033" y="4047"/>
                    <a:pt x="8084" y="4099"/>
                  </a:cubicBezTo>
                  <a:cubicBezTo>
                    <a:pt x="8089" y="4106"/>
                    <a:pt x="8095" y="4111"/>
                    <a:pt x="8100" y="4118"/>
                  </a:cubicBezTo>
                  <a:cubicBezTo>
                    <a:pt x="8109" y="4126"/>
                    <a:pt x="8117" y="4136"/>
                    <a:pt x="8126" y="4145"/>
                  </a:cubicBezTo>
                  <a:cubicBezTo>
                    <a:pt x="8135" y="4173"/>
                    <a:pt x="8200" y="4257"/>
                    <a:pt x="8211" y="4275"/>
                  </a:cubicBezTo>
                  <a:cubicBezTo>
                    <a:pt x="8216" y="4285"/>
                    <a:pt x="8220" y="4295"/>
                    <a:pt x="8225" y="4305"/>
                  </a:cubicBezTo>
                  <a:cubicBezTo>
                    <a:pt x="8236" y="4343"/>
                    <a:pt x="8250" y="4378"/>
                    <a:pt x="8260" y="4416"/>
                  </a:cubicBezTo>
                  <a:cubicBezTo>
                    <a:pt x="8263" y="4428"/>
                    <a:pt x="8265" y="4439"/>
                    <a:pt x="8268" y="4450"/>
                  </a:cubicBezTo>
                  <a:cubicBezTo>
                    <a:pt x="8266" y="4490"/>
                    <a:pt x="8277" y="4536"/>
                    <a:pt x="8275" y="4575"/>
                  </a:cubicBezTo>
                  <a:cubicBezTo>
                    <a:pt x="8275" y="4595"/>
                    <a:pt x="8274" y="4618"/>
                    <a:pt x="8273" y="4638"/>
                  </a:cubicBezTo>
                  <a:cubicBezTo>
                    <a:pt x="8271" y="4656"/>
                    <a:pt x="8261" y="4680"/>
                    <a:pt x="8261" y="4680"/>
                  </a:cubicBezTo>
                  <a:cubicBezTo>
                    <a:pt x="8261" y="4680"/>
                    <a:pt x="8264" y="4674"/>
                    <a:pt x="8273" y="4656"/>
                  </a:cubicBezTo>
                  <a:cubicBezTo>
                    <a:pt x="8271" y="4661"/>
                    <a:pt x="8269" y="4667"/>
                    <a:pt x="8268" y="4671"/>
                  </a:cubicBezTo>
                  <a:cubicBezTo>
                    <a:pt x="8264" y="4692"/>
                    <a:pt x="8259" y="4712"/>
                    <a:pt x="8253" y="4733"/>
                  </a:cubicBezTo>
                  <a:cubicBezTo>
                    <a:pt x="8249" y="4746"/>
                    <a:pt x="8245" y="4772"/>
                    <a:pt x="8239" y="4796"/>
                  </a:cubicBezTo>
                  <a:cubicBezTo>
                    <a:pt x="8236" y="4798"/>
                    <a:pt x="8232" y="4805"/>
                    <a:pt x="8226" y="4815"/>
                  </a:cubicBezTo>
                  <a:cubicBezTo>
                    <a:pt x="8213" y="4839"/>
                    <a:pt x="8202" y="4863"/>
                    <a:pt x="8187" y="4886"/>
                  </a:cubicBezTo>
                  <a:cubicBezTo>
                    <a:pt x="8176" y="4905"/>
                    <a:pt x="8166" y="4923"/>
                    <a:pt x="8152" y="4941"/>
                  </a:cubicBezTo>
                  <a:cubicBezTo>
                    <a:pt x="8150" y="4945"/>
                    <a:pt x="8145" y="4953"/>
                    <a:pt x="8139" y="4960"/>
                  </a:cubicBezTo>
                  <a:cubicBezTo>
                    <a:pt x="8122" y="4978"/>
                    <a:pt x="8095" y="5007"/>
                    <a:pt x="8089" y="5014"/>
                  </a:cubicBezTo>
                  <a:lnTo>
                    <a:pt x="8081" y="5022"/>
                  </a:lnTo>
                  <a:cubicBezTo>
                    <a:pt x="8028" y="5076"/>
                    <a:pt x="7972" y="5131"/>
                    <a:pt x="7917" y="5186"/>
                  </a:cubicBezTo>
                  <a:lnTo>
                    <a:pt x="6132" y="6971"/>
                  </a:lnTo>
                  <a:lnTo>
                    <a:pt x="5310" y="7793"/>
                  </a:lnTo>
                  <a:lnTo>
                    <a:pt x="5107" y="7995"/>
                  </a:lnTo>
                  <a:cubicBezTo>
                    <a:pt x="5091" y="8012"/>
                    <a:pt x="5076" y="8028"/>
                    <a:pt x="5059" y="8044"/>
                  </a:cubicBezTo>
                  <a:cubicBezTo>
                    <a:pt x="5055" y="8047"/>
                    <a:pt x="5036" y="8063"/>
                    <a:pt x="5023" y="8075"/>
                  </a:cubicBezTo>
                  <a:cubicBezTo>
                    <a:pt x="5036" y="8066"/>
                    <a:pt x="5053" y="8056"/>
                    <a:pt x="5054" y="8056"/>
                  </a:cubicBezTo>
                  <a:cubicBezTo>
                    <a:pt x="5054" y="8056"/>
                    <a:pt x="5047" y="8061"/>
                    <a:pt x="5023" y="8076"/>
                  </a:cubicBezTo>
                  <a:cubicBezTo>
                    <a:pt x="5021" y="8078"/>
                    <a:pt x="5019" y="8079"/>
                    <a:pt x="5017" y="8080"/>
                  </a:cubicBezTo>
                  <a:cubicBezTo>
                    <a:pt x="5019" y="8079"/>
                    <a:pt x="5021" y="8077"/>
                    <a:pt x="5023" y="8075"/>
                  </a:cubicBezTo>
                  <a:cubicBezTo>
                    <a:pt x="5019" y="8078"/>
                    <a:pt x="5015" y="8081"/>
                    <a:pt x="5012" y="8083"/>
                  </a:cubicBezTo>
                  <a:cubicBezTo>
                    <a:pt x="5014" y="8082"/>
                    <a:pt x="5016" y="8081"/>
                    <a:pt x="5017" y="8080"/>
                  </a:cubicBezTo>
                  <a:cubicBezTo>
                    <a:pt x="5012" y="8085"/>
                    <a:pt x="5009" y="8088"/>
                    <a:pt x="5009" y="8088"/>
                  </a:cubicBezTo>
                  <a:cubicBezTo>
                    <a:pt x="5009" y="8087"/>
                    <a:pt x="5010" y="8085"/>
                    <a:pt x="5012" y="8083"/>
                  </a:cubicBezTo>
                  <a:cubicBezTo>
                    <a:pt x="4984" y="8101"/>
                    <a:pt x="4956" y="8119"/>
                    <a:pt x="4927" y="8135"/>
                  </a:cubicBezTo>
                  <a:cubicBezTo>
                    <a:pt x="4912" y="8143"/>
                    <a:pt x="4896" y="8150"/>
                    <a:pt x="4881" y="8158"/>
                  </a:cubicBezTo>
                  <a:cubicBezTo>
                    <a:pt x="4839" y="8172"/>
                    <a:pt x="4798" y="8186"/>
                    <a:pt x="4755" y="8196"/>
                  </a:cubicBezTo>
                  <a:cubicBezTo>
                    <a:pt x="4742" y="8200"/>
                    <a:pt x="4713" y="8201"/>
                    <a:pt x="4699" y="8207"/>
                  </a:cubicBezTo>
                  <a:cubicBezTo>
                    <a:pt x="4670" y="8208"/>
                    <a:pt x="4642" y="8209"/>
                    <a:pt x="4612" y="8209"/>
                  </a:cubicBezTo>
                  <a:cubicBezTo>
                    <a:pt x="4592" y="8209"/>
                    <a:pt x="4570" y="8207"/>
                    <a:pt x="4550" y="8206"/>
                  </a:cubicBezTo>
                  <a:cubicBezTo>
                    <a:pt x="4532" y="8204"/>
                    <a:pt x="4508" y="8194"/>
                    <a:pt x="4507" y="8194"/>
                  </a:cubicBezTo>
                  <a:cubicBezTo>
                    <a:pt x="4507" y="8194"/>
                    <a:pt x="4511" y="8196"/>
                    <a:pt x="4521" y="8201"/>
                  </a:cubicBezTo>
                  <a:cubicBezTo>
                    <a:pt x="4505" y="8197"/>
                    <a:pt x="4488" y="8194"/>
                    <a:pt x="4471" y="8190"/>
                  </a:cubicBezTo>
                  <a:cubicBezTo>
                    <a:pt x="4457" y="8186"/>
                    <a:pt x="4425" y="8181"/>
                    <a:pt x="4398" y="8173"/>
                  </a:cubicBezTo>
                  <a:cubicBezTo>
                    <a:pt x="4393" y="8171"/>
                    <a:pt x="4385" y="8166"/>
                    <a:pt x="4372" y="8159"/>
                  </a:cubicBezTo>
                  <a:cubicBezTo>
                    <a:pt x="4353" y="8149"/>
                    <a:pt x="4334" y="8140"/>
                    <a:pt x="4315" y="8129"/>
                  </a:cubicBezTo>
                  <a:cubicBezTo>
                    <a:pt x="4288" y="8113"/>
                    <a:pt x="4262" y="8096"/>
                    <a:pt x="4237" y="8079"/>
                  </a:cubicBezTo>
                  <a:cubicBezTo>
                    <a:pt x="4237" y="8078"/>
                    <a:pt x="4237" y="8078"/>
                    <a:pt x="4237" y="8078"/>
                  </a:cubicBezTo>
                  <a:cubicBezTo>
                    <a:pt x="4212" y="8056"/>
                    <a:pt x="4191" y="8037"/>
                    <a:pt x="4170" y="8018"/>
                  </a:cubicBezTo>
                  <a:cubicBezTo>
                    <a:pt x="4170" y="8018"/>
                    <a:pt x="4170" y="8018"/>
                    <a:pt x="4170" y="8018"/>
                  </a:cubicBezTo>
                  <a:lnTo>
                    <a:pt x="2852" y="6701"/>
                  </a:lnTo>
                  <a:lnTo>
                    <a:pt x="1224" y="5073"/>
                  </a:lnTo>
                  <a:lnTo>
                    <a:pt x="1171" y="5019"/>
                  </a:lnTo>
                  <a:lnTo>
                    <a:pt x="1164" y="5013"/>
                  </a:lnTo>
                  <a:cubicBezTo>
                    <a:pt x="1149" y="4998"/>
                    <a:pt x="1135" y="4979"/>
                    <a:pt x="1118" y="4964"/>
                  </a:cubicBezTo>
                  <a:cubicBezTo>
                    <a:pt x="1113" y="4959"/>
                    <a:pt x="1107" y="4954"/>
                    <a:pt x="1102" y="4951"/>
                  </a:cubicBezTo>
                  <a:cubicBezTo>
                    <a:pt x="1081" y="4921"/>
                    <a:pt x="1063" y="4882"/>
                    <a:pt x="1049" y="4856"/>
                  </a:cubicBezTo>
                  <a:cubicBezTo>
                    <a:pt x="1044" y="4848"/>
                    <a:pt x="1040" y="4839"/>
                    <a:pt x="1035" y="4830"/>
                  </a:cubicBezTo>
                  <a:cubicBezTo>
                    <a:pt x="1034" y="4800"/>
                    <a:pt x="1003" y="4742"/>
                    <a:pt x="997" y="4716"/>
                  </a:cubicBezTo>
                  <a:cubicBezTo>
                    <a:pt x="992" y="4696"/>
                    <a:pt x="988" y="4675"/>
                    <a:pt x="983" y="4655"/>
                  </a:cubicBezTo>
                  <a:cubicBezTo>
                    <a:pt x="978" y="4636"/>
                    <a:pt x="976" y="4629"/>
                    <a:pt x="975" y="4629"/>
                  </a:cubicBezTo>
                  <a:cubicBezTo>
                    <a:pt x="974" y="4629"/>
                    <a:pt x="986" y="4682"/>
                    <a:pt x="984" y="4682"/>
                  </a:cubicBezTo>
                  <a:cubicBezTo>
                    <a:pt x="984" y="4682"/>
                    <a:pt x="984" y="4682"/>
                    <a:pt x="984" y="4682"/>
                  </a:cubicBezTo>
                  <a:cubicBezTo>
                    <a:pt x="969" y="4674"/>
                    <a:pt x="977" y="4560"/>
                    <a:pt x="978" y="4542"/>
                  </a:cubicBezTo>
                  <a:cubicBezTo>
                    <a:pt x="978" y="4533"/>
                    <a:pt x="976" y="4509"/>
                    <a:pt x="976" y="4486"/>
                  </a:cubicBezTo>
                  <a:cubicBezTo>
                    <a:pt x="977" y="4484"/>
                    <a:pt x="979" y="4477"/>
                    <a:pt x="983" y="4461"/>
                  </a:cubicBezTo>
                  <a:cubicBezTo>
                    <a:pt x="988" y="4441"/>
                    <a:pt x="992" y="4420"/>
                    <a:pt x="997" y="4400"/>
                  </a:cubicBezTo>
                  <a:cubicBezTo>
                    <a:pt x="1004" y="4374"/>
                    <a:pt x="1035" y="4317"/>
                    <a:pt x="1036" y="4287"/>
                  </a:cubicBezTo>
                  <a:cubicBezTo>
                    <a:pt x="1043" y="4272"/>
                    <a:pt x="1049" y="4258"/>
                    <a:pt x="1057" y="4245"/>
                  </a:cubicBezTo>
                  <a:cubicBezTo>
                    <a:pt x="1069" y="4224"/>
                    <a:pt x="1083" y="4193"/>
                    <a:pt x="1100" y="4167"/>
                  </a:cubicBezTo>
                  <a:cubicBezTo>
                    <a:pt x="1106" y="4164"/>
                    <a:pt x="1112" y="4158"/>
                    <a:pt x="1118" y="4152"/>
                  </a:cubicBezTo>
                  <a:cubicBezTo>
                    <a:pt x="1133" y="4135"/>
                    <a:pt x="1149" y="4119"/>
                    <a:pt x="1164" y="4103"/>
                  </a:cubicBezTo>
                  <a:lnTo>
                    <a:pt x="1172" y="4096"/>
                  </a:lnTo>
                  <a:cubicBezTo>
                    <a:pt x="1190" y="4077"/>
                    <a:pt x="1209" y="4058"/>
                    <a:pt x="1228" y="4040"/>
                  </a:cubicBezTo>
                  <a:lnTo>
                    <a:pt x="1480" y="3787"/>
                  </a:lnTo>
                  <a:lnTo>
                    <a:pt x="3364" y="1903"/>
                  </a:lnTo>
                  <a:lnTo>
                    <a:pt x="4067" y="1201"/>
                  </a:lnTo>
                  <a:cubicBezTo>
                    <a:pt x="4106" y="1162"/>
                    <a:pt x="4145" y="1122"/>
                    <a:pt x="4185" y="1084"/>
                  </a:cubicBezTo>
                  <a:cubicBezTo>
                    <a:pt x="4200" y="1069"/>
                    <a:pt x="4217" y="1055"/>
                    <a:pt x="4232" y="1040"/>
                  </a:cubicBezTo>
                  <a:cubicBezTo>
                    <a:pt x="4260" y="1022"/>
                    <a:pt x="4286" y="1004"/>
                    <a:pt x="4313" y="988"/>
                  </a:cubicBezTo>
                  <a:cubicBezTo>
                    <a:pt x="4327" y="980"/>
                    <a:pt x="4341" y="974"/>
                    <a:pt x="4354" y="967"/>
                  </a:cubicBezTo>
                  <a:cubicBezTo>
                    <a:pt x="4385" y="966"/>
                    <a:pt x="4457" y="930"/>
                    <a:pt x="4483" y="924"/>
                  </a:cubicBezTo>
                  <a:cubicBezTo>
                    <a:pt x="4501" y="920"/>
                    <a:pt x="4519" y="917"/>
                    <a:pt x="4537" y="913"/>
                  </a:cubicBezTo>
                  <a:cubicBezTo>
                    <a:pt x="4567" y="911"/>
                    <a:pt x="4596" y="909"/>
                    <a:pt x="4625" y="909"/>
                  </a:cubicBezTo>
                  <a:cubicBezTo>
                    <a:pt x="4634" y="909"/>
                    <a:pt x="4665" y="907"/>
                    <a:pt x="4694" y="907"/>
                  </a:cubicBezTo>
                  <a:close/>
                  <a:moveTo>
                    <a:pt x="4608" y="1"/>
                  </a:moveTo>
                  <a:cubicBezTo>
                    <a:pt x="4349" y="1"/>
                    <a:pt x="4088" y="65"/>
                    <a:pt x="3849" y="201"/>
                  </a:cubicBezTo>
                  <a:cubicBezTo>
                    <a:pt x="3602" y="342"/>
                    <a:pt x="3407" y="567"/>
                    <a:pt x="3208" y="765"/>
                  </a:cubicBezTo>
                  <a:lnTo>
                    <a:pt x="1260" y="2713"/>
                  </a:lnTo>
                  <a:lnTo>
                    <a:pt x="580" y="3393"/>
                  </a:lnTo>
                  <a:cubicBezTo>
                    <a:pt x="470" y="3504"/>
                    <a:pt x="365" y="3620"/>
                    <a:pt x="284" y="3754"/>
                  </a:cubicBezTo>
                  <a:cubicBezTo>
                    <a:pt x="61" y="4123"/>
                    <a:pt x="1" y="4605"/>
                    <a:pt x="134" y="5017"/>
                  </a:cubicBezTo>
                  <a:cubicBezTo>
                    <a:pt x="251" y="5382"/>
                    <a:pt x="494" y="5631"/>
                    <a:pt x="755" y="5892"/>
                  </a:cubicBezTo>
                  <a:lnTo>
                    <a:pt x="1622" y="6758"/>
                  </a:lnTo>
                  <a:lnTo>
                    <a:pt x="3415" y="8552"/>
                  </a:lnTo>
                  <a:lnTo>
                    <a:pt x="3488" y="8624"/>
                  </a:lnTo>
                  <a:cubicBezTo>
                    <a:pt x="3499" y="8638"/>
                    <a:pt x="3511" y="8652"/>
                    <a:pt x="3525" y="8665"/>
                  </a:cubicBezTo>
                  <a:cubicBezTo>
                    <a:pt x="3831" y="8962"/>
                    <a:pt x="4227" y="9110"/>
                    <a:pt x="4624" y="9110"/>
                  </a:cubicBezTo>
                  <a:cubicBezTo>
                    <a:pt x="5023" y="9110"/>
                    <a:pt x="5421" y="8960"/>
                    <a:pt x="5727" y="8660"/>
                  </a:cubicBezTo>
                  <a:cubicBezTo>
                    <a:pt x="5895" y="8494"/>
                    <a:pt x="6060" y="8327"/>
                    <a:pt x="6227" y="8160"/>
                  </a:cubicBezTo>
                  <a:lnTo>
                    <a:pt x="8208" y="6179"/>
                  </a:lnTo>
                  <a:cubicBezTo>
                    <a:pt x="8380" y="6007"/>
                    <a:pt x="8553" y="5838"/>
                    <a:pt x="8723" y="5664"/>
                  </a:cubicBezTo>
                  <a:cubicBezTo>
                    <a:pt x="9307" y="5069"/>
                    <a:pt x="9328" y="4129"/>
                    <a:pt x="8776" y="3506"/>
                  </a:cubicBezTo>
                  <a:cubicBezTo>
                    <a:pt x="8633" y="3346"/>
                    <a:pt x="8473" y="3201"/>
                    <a:pt x="8321" y="3049"/>
                  </a:cubicBezTo>
                  <a:lnTo>
                    <a:pt x="7372" y="2099"/>
                  </a:lnTo>
                  <a:cubicBezTo>
                    <a:pt x="6831" y="1560"/>
                    <a:pt x="6292" y="1018"/>
                    <a:pt x="5751" y="478"/>
                  </a:cubicBezTo>
                  <a:cubicBezTo>
                    <a:pt x="5440" y="169"/>
                    <a:pt x="5027" y="1"/>
                    <a:pt x="460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45713" tIns="45713" rIns="45713" bIns="45713" anchor="ctr"/>
            <a:lstStyle/>
            <a:p>
              <a:endParaRPr lang="es-NI">
                <a:latin typeface="Arial" panose="020B0604020202020204" pitchFamily="34" charset="0"/>
                <a:cs typeface="Arial" panose="020B0604020202020204" pitchFamily="34" charset="0"/>
              </a:endParaRPr>
            </a:p>
          </p:txBody>
        </p:sp>
        <p:sp>
          <p:nvSpPr>
            <p:cNvPr id="21" name="Google Shape;162;p16">
              <a:extLst>
                <a:ext uri="{FF2B5EF4-FFF2-40B4-BE49-F238E27FC236}">
                  <a16:creationId xmlns:a16="http://schemas.microsoft.com/office/drawing/2014/main" id="{8EDC1120-6053-40C0-7163-74D2E517B06B}"/>
                </a:ext>
              </a:extLst>
            </p:cNvPr>
            <p:cNvSpPr>
              <a:spLocks/>
            </p:cNvSpPr>
            <p:nvPr/>
          </p:nvSpPr>
          <p:spPr bwMode="auto">
            <a:xfrm>
              <a:off x="4617864" y="3165618"/>
              <a:ext cx="2224708" cy="2168449"/>
            </a:xfrm>
            <a:custGeom>
              <a:avLst/>
              <a:gdLst>
                <a:gd name="T0" fmla="*/ 4211 w 8423"/>
                <a:gd name="T1" fmla="*/ 1 h 8210"/>
                <a:gd name="T2" fmla="*/ 3435 w 8423"/>
                <a:gd name="T3" fmla="*/ 321 h 8210"/>
                <a:gd name="T4" fmla="*/ 428 w 8423"/>
                <a:gd name="T5" fmla="*/ 3328 h 8210"/>
                <a:gd name="T6" fmla="*/ 428 w 8423"/>
                <a:gd name="T7" fmla="*/ 4882 h 8210"/>
                <a:gd name="T8" fmla="*/ 3435 w 8423"/>
                <a:gd name="T9" fmla="*/ 7888 h 8210"/>
                <a:gd name="T10" fmla="*/ 4211 w 8423"/>
                <a:gd name="T11" fmla="*/ 8209 h 8210"/>
                <a:gd name="T12" fmla="*/ 4988 w 8423"/>
                <a:gd name="T13" fmla="*/ 7888 h 8210"/>
                <a:gd name="T14" fmla="*/ 7995 w 8423"/>
                <a:gd name="T15" fmla="*/ 4882 h 8210"/>
                <a:gd name="T16" fmla="*/ 7995 w 8423"/>
                <a:gd name="T17" fmla="*/ 3328 h 8210"/>
                <a:gd name="T18" fmla="*/ 4988 w 8423"/>
                <a:gd name="T19" fmla="*/ 321 h 8210"/>
                <a:gd name="T20" fmla="*/ 4211 w 8423"/>
                <a:gd name="T21" fmla="*/ 1 h 8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23" h="8210" extrusionOk="0">
                  <a:moveTo>
                    <a:pt x="4211" y="1"/>
                  </a:moveTo>
                  <a:cubicBezTo>
                    <a:pt x="3930" y="1"/>
                    <a:pt x="3648" y="107"/>
                    <a:pt x="3435" y="321"/>
                  </a:cubicBezTo>
                  <a:lnTo>
                    <a:pt x="428" y="3328"/>
                  </a:lnTo>
                  <a:cubicBezTo>
                    <a:pt x="0" y="3755"/>
                    <a:pt x="0" y="4454"/>
                    <a:pt x="428" y="4882"/>
                  </a:cubicBezTo>
                  <a:lnTo>
                    <a:pt x="3435" y="7888"/>
                  </a:lnTo>
                  <a:cubicBezTo>
                    <a:pt x="3648" y="8102"/>
                    <a:pt x="3930" y="8209"/>
                    <a:pt x="4211" y="8209"/>
                  </a:cubicBezTo>
                  <a:cubicBezTo>
                    <a:pt x="4493" y="8209"/>
                    <a:pt x="4775" y="8102"/>
                    <a:pt x="4988" y="7888"/>
                  </a:cubicBezTo>
                  <a:lnTo>
                    <a:pt x="7995" y="4882"/>
                  </a:lnTo>
                  <a:cubicBezTo>
                    <a:pt x="8423" y="4454"/>
                    <a:pt x="8423" y="3755"/>
                    <a:pt x="7995" y="3328"/>
                  </a:cubicBezTo>
                  <a:lnTo>
                    <a:pt x="4988" y="321"/>
                  </a:lnTo>
                  <a:cubicBezTo>
                    <a:pt x="4775" y="107"/>
                    <a:pt x="4493" y="1"/>
                    <a:pt x="4211" y="1"/>
                  </a:cubicBezTo>
                  <a:close/>
                </a:path>
              </a:pathLst>
            </a:custGeom>
            <a:solidFill>
              <a:srgbClr val="0355C0"/>
            </a:solidFill>
            <a:ln>
              <a:noFill/>
            </a:ln>
            <a:extLst>
              <a:ext uri="{91240B29-F687-4F45-9708-019B960494DF}">
                <a14:hiddenLine xmlns:a14="http://schemas.microsoft.com/office/drawing/2010/main" w="9525">
                  <a:solidFill>
                    <a:srgbClr val="000000"/>
                  </a:solidFill>
                  <a:round/>
                  <a:headEnd/>
                  <a:tailEnd/>
                </a14:hiddenLine>
              </a:ext>
            </a:extLst>
          </p:spPr>
          <p:txBody>
            <a:bodyPr lIns="45713" tIns="45713" rIns="45713" bIns="45713" anchor="ctr"/>
            <a:lstStyle/>
            <a:p>
              <a:endParaRPr lang="es-NI">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086FEE24-CA74-2F65-C681-849525132FC5}"/>
                </a:ext>
              </a:extLst>
            </p:cNvPr>
            <p:cNvSpPr txBox="1"/>
            <p:nvPr/>
          </p:nvSpPr>
          <p:spPr>
            <a:xfrm>
              <a:off x="5193997" y="3710500"/>
              <a:ext cx="1126157" cy="1015905"/>
            </a:xfrm>
            <a:prstGeom prst="rect">
              <a:avLst/>
            </a:prstGeom>
            <a:noFill/>
          </p:spPr>
          <p:txBody>
            <a:bodyPr>
              <a:spAutoFit/>
            </a:bodyPr>
            <a:lstStyle/>
            <a:p>
              <a:pPr algn="ctr">
                <a:defRPr/>
              </a:pPr>
              <a:r>
                <a:rPr lang="es-ES" sz="2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III</a:t>
              </a:r>
              <a:endParaRPr lang="es-NI" sz="27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CuadroTexto 31">
              <a:extLst>
                <a:ext uri="{FF2B5EF4-FFF2-40B4-BE49-F238E27FC236}">
                  <a16:creationId xmlns:a16="http://schemas.microsoft.com/office/drawing/2014/main" id="{1D3588A4-8798-3DEA-D502-B3D06D9D552C}"/>
                </a:ext>
              </a:extLst>
            </p:cNvPr>
            <p:cNvSpPr txBox="1">
              <a:spLocks noChangeArrowheads="1"/>
            </p:cNvSpPr>
            <p:nvPr/>
          </p:nvSpPr>
          <p:spPr bwMode="auto">
            <a:xfrm>
              <a:off x="7036913" y="3649358"/>
              <a:ext cx="8485206" cy="91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s-NI" altLang="es-NI" b="1">
                  <a:solidFill>
                    <a:schemeClr val="bg1"/>
                  </a:solidFill>
                </a:rPr>
                <a:t>Recursos de Aprendizaje</a:t>
              </a:r>
            </a:p>
          </p:txBody>
        </p:sp>
      </p:grpSp>
      <p:grpSp>
        <p:nvGrpSpPr>
          <p:cNvPr id="24" name="Grupo 32">
            <a:extLst>
              <a:ext uri="{FF2B5EF4-FFF2-40B4-BE49-F238E27FC236}">
                <a16:creationId xmlns:a16="http://schemas.microsoft.com/office/drawing/2014/main" id="{8BF31B59-62F5-7CE8-EA51-1BB034D141B2}"/>
              </a:ext>
            </a:extLst>
          </p:cNvPr>
          <p:cNvGrpSpPr>
            <a:grpSpLocks/>
          </p:cNvGrpSpPr>
          <p:nvPr/>
        </p:nvGrpSpPr>
        <p:grpSpPr bwMode="auto">
          <a:xfrm>
            <a:off x="4005263" y="4568826"/>
            <a:ext cx="5734050" cy="1203325"/>
            <a:chOff x="4558651" y="3062861"/>
            <a:chExt cx="10922369" cy="2406424"/>
          </a:xfrm>
        </p:grpSpPr>
        <p:sp>
          <p:nvSpPr>
            <p:cNvPr id="25" name="Google Shape;123;p16">
              <a:extLst>
                <a:ext uri="{FF2B5EF4-FFF2-40B4-BE49-F238E27FC236}">
                  <a16:creationId xmlns:a16="http://schemas.microsoft.com/office/drawing/2014/main" id="{93EFF4F7-0254-6EA7-F6E3-0059B11C53D0}"/>
                </a:ext>
              </a:extLst>
            </p:cNvPr>
            <p:cNvSpPr>
              <a:spLocks noChangeArrowheads="1"/>
            </p:cNvSpPr>
            <p:nvPr/>
          </p:nvSpPr>
          <p:spPr bwMode="auto">
            <a:xfrm>
              <a:off x="5211641" y="3355755"/>
              <a:ext cx="10269379" cy="1673341"/>
            </a:xfrm>
            <a:prstGeom prst="roundRect">
              <a:avLst>
                <a:gd name="adj" fmla="val 50000"/>
              </a:avLst>
            </a:prstGeom>
            <a:solidFill>
              <a:srgbClr val="0369EE"/>
            </a:solidFill>
            <a:ln>
              <a:noFill/>
            </a:ln>
            <a:extLst>
              <a:ext uri="{91240B29-F687-4F45-9708-019B960494DF}">
                <a14:hiddenLine xmlns:a14="http://schemas.microsoft.com/office/drawing/2010/main" w="9525">
                  <a:solidFill>
                    <a:srgbClr val="000000"/>
                  </a:solidFill>
                  <a:round/>
                  <a:headEnd/>
                  <a:tailEnd/>
                </a14:hiddenLine>
              </a:ext>
            </a:extLst>
          </p:spPr>
          <p:txBody>
            <a:bodyPr lIns="45713" tIns="45713" rIns="45713" bIns="45713" anchor="ct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endParaRPr lang="es-NI" altLang="es-NI" sz="900"/>
            </a:p>
          </p:txBody>
        </p:sp>
        <p:sp>
          <p:nvSpPr>
            <p:cNvPr id="26" name="Google Shape;161;p16">
              <a:extLst>
                <a:ext uri="{FF2B5EF4-FFF2-40B4-BE49-F238E27FC236}">
                  <a16:creationId xmlns:a16="http://schemas.microsoft.com/office/drawing/2014/main" id="{AC1B7390-8E82-4EB5-5C32-9FC87F0A76AA}"/>
                </a:ext>
              </a:extLst>
            </p:cNvPr>
            <p:cNvSpPr>
              <a:spLocks/>
            </p:cNvSpPr>
            <p:nvPr/>
          </p:nvSpPr>
          <p:spPr bwMode="auto">
            <a:xfrm>
              <a:off x="4558651" y="3062861"/>
              <a:ext cx="2464004" cy="2406424"/>
            </a:xfrm>
            <a:custGeom>
              <a:avLst/>
              <a:gdLst>
                <a:gd name="T0" fmla="*/ 4749 w 9329"/>
                <a:gd name="T1" fmla="*/ 915 h 9111"/>
                <a:gd name="T2" fmla="*/ 4361 w 9329"/>
                <a:gd name="T3" fmla="*/ 962 h 9111"/>
                <a:gd name="T4" fmla="*/ 5020 w 9329"/>
                <a:gd name="T5" fmla="*/ 1034 h 9111"/>
                <a:gd name="T6" fmla="*/ 1127 w 9329"/>
                <a:gd name="T7" fmla="*/ 4137 h 9111"/>
                <a:gd name="T8" fmla="*/ 1127 w 9329"/>
                <a:gd name="T9" fmla="*/ 4137 h 9111"/>
                <a:gd name="T10" fmla="*/ 1023 w 9329"/>
                <a:gd name="T11" fmla="*/ 4310 h 9111"/>
                <a:gd name="T12" fmla="*/ 8269 w 9329"/>
                <a:gd name="T13" fmla="*/ 4435 h 9111"/>
                <a:gd name="T14" fmla="*/ 984 w 9329"/>
                <a:gd name="T15" fmla="*/ 4434 h 9111"/>
                <a:gd name="T16" fmla="*/ 1023 w 9329"/>
                <a:gd name="T17" fmla="*/ 4806 h 9111"/>
                <a:gd name="T18" fmla="*/ 8219 w 9329"/>
                <a:gd name="T19" fmla="*/ 4837 h 9111"/>
                <a:gd name="T20" fmla="*/ 4350 w 9329"/>
                <a:gd name="T21" fmla="*/ 8151 h 9111"/>
                <a:gd name="T22" fmla="*/ 4705 w 9329"/>
                <a:gd name="T23" fmla="*/ 8206 h 9111"/>
                <a:gd name="T24" fmla="*/ 4697 w 9329"/>
                <a:gd name="T25" fmla="*/ 907 h 9111"/>
                <a:gd name="T26" fmla="*/ 4875 w 9329"/>
                <a:gd name="T27" fmla="*/ 957 h 9111"/>
                <a:gd name="T28" fmla="*/ 5032 w 9329"/>
                <a:gd name="T29" fmla="*/ 1050 h 9111"/>
                <a:gd name="T30" fmla="*/ 6146 w 9329"/>
                <a:gd name="T31" fmla="*/ 2162 h 9111"/>
                <a:gd name="T32" fmla="*/ 8126 w 9329"/>
                <a:gd name="T33" fmla="*/ 4145 h 9111"/>
                <a:gd name="T34" fmla="*/ 8225 w 9329"/>
                <a:gd name="T35" fmla="*/ 4305 h 9111"/>
                <a:gd name="T36" fmla="*/ 8275 w 9329"/>
                <a:gd name="T37" fmla="*/ 4575 h 9111"/>
                <a:gd name="T38" fmla="*/ 8273 w 9329"/>
                <a:gd name="T39" fmla="*/ 4656 h 9111"/>
                <a:gd name="T40" fmla="*/ 8239 w 9329"/>
                <a:gd name="T41" fmla="*/ 4796 h 9111"/>
                <a:gd name="T42" fmla="*/ 8139 w 9329"/>
                <a:gd name="T43" fmla="*/ 4960 h 9111"/>
                <a:gd name="T44" fmla="*/ 7917 w 9329"/>
                <a:gd name="T45" fmla="*/ 5186 h 9111"/>
                <a:gd name="T46" fmla="*/ 5059 w 9329"/>
                <a:gd name="T47" fmla="*/ 8044 h 9111"/>
                <a:gd name="T48" fmla="*/ 5054 w 9329"/>
                <a:gd name="T49" fmla="*/ 8056 h 9111"/>
                <a:gd name="T50" fmla="*/ 5023 w 9329"/>
                <a:gd name="T51" fmla="*/ 8075 h 9111"/>
                <a:gd name="T52" fmla="*/ 5017 w 9329"/>
                <a:gd name="T53" fmla="*/ 8080 h 9111"/>
                <a:gd name="T54" fmla="*/ 5012 w 9329"/>
                <a:gd name="T55" fmla="*/ 8083 h 9111"/>
                <a:gd name="T56" fmla="*/ 4755 w 9329"/>
                <a:gd name="T57" fmla="*/ 8196 h 9111"/>
                <a:gd name="T58" fmla="*/ 4550 w 9329"/>
                <a:gd name="T59" fmla="*/ 8206 h 9111"/>
                <a:gd name="T60" fmla="*/ 4521 w 9329"/>
                <a:gd name="T61" fmla="*/ 8201 h 9111"/>
                <a:gd name="T62" fmla="*/ 4372 w 9329"/>
                <a:gd name="T63" fmla="*/ 8159 h 9111"/>
                <a:gd name="T64" fmla="*/ 4237 w 9329"/>
                <a:gd name="T65" fmla="*/ 8078 h 9111"/>
                <a:gd name="T66" fmla="*/ 2852 w 9329"/>
                <a:gd name="T67" fmla="*/ 6701 h 9111"/>
                <a:gd name="T68" fmla="*/ 1118 w 9329"/>
                <a:gd name="T69" fmla="*/ 4964 h 9111"/>
                <a:gd name="T70" fmla="*/ 1035 w 9329"/>
                <a:gd name="T71" fmla="*/ 4830 h 9111"/>
                <a:gd name="T72" fmla="*/ 975 w 9329"/>
                <a:gd name="T73" fmla="*/ 4629 h 9111"/>
                <a:gd name="T74" fmla="*/ 978 w 9329"/>
                <a:gd name="T75" fmla="*/ 4542 h 9111"/>
                <a:gd name="T76" fmla="*/ 997 w 9329"/>
                <a:gd name="T77" fmla="*/ 4400 h 9111"/>
                <a:gd name="T78" fmla="*/ 1100 w 9329"/>
                <a:gd name="T79" fmla="*/ 4167 h 9111"/>
                <a:gd name="T80" fmla="*/ 1172 w 9329"/>
                <a:gd name="T81" fmla="*/ 4096 h 9111"/>
                <a:gd name="T82" fmla="*/ 4067 w 9329"/>
                <a:gd name="T83" fmla="*/ 1201 h 9111"/>
                <a:gd name="T84" fmla="*/ 4313 w 9329"/>
                <a:gd name="T85" fmla="*/ 988 h 9111"/>
                <a:gd name="T86" fmla="*/ 4537 w 9329"/>
                <a:gd name="T87" fmla="*/ 913 h 9111"/>
                <a:gd name="T88" fmla="*/ 4608 w 9329"/>
                <a:gd name="T89" fmla="*/ 1 h 9111"/>
                <a:gd name="T90" fmla="*/ 580 w 9329"/>
                <a:gd name="T91" fmla="*/ 3393 h 9111"/>
                <a:gd name="T92" fmla="*/ 1622 w 9329"/>
                <a:gd name="T93" fmla="*/ 6758 h 9111"/>
                <a:gd name="T94" fmla="*/ 3525 w 9329"/>
                <a:gd name="T95" fmla="*/ 8665 h 9111"/>
                <a:gd name="T96" fmla="*/ 8208 w 9329"/>
                <a:gd name="T97" fmla="*/ 6179 h 9111"/>
                <a:gd name="T98" fmla="*/ 7372 w 9329"/>
                <a:gd name="T99" fmla="*/ 2099 h 9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29" h="9111" extrusionOk="0">
                  <a:moveTo>
                    <a:pt x="4704" y="907"/>
                  </a:moveTo>
                  <a:lnTo>
                    <a:pt x="4704" y="907"/>
                  </a:lnTo>
                  <a:cubicBezTo>
                    <a:pt x="4728" y="907"/>
                    <a:pt x="4747" y="909"/>
                    <a:pt x="4750" y="915"/>
                  </a:cubicBezTo>
                  <a:cubicBezTo>
                    <a:pt x="4750" y="915"/>
                    <a:pt x="4750" y="915"/>
                    <a:pt x="4749" y="915"/>
                  </a:cubicBezTo>
                  <a:cubicBezTo>
                    <a:pt x="4744" y="915"/>
                    <a:pt x="4721" y="910"/>
                    <a:pt x="4704" y="907"/>
                  </a:cubicBezTo>
                  <a:close/>
                  <a:moveTo>
                    <a:pt x="4399" y="943"/>
                  </a:moveTo>
                  <a:cubicBezTo>
                    <a:pt x="4400" y="943"/>
                    <a:pt x="4377" y="956"/>
                    <a:pt x="4361" y="962"/>
                  </a:cubicBezTo>
                  <a:cubicBezTo>
                    <a:pt x="4364" y="961"/>
                    <a:pt x="4367" y="959"/>
                    <a:pt x="4370" y="958"/>
                  </a:cubicBezTo>
                  <a:cubicBezTo>
                    <a:pt x="4390" y="947"/>
                    <a:pt x="4398" y="943"/>
                    <a:pt x="4399" y="943"/>
                  </a:cubicBezTo>
                  <a:close/>
                  <a:moveTo>
                    <a:pt x="5020" y="1034"/>
                  </a:moveTo>
                  <a:lnTo>
                    <a:pt x="5020" y="1034"/>
                  </a:lnTo>
                  <a:cubicBezTo>
                    <a:pt x="5031" y="1042"/>
                    <a:pt x="5040" y="1050"/>
                    <a:pt x="5047" y="1059"/>
                  </a:cubicBezTo>
                  <a:cubicBezTo>
                    <a:pt x="5045" y="1056"/>
                    <a:pt x="5031" y="1043"/>
                    <a:pt x="5020" y="1034"/>
                  </a:cubicBezTo>
                  <a:close/>
                  <a:moveTo>
                    <a:pt x="1127" y="4137"/>
                  </a:moveTo>
                  <a:lnTo>
                    <a:pt x="1127" y="4137"/>
                  </a:lnTo>
                  <a:cubicBezTo>
                    <a:pt x="1127" y="4137"/>
                    <a:pt x="1126" y="4138"/>
                    <a:pt x="1125" y="4138"/>
                  </a:cubicBezTo>
                  <a:cubicBezTo>
                    <a:pt x="1126" y="4138"/>
                    <a:pt x="1127" y="4137"/>
                    <a:pt x="1127" y="4137"/>
                  </a:cubicBezTo>
                  <a:close/>
                  <a:moveTo>
                    <a:pt x="1023" y="4310"/>
                  </a:moveTo>
                  <a:lnTo>
                    <a:pt x="1023" y="4310"/>
                  </a:lnTo>
                  <a:cubicBezTo>
                    <a:pt x="1018" y="4322"/>
                    <a:pt x="1012" y="4332"/>
                    <a:pt x="1012" y="4332"/>
                  </a:cubicBezTo>
                  <a:cubicBezTo>
                    <a:pt x="1012" y="4332"/>
                    <a:pt x="1015" y="4326"/>
                    <a:pt x="1023" y="4310"/>
                  </a:cubicBezTo>
                  <a:close/>
                  <a:moveTo>
                    <a:pt x="8269" y="4435"/>
                  </a:moveTo>
                  <a:cubicBezTo>
                    <a:pt x="8269" y="4435"/>
                    <a:pt x="8269" y="4435"/>
                    <a:pt x="8269" y="4435"/>
                  </a:cubicBezTo>
                  <a:cubicBezTo>
                    <a:pt x="8269" y="4435"/>
                    <a:pt x="8269" y="4435"/>
                    <a:pt x="8269" y="4435"/>
                  </a:cubicBezTo>
                  <a:close/>
                  <a:moveTo>
                    <a:pt x="984" y="4434"/>
                  </a:moveTo>
                  <a:cubicBezTo>
                    <a:pt x="983" y="4434"/>
                    <a:pt x="978" y="4461"/>
                    <a:pt x="976" y="4476"/>
                  </a:cubicBezTo>
                  <a:cubicBezTo>
                    <a:pt x="977" y="4455"/>
                    <a:pt x="978" y="4437"/>
                    <a:pt x="984" y="4434"/>
                  </a:cubicBezTo>
                  <a:close/>
                  <a:moveTo>
                    <a:pt x="1012" y="4784"/>
                  </a:moveTo>
                  <a:lnTo>
                    <a:pt x="1012" y="4784"/>
                  </a:lnTo>
                  <a:cubicBezTo>
                    <a:pt x="1012" y="4784"/>
                    <a:pt x="1018" y="4794"/>
                    <a:pt x="1023" y="4806"/>
                  </a:cubicBezTo>
                  <a:cubicBezTo>
                    <a:pt x="1015" y="4790"/>
                    <a:pt x="1012" y="4784"/>
                    <a:pt x="1012" y="4784"/>
                  </a:cubicBezTo>
                  <a:close/>
                  <a:moveTo>
                    <a:pt x="8219" y="4837"/>
                  </a:moveTo>
                  <a:cubicBezTo>
                    <a:pt x="8218" y="4837"/>
                    <a:pt x="8218" y="4838"/>
                    <a:pt x="8218" y="4838"/>
                  </a:cubicBezTo>
                  <a:cubicBezTo>
                    <a:pt x="8218" y="4838"/>
                    <a:pt x="8218" y="4837"/>
                    <a:pt x="8219" y="4837"/>
                  </a:cubicBezTo>
                  <a:close/>
                  <a:moveTo>
                    <a:pt x="4350" y="8151"/>
                  </a:moveTo>
                  <a:cubicBezTo>
                    <a:pt x="4351" y="8151"/>
                    <a:pt x="4376" y="8164"/>
                    <a:pt x="4391" y="8172"/>
                  </a:cubicBezTo>
                  <a:cubicBezTo>
                    <a:pt x="4372" y="8166"/>
                    <a:pt x="4356" y="8159"/>
                    <a:pt x="4350" y="8151"/>
                  </a:cubicBezTo>
                  <a:close/>
                  <a:moveTo>
                    <a:pt x="4752" y="8202"/>
                  </a:moveTo>
                  <a:cubicBezTo>
                    <a:pt x="4759" y="8202"/>
                    <a:pt x="4754" y="8203"/>
                    <a:pt x="4723" y="8205"/>
                  </a:cubicBezTo>
                  <a:cubicBezTo>
                    <a:pt x="4717" y="8206"/>
                    <a:pt x="4711" y="8206"/>
                    <a:pt x="4705" y="8206"/>
                  </a:cubicBezTo>
                  <a:cubicBezTo>
                    <a:pt x="4720" y="8204"/>
                    <a:pt x="4744" y="8202"/>
                    <a:pt x="4752" y="8202"/>
                  </a:cubicBezTo>
                  <a:close/>
                  <a:moveTo>
                    <a:pt x="4694" y="907"/>
                  </a:moveTo>
                  <a:cubicBezTo>
                    <a:pt x="4695" y="907"/>
                    <a:pt x="4696" y="907"/>
                    <a:pt x="4697" y="907"/>
                  </a:cubicBezTo>
                  <a:cubicBezTo>
                    <a:pt x="4703" y="908"/>
                    <a:pt x="4711" y="911"/>
                    <a:pt x="4723" y="914"/>
                  </a:cubicBezTo>
                  <a:cubicBezTo>
                    <a:pt x="4748" y="920"/>
                    <a:pt x="4774" y="925"/>
                    <a:pt x="4799" y="931"/>
                  </a:cubicBezTo>
                  <a:cubicBezTo>
                    <a:pt x="4808" y="934"/>
                    <a:pt x="4849" y="948"/>
                    <a:pt x="4875" y="957"/>
                  </a:cubicBezTo>
                  <a:cubicBezTo>
                    <a:pt x="4894" y="967"/>
                    <a:pt x="4928" y="983"/>
                    <a:pt x="4939" y="989"/>
                  </a:cubicBezTo>
                  <a:cubicBezTo>
                    <a:pt x="4958" y="1000"/>
                    <a:pt x="4985" y="1012"/>
                    <a:pt x="5009" y="1027"/>
                  </a:cubicBezTo>
                  <a:cubicBezTo>
                    <a:pt x="5011" y="1030"/>
                    <a:pt x="5019" y="1037"/>
                    <a:pt x="5032" y="1050"/>
                  </a:cubicBezTo>
                  <a:cubicBezTo>
                    <a:pt x="5047" y="1065"/>
                    <a:pt x="5065" y="1081"/>
                    <a:pt x="5081" y="1096"/>
                  </a:cubicBezTo>
                  <a:lnTo>
                    <a:pt x="5111" y="1127"/>
                  </a:lnTo>
                  <a:lnTo>
                    <a:pt x="5322" y="1339"/>
                  </a:lnTo>
                  <a:lnTo>
                    <a:pt x="6146" y="2162"/>
                  </a:lnTo>
                  <a:lnTo>
                    <a:pt x="7929" y="3945"/>
                  </a:lnTo>
                  <a:cubicBezTo>
                    <a:pt x="7980" y="3996"/>
                    <a:pt x="8033" y="4047"/>
                    <a:pt x="8084" y="4099"/>
                  </a:cubicBezTo>
                  <a:cubicBezTo>
                    <a:pt x="8089" y="4106"/>
                    <a:pt x="8095" y="4111"/>
                    <a:pt x="8100" y="4118"/>
                  </a:cubicBezTo>
                  <a:cubicBezTo>
                    <a:pt x="8109" y="4126"/>
                    <a:pt x="8117" y="4136"/>
                    <a:pt x="8126" y="4145"/>
                  </a:cubicBezTo>
                  <a:cubicBezTo>
                    <a:pt x="8135" y="4173"/>
                    <a:pt x="8200" y="4257"/>
                    <a:pt x="8211" y="4275"/>
                  </a:cubicBezTo>
                  <a:cubicBezTo>
                    <a:pt x="8216" y="4285"/>
                    <a:pt x="8220" y="4295"/>
                    <a:pt x="8225" y="4305"/>
                  </a:cubicBezTo>
                  <a:cubicBezTo>
                    <a:pt x="8236" y="4343"/>
                    <a:pt x="8250" y="4378"/>
                    <a:pt x="8260" y="4416"/>
                  </a:cubicBezTo>
                  <a:cubicBezTo>
                    <a:pt x="8263" y="4428"/>
                    <a:pt x="8265" y="4439"/>
                    <a:pt x="8268" y="4450"/>
                  </a:cubicBezTo>
                  <a:cubicBezTo>
                    <a:pt x="8266" y="4490"/>
                    <a:pt x="8277" y="4536"/>
                    <a:pt x="8275" y="4575"/>
                  </a:cubicBezTo>
                  <a:cubicBezTo>
                    <a:pt x="8275" y="4595"/>
                    <a:pt x="8274" y="4618"/>
                    <a:pt x="8273" y="4638"/>
                  </a:cubicBezTo>
                  <a:cubicBezTo>
                    <a:pt x="8271" y="4656"/>
                    <a:pt x="8261" y="4680"/>
                    <a:pt x="8261" y="4680"/>
                  </a:cubicBezTo>
                  <a:cubicBezTo>
                    <a:pt x="8261" y="4680"/>
                    <a:pt x="8264" y="4674"/>
                    <a:pt x="8273" y="4656"/>
                  </a:cubicBezTo>
                  <a:cubicBezTo>
                    <a:pt x="8271" y="4661"/>
                    <a:pt x="8269" y="4667"/>
                    <a:pt x="8268" y="4671"/>
                  </a:cubicBezTo>
                  <a:cubicBezTo>
                    <a:pt x="8264" y="4692"/>
                    <a:pt x="8259" y="4712"/>
                    <a:pt x="8253" y="4733"/>
                  </a:cubicBezTo>
                  <a:cubicBezTo>
                    <a:pt x="8249" y="4746"/>
                    <a:pt x="8245" y="4772"/>
                    <a:pt x="8239" y="4796"/>
                  </a:cubicBezTo>
                  <a:cubicBezTo>
                    <a:pt x="8236" y="4798"/>
                    <a:pt x="8232" y="4805"/>
                    <a:pt x="8226" y="4815"/>
                  </a:cubicBezTo>
                  <a:cubicBezTo>
                    <a:pt x="8213" y="4839"/>
                    <a:pt x="8202" y="4863"/>
                    <a:pt x="8187" y="4886"/>
                  </a:cubicBezTo>
                  <a:cubicBezTo>
                    <a:pt x="8176" y="4905"/>
                    <a:pt x="8166" y="4923"/>
                    <a:pt x="8152" y="4941"/>
                  </a:cubicBezTo>
                  <a:cubicBezTo>
                    <a:pt x="8150" y="4945"/>
                    <a:pt x="8145" y="4953"/>
                    <a:pt x="8139" y="4960"/>
                  </a:cubicBezTo>
                  <a:cubicBezTo>
                    <a:pt x="8122" y="4978"/>
                    <a:pt x="8095" y="5007"/>
                    <a:pt x="8089" y="5014"/>
                  </a:cubicBezTo>
                  <a:lnTo>
                    <a:pt x="8081" y="5022"/>
                  </a:lnTo>
                  <a:cubicBezTo>
                    <a:pt x="8028" y="5076"/>
                    <a:pt x="7972" y="5131"/>
                    <a:pt x="7917" y="5186"/>
                  </a:cubicBezTo>
                  <a:lnTo>
                    <a:pt x="6132" y="6971"/>
                  </a:lnTo>
                  <a:lnTo>
                    <a:pt x="5310" y="7793"/>
                  </a:lnTo>
                  <a:lnTo>
                    <a:pt x="5107" y="7995"/>
                  </a:lnTo>
                  <a:cubicBezTo>
                    <a:pt x="5091" y="8012"/>
                    <a:pt x="5076" y="8028"/>
                    <a:pt x="5059" y="8044"/>
                  </a:cubicBezTo>
                  <a:cubicBezTo>
                    <a:pt x="5055" y="8047"/>
                    <a:pt x="5036" y="8063"/>
                    <a:pt x="5023" y="8075"/>
                  </a:cubicBezTo>
                  <a:cubicBezTo>
                    <a:pt x="5036" y="8066"/>
                    <a:pt x="5053" y="8056"/>
                    <a:pt x="5054" y="8056"/>
                  </a:cubicBezTo>
                  <a:cubicBezTo>
                    <a:pt x="5054" y="8056"/>
                    <a:pt x="5047" y="8061"/>
                    <a:pt x="5023" y="8076"/>
                  </a:cubicBezTo>
                  <a:cubicBezTo>
                    <a:pt x="5021" y="8078"/>
                    <a:pt x="5019" y="8079"/>
                    <a:pt x="5017" y="8080"/>
                  </a:cubicBezTo>
                  <a:cubicBezTo>
                    <a:pt x="5019" y="8079"/>
                    <a:pt x="5021" y="8077"/>
                    <a:pt x="5023" y="8075"/>
                  </a:cubicBezTo>
                  <a:cubicBezTo>
                    <a:pt x="5019" y="8078"/>
                    <a:pt x="5015" y="8081"/>
                    <a:pt x="5012" y="8083"/>
                  </a:cubicBezTo>
                  <a:cubicBezTo>
                    <a:pt x="5014" y="8082"/>
                    <a:pt x="5016" y="8081"/>
                    <a:pt x="5017" y="8080"/>
                  </a:cubicBezTo>
                  <a:cubicBezTo>
                    <a:pt x="5012" y="8085"/>
                    <a:pt x="5009" y="8088"/>
                    <a:pt x="5009" y="8088"/>
                  </a:cubicBezTo>
                  <a:cubicBezTo>
                    <a:pt x="5009" y="8087"/>
                    <a:pt x="5010" y="8085"/>
                    <a:pt x="5012" y="8083"/>
                  </a:cubicBezTo>
                  <a:cubicBezTo>
                    <a:pt x="4984" y="8101"/>
                    <a:pt x="4956" y="8119"/>
                    <a:pt x="4927" y="8135"/>
                  </a:cubicBezTo>
                  <a:cubicBezTo>
                    <a:pt x="4912" y="8143"/>
                    <a:pt x="4896" y="8150"/>
                    <a:pt x="4881" y="8158"/>
                  </a:cubicBezTo>
                  <a:cubicBezTo>
                    <a:pt x="4839" y="8172"/>
                    <a:pt x="4798" y="8186"/>
                    <a:pt x="4755" y="8196"/>
                  </a:cubicBezTo>
                  <a:cubicBezTo>
                    <a:pt x="4742" y="8200"/>
                    <a:pt x="4713" y="8201"/>
                    <a:pt x="4699" y="8207"/>
                  </a:cubicBezTo>
                  <a:cubicBezTo>
                    <a:pt x="4670" y="8208"/>
                    <a:pt x="4642" y="8209"/>
                    <a:pt x="4612" y="8209"/>
                  </a:cubicBezTo>
                  <a:cubicBezTo>
                    <a:pt x="4592" y="8209"/>
                    <a:pt x="4570" y="8207"/>
                    <a:pt x="4550" y="8206"/>
                  </a:cubicBezTo>
                  <a:cubicBezTo>
                    <a:pt x="4532" y="8204"/>
                    <a:pt x="4508" y="8194"/>
                    <a:pt x="4507" y="8194"/>
                  </a:cubicBezTo>
                  <a:cubicBezTo>
                    <a:pt x="4507" y="8194"/>
                    <a:pt x="4511" y="8196"/>
                    <a:pt x="4521" y="8201"/>
                  </a:cubicBezTo>
                  <a:cubicBezTo>
                    <a:pt x="4505" y="8197"/>
                    <a:pt x="4488" y="8194"/>
                    <a:pt x="4471" y="8190"/>
                  </a:cubicBezTo>
                  <a:cubicBezTo>
                    <a:pt x="4457" y="8186"/>
                    <a:pt x="4425" y="8181"/>
                    <a:pt x="4398" y="8173"/>
                  </a:cubicBezTo>
                  <a:cubicBezTo>
                    <a:pt x="4393" y="8171"/>
                    <a:pt x="4385" y="8166"/>
                    <a:pt x="4372" y="8159"/>
                  </a:cubicBezTo>
                  <a:cubicBezTo>
                    <a:pt x="4353" y="8149"/>
                    <a:pt x="4334" y="8140"/>
                    <a:pt x="4315" y="8129"/>
                  </a:cubicBezTo>
                  <a:cubicBezTo>
                    <a:pt x="4288" y="8113"/>
                    <a:pt x="4262" y="8096"/>
                    <a:pt x="4237" y="8079"/>
                  </a:cubicBezTo>
                  <a:cubicBezTo>
                    <a:pt x="4237" y="8078"/>
                    <a:pt x="4237" y="8078"/>
                    <a:pt x="4237" y="8078"/>
                  </a:cubicBezTo>
                  <a:cubicBezTo>
                    <a:pt x="4212" y="8056"/>
                    <a:pt x="4191" y="8037"/>
                    <a:pt x="4170" y="8018"/>
                  </a:cubicBezTo>
                  <a:cubicBezTo>
                    <a:pt x="4170" y="8018"/>
                    <a:pt x="4170" y="8018"/>
                    <a:pt x="4170" y="8018"/>
                  </a:cubicBezTo>
                  <a:lnTo>
                    <a:pt x="2852" y="6701"/>
                  </a:lnTo>
                  <a:lnTo>
                    <a:pt x="1224" y="5073"/>
                  </a:lnTo>
                  <a:lnTo>
                    <a:pt x="1171" y="5019"/>
                  </a:lnTo>
                  <a:lnTo>
                    <a:pt x="1164" y="5013"/>
                  </a:lnTo>
                  <a:cubicBezTo>
                    <a:pt x="1149" y="4998"/>
                    <a:pt x="1135" y="4979"/>
                    <a:pt x="1118" y="4964"/>
                  </a:cubicBezTo>
                  <a:cubicBezTo>
                    <a:pt x="1113" y="4959"/>
                    <a:pt x="1107" y="4954"/>
                    <a:pt x="1102" y="4951"/>
                  </a:cubicBezTo>
                  <a:cubicBezTo>
                    <a:pt x="1081" y="4921"/>
                    <a:pt x="1063" y="4882"/>
                    <a:pt x="1049" y="4856"/>
                  </a:cubicBezTo>
                  <a:cubicBezTo>
                    <a:pt x="1044" y="4848"/>
                    <a:pt x="1040" y="4839"/>
                    <a:pt x="1035" y="4830"/>
                  </a:cubicBezTo>
                  <a:cubicBezTo>
                    <a:pt x="1034" y="4800"/>
                    <a:pt x="1003" y="4742"/>
                    <a:pt x="997" y="4716"/>
                  </a:cubicBezTo>
                  <a:cubicBezTo>
                    <a:pt x="992" y="4696"/>
                    <a:pt x="988" y="4675"/>
                    <a:pt x="983" y="4655"/>
                  </a:cubicBezTo>
                  <a:cubicBezTo>
                    <a:pt x="978" y="4636"/>
                    <a:pt x="976" y="4629"/>
                    <a:pt x="975" y="4629"/>
                  </a:cubicBezTo>
                  <a:cubicBezTo>
                    <a:pt x="974" y="4629"/>
                    <a:pt x="986" y="4682"/>
                    <a:pt x="984" y="4682"/>
                  </a:cubicBezTo>
                  <a:cubicBezTo>
                    <a:pt x="984" y="4682"/>
                    <a:pt x="984" y="4682"/>
                    <a:pt x="984" y="4682"/>
                  </a:cubicBezTo>
                  <a:cubicBezTo>
                    <a:pt x="969" y="4674"/>
                    <a:pt x="977" y="4560"/>
                    <a:pt x="978" y="4542"/>
                  </a:cubicBezTo>
                  <a:cubicBezTo>
                    <a:pt x="978" y="4533"/>
                    <a:pt x="976" y="4509"/>
                    <a:pt x="976" y="4486"/>
                  </a:cubicBezTo>
                  <a:cubicBezTo>
                    <a:pt x="977" y="4484"/>
                    <a:pt x="979" y="4477"/>
                    <a:pt x="983" y="4461"/>
                  </a:cubicBezTo>
                  <a:cubicBezTo>
                    <a:pt x="988" y="4441"/>
                    <a:pt x="992" y="4420"/>
                    <a:pt x="997" y="4400"/>
                  </a:cubicBezTo>
                  <a:cubicBezTo>
                    <a:pt x="1004" y="4374"/>
                    <a:pt x="1035" y="4317"/>
                    <a:pt x="1036" y="4287"/>
                  </a:cubicBezTo>
                  <a:cubicBezTo>
                    <a:pt x="1043" y="4272"/>
                    <a:pt x="1049" y="4258"/>
                    <a:pt x="1057" y="4245"/>
                  </a:cubicBezTo>
                  <a:cubicBezTo>
                    <a:pt x="1069" y="4224"/>
                    <a:pt x="1083" y="4193"/>
                    <a:pt x="1100" y="4167"/>
                  </a:cubicBezTo>
                  <a:cubicBezTo>
                    <a:pt x="1106" y="4164"/>
                    <a:pt x="1112" y="4158"/>
                    <a:pt x="1118" y="4152"/>
                  </a:cubicBezTo>
                  <a:cubicBezTo>
                    <a:pt x="1133" y="4135"/>
                    <a:pt x="1149" y="4119"/>
                    <a:pt x="1164" y="4103"/>
                  </a:cubicBezTo>
                  <a:lnTo>
                    <a:pt x="1172" y="4096"/>
                  </a:lnTo>
                  <a:cubicBezTo>
                    <a:pt x="1190" y="4077"/>
                    <a:pt x="1209" y="4058"/>
                    <a:pt x="1228" y="4040"/>
                  </a:cubicBezTo>
                  <a:lnTo>
                    <a:pt x="1480" y="3787"/>
                  </a:lnTo>
                  <a:lnTo>
                    <a:pt x="3364" y="1903"/>
                  </a:lnTo>
                  <a:lnTo>
                    <a:pt x="4067" y="1201"/>
                  </a:lnTo>
                  <a:cubicBezTo>
                    <a:pt x="4106" y="1162"/>
                    <a:pt x="4145" y="1122"/>
                    <a:pt x="4185" y="1084"/>
                  </a:cubicBezTo>
                  <a:cubicBezTo>
                    <a:pt x="4200" y="1069"/>
                    <a:pt x="4217" y="1055"/>
                    <a:pt x="4232" y="1040"/>
                  </a:cubicBezTo>
                  <a:cubicBezTo>
                    <a:pt x="4260" y="1022"/>
                    <a:pt x="4286" y="1004"/>
                    <a:pt x="4313" y="988"/>
                  </a:cubicBezTo>
                  <a:cubicBezTo>
                    <a:pt x="4327" y="980"/>
                    <a:pt x="4341" y="974"/>
                    <a:pt x="4354" y="967"/>
                  </a:cubicBezTo>
                  <a:cubicBezTo>
                    <a:pt x="4385" y="966"/>
                    <a:pt x="4457" y="930"/>
                    <a:pt x="4483" y="924"/>
                  </a:cubicBezTo>
                  <a:cubicBezTo>
                    <a:pt x="4501" y="920"/>
                    <a:pt x="4519" y="917"/>
                    <a:pt x="4537" y="913"/>
                  </a:cubicBezTo>
                  <a:cubicBezTo>
                    <a:pt x="4567" y="911"/>
                    <a:pt x="4596" y="909"/>
                    <a:pt x="4625" y="909"/>
                  </a:cubicBezTo>
                  <a:cubicBezTo>
                    <a:pt x="4634" y="909"/>
                    <a:pt x="4665" y="907"/>
                    <a:pt x="4694" y="907"/>
                  </a:cubicBezTo>
                  <a:close/>
                  <a:moveTo>
                    <a:pt x="4608" y="1"/>
                  </a:moveTo>
                  <a:cubicBezTo>
                    <a:pt x="4349" y="1"/>
                    <a:pt x="4088" y="65"/>
                    <a:pt x="3849" y="201"/>
                  </a:cubicBezTo>
                  <a:cubicBezTo>
                    <a:pt x="3602" y="342"/>
                    <a:pt x="3407" y="567"/>
                    <a:pt x="3208" y="765"/>
                  </a:cubicBezTo>
                  <a:lnTo>
                    <a:pt x="1260" y="2713"/>
                  </a:lnTo>
                  <a:lnTo>
                    <a:pt x="580" y="3393"/>
                  </a:lnTo>
                  <a:cubicBezTo>
                    <a:pt x="470" y="3504"/>
                    <a:pt x="365" y="3620"/>
                    <a:pt x="284" y="3754"/>
                  </a:cubicBezTo>
                  <a:cubicBezTo>
                    <a:pt x="61" y="4123"/>
                    <a:pt x="1" y="4605"/>
                    <a:pt x="134" y="5017"/>
                  </a:cubicBezTo>
                  <a:cubicBezTo>
                    <a:pt x="251" y="5382"/>
                    <a:pt x="494" y="5631"/>
                    <a:pt x="755" y="5892"/>
                  </a:cubicBezTo>
                  <a:lnTo>
                    <a:pt x="1622" y="6758"/>
                  </a:lnTo>
                  <a:lnTo>
                    <a:pt x="3415" y="8552"/>
                  </a:lnTo>
                  <a:lnTo>
                    <a:pt x="3488" y="8624"/>
                  </a:lnTo>
                  <a:cubicBezTo>
                    <a:pt x="3499" y="8638"/>
                    <a:pt x="3511" y="8652"/>
                    <a:pt x="3525" y="8665"/>
                  </a:cubicBezTo>
                  <a:cubicBezTo>
                    <a:pt x="3831" y="8962"/>
                    <a:pt x="4227" y="9110"/>
                    <a:pt x="4624" y="9110"/>
                  </a:cubicBezTo>
                  <a:cubicBezTo>
                    <a:pt x="5023" y="9110"/>
                    <a:pt x="5421" y="8960"/>
                    <a:pt x="5727" y="8660"/>
                  </a:cubicBezTo>
                  <a:cubicBezTo>
                    <a:pt x="5895" y="8494"/>
                    <a:pt x="6060" y="8327"/>
                    <a:pt x="6227" y="8160"/>
                  </a:cubicBezTo>
                  <a:lnTo>
                    <a:pt x="8208" y="6179"/>
                  </a:lnTo>
                  <a:cubicBezTo>
                    <a:pt x="8380" y="6007"/>
                    <a:pt x="8553" y="5838"/>
                    <a:pt x="8723" y="5664"/>
                  </a:cubicBezTo>
                  <a:cubicBezTo>
                    <a:pt x="9307" y="5069"/>
                    <a:pt x="9328" y="4129"/>
                    <a:pt x="8776" y="3506"/>
                  </a:cubicBezTo>
                  <a:cubicBezTo>
                    <a:pt x="8633" y="3346"/>
                    <a:pt x="8473" y="3201"/>
                    <a:pt x="8321" y="3049"/>
                  </a:cubicBezTo>
                  <a:lnTo>
                    <a:pt x="7372" y="2099"/>
                  </a:lnTo>
                  <a:cubicBezTo>
                    <a:pt x="6831" y="1560"/>
                    <a:pt x="6292" y="1018"/>
                    <a:pt x="5751" y="478"/>
                  </a:cubicBezTo>
                  <a:cubicBezTo>
                    <a:pt x="5440" y="169"/>
                    <a:pt x="5027" y="1"/>
                    <a:pt x="460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45713" tIns="45713" rIns="45713" bIns="45713" anchor="ctr"/>
            <a:lstStyle/>
            <a:p>
              <a:endParaRPr lang="es-NI">
                <a:latin typeface="Arial" panose="020B0604020202020204" pitchFamily="34" charset="0"/>
                <a:cs typeface="Arial" panose="020B0604020202020204" pitchFamily="34" charset="0"/>
              </a:endParaRPr>
            </a:p>
          </p:txBody>
        </p:sp>
        <p:sp>
          <p:nvSpPr>
            <p:cNvPr id="27" name="Google Shape;162;p16">
              <a:extLst>
                <a:ext uri="{FF2B5EF4-FFF2-40B4-BE49-F238E27FC236}">
                  <a16:creationId xmlns:a16="http://schemas.microsoft.com/office/drawing/2014/main" id="{9F7962CA-7A43-CFE5-3322-F54DE2814899}"/>
                </a:ext>
              </a:extLst>
            </p:cNvPr>
            <p:cNvSpPr>
              <a:spLocks/>
            </p:cNvSpPr>
            <p:nvPr/>
          </p:nvSpPr>
          <p:spPr bwMode="auto">
            <a:xfrm>
              <a:off x="4617864" y="3165618"/>
              <a:ext cx="2224708" cy="2168449"/>
            </a:xfrm>
            <a:custGeom>
              <a:avLst/>
              <a:gdLst>
                <a:gd name="T0" fmla="*/ 4211 w 8423"/>
                <a:gd name="T1" fmla="*/ 1 h 8210"/>
                <a:gd name="T2" fmla="*/ 3435 w 8423"/>
                <a:gd name="T3" fmla="*/ 321 h 8210"/>
                <a:gd name="T4" fmla="*/ 428 w 8423"/>
                <a:gd name="T5" fmla="*/ 3328 h 8210"/>
                <a:gd name="T6" fmla="*/ 428 w 8423"/>
                <a:gd name="T7" fmla="*/ 4882 h 8210"/>
                <a:gd name="T8" fmla="*/ 3435 w 8423"/>
                <a:gd name="T9" fmla="*/ 7888 h 8210"/>
                <a:gd name="T10" fmla="*/ 4211 w 8423"/>
                <a:gd name="T11" fmla="*/ 8209 h 8210"/>
                <a:gd name="T12" fmla="*/ 4988 w 8423"/>
                <a:gd name="T13" fmla="*/ 7888 h 8210"/>
                <a:gd name="T14" fmla="*/ 7995 w 8423"/>
                <a:gd name="T15" fmla="*/ 4882 h 8210"/>
                <a:gd name="T16" fmla="*/ 7995 w 8423"/>
                <a:gd name="T17" fmla="*/ 3328 h 8210"/>
                <a:gd name="T18" fmla="*/ 4988 w 8423"/>
                <a:gd name="T19" fmla="*/ 321 h 8210"/>
                <a:gd name="T20" fmla="*/ 4211 w 8423"/>
                <a:gd name="T21" fmla="*/ 1 h 8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23" h="8210" extrusionOk="0">
                  <a:moveTo>
                    <a:pt x="4211" y="1"/>
                  </a:moveTo>
                  <a:cubicBezTo>
                    <a:pt x="3930" y="1"/>
                    <a:pt x="3648" y="107"/>
                    <a:pt x="3435" y="321"/>
                  </a:cubicBezTo>
                  <a:lnTo>
                    <a:pt x="428" y="3328"/>
                  </a:lnTo>
                  <a:cubicBezTo>
                    <a:pt x="0" y="3755"/>
                    <a:pt x="0" y="4454"/>
                    <a:pt x="428" y="4882"/>
                  </a:cubicBezTo>
                  <a:lnTo>
                    <a:pt x="3435" y="7888"/>
                  </a:lnTo>
                  <a:cubicBezTo>
                    <a:pt x="3648" y="8102"/>
                    <a:pt x="3930" y="8209"/>
                    <a:pt x="4211" y="8209"/>
                  </a:cubicBezTo>
                  <a:cubicBezTo>
                    <a:pt x="4493" y="8209"/>
                    <a:pt x="4775" y="8102"/>
                    <a:pt x="4988" y="7888"/>
                  </a:cubicBezTo>
                  <a:lnTo>
                    <a:pt x="7995" y="4882"/>
                  </a:lnTo>
                  <a:cubicBezTo>
                    <a:pt x="8423" y="4454"/>
                    <a:pt x="8423" y="3755"/>
                    <a:pt x="7995" y="3328"/>
                  </a:cubicBezTo>
                  <a:lnTo>
                    <a:pt x="4988" y="321"/>
                  </a:lnTo>
                  <a:cubicBezTo>
                    <a:pt x="4775" y="107"/>
                    <a:pt x="4493" y="1"/>
                    <a:pt x="4211" y="1"/>
                  </a:cubicBezTo>
                  <a:close/>
                </a:path>
              </a:pathLst>
            </a:custGeom>
            <a:solidFill>
              <a:srgbClr val="0369EE"/>
            </a:solidFill>
            <a:ln>
              <a:noFill/>
            </a:ln>
            <a:extLst>
              <a:ext uri="{91240B29-F687-4F45-9708-019B960494DF}">
                <a14:hiddenLine xmlns:a14="http://schemas.microsoft.com/office/drawing/2010/main" w="9525">
                  <a:solidFill>
                    <a:srgbClr val="000000"/>
                  </a:solidFill>
                  <a:round/>
                  <a:headEnd/>
                  <a:tailEnd/>
                </a14:hiddenLine>
              </a:ext>
            </a:extLst>
          </p:spPr>
          <p:txBody>
            <a:bodyPr lIns="45713" tIns="45713" rIns="45713" bIns="45713" anchor="ctr"/>
            <a:lstStyle/>
            <a:p>
              <a:endParaRPr lang="es-NI">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61573D0F-E65F-6DE9-EF88-B048C5DCE8E0}"/>
                </a:ext>
              </a:extLst>
            </p:cNvPr>
            <p:cNvSpPr txBox="1"/>
            <p:nvPr/>
          </p:nvSpPr>
          <p:spPr>
            <a:xfrm>
              <a:off x="5205768" y="3761295"/>
              <a:ext cx="1034178" cy="1015905"/>
            </a:xfrm>
            <a:prstGeom prst="rect">
              <a:avLst/>
            </a:prstGeom>
            <a:noFill/>
          </p:spPr>
          <p:txBody>
            <a:bodyPr>
              <a:spAutoFit/>
            </a:bodyPr>
            <a:lstStyle/>
            <a:p>
              <a:pPr algn="ctr">
                <a:defRPr/>
              </a:pPr>
              <a:r>
                <a:rPr lang="es-ES" sz="2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a:t>
              </a:r>
              <a:endParaRPr lang="es-NI" sz="27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CuadroTexto 37">
              <a:extLst>
                <a:ext uri="{FF2B5EF4-FFF2-40B4-BE49-F238E27FC236}">
                  <a16:creationId xmlns:a16="http://schemas.microsoft.com/office/drawing/2014/main" id="{A45AB01B-E648-9ECE-EDEF-99F313F13FC0}"/>
                </a:ext>
              </a:extLst>
            </p:cNvPr>
            <p:cNvSpPr txBox="1">
              <a:spLocks noChangeArrowheads="1"/>
            </p:cNvSpPr>
            <p:nvPr/>
          </p:nvSpPr>
          <p:spPr bwMode="auto">
            <a:xfrm>
              <a:off x="6987697" y="3604348"/>
              <a:ext cx="7718992" cy="91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s-NI" altLang="es-NI" b="1">
                  <a:solidFill>
                    <a:schemeClr val="bg1"/>
                  </a:solidFill>
                </a:rPr>
                <a:t>Evaluación de Aprendizaje</a:t>
              </a:r>
            </a:p>
          </p:txBody>
        </p:sp>
      </p:grpSp>
      <p:sp>
        <p:nvSpPr>
          <p:cNvPr id="30" name="Rectángulo redondeado 38">
            <a:extLst>
              <a:ext uri="{FF2B5EF4-FFF2-40B4-BE49-F238E27FC236}">
                <a16:creationId xmlns:a16="http://schemas.microsoft.com/office/drawing/2014/main" id="{B676A7E8-BA4C-0956-A7AA-CD65CBE5FE88}"/>
              </a:ext>
            </a:extLst>
          </p:cNvPr>
          <p:cNvSpPr>
            <a:spLocks noChangeArrowheads="1"/>
          </p:cNvSpPr>
          <p:nvPr/>
        </p:nvSpPr>
        <p:spPr bwMode="auto">
          <a:xfrm>
            <a:off x="1671638" y="2717801"/>
            <a:ext cx="1636712" cy="2316163"/>
          </a:xfrm>
          <a:prstGeom prst="roundRect">
            <a:avLst>
              <a:gd name="adj" fmla="val 16667"/>
            </a:avLst>
          </a:prstGeom>
          <a:solidFill>
            <a:srgbClr val="FFFFFF"/>
          </a:solidFill>
          <a:ln w="25400" algn="ctr">
            <a:solidFill>
              <a:srgbClr val="0F7EC5"/>
            </a:solidFill>
            <a:bevel/>
            <a:headEnd/>
            <a:tailEnd/>
          </a:ln>
        </p:spPr>
        <p:txBody>
          <a:bodyPr lIns="45720" rIns="45720" anchor="ctr">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algn="just">
              <a:lnSpc>
                <a:spcPct val="150000"/>
              </a:lnSpc>
            </a:pPr>
            <a:r>
              <a:rPr lang="es-ES_tradnl" altLang="es-NI" dirty="0"/>
              <a:t>Se partirá del modelo de virtualización que consta actualmente. </a:t>
            </a:r>
            <a:endParaRPr lang="es-ES_tradnl" altLang="es-NI" dirty="0">
              <a:ea typeface="Calibri" panose="020F0502020204030204" pitchFamily="34" charset="0"/>
            </a:endParaRPr>
          </a:p>
        </p:txBody>
      </p:sp>
      <p:sp>
        <p:nvSpPr>
          <p:cNvPr id="31" name="Flecha izquierda y derecha 5">
            <a:extLst>
              <a:ext uri="{FF2B5EF4-FFF2-40B4-BE49-F238E27FC236}">
                <a16:creationId xmlns:a16="http://schemas.microsoft.com/office/drawing/2014/main" id="{067DB7E8-961C-2127-B721-5CD1890A0F39}"/>
              </a:ext>
            </a:extLst>
          </p:cNvPr>
          <p:cNvSpPr>
            <a:spLocks noChangeArrowheads="1"/>
          </p:cNvSpPr>
          <p:nvPr/>
        </p:nvSpPr>
        <p:spPr bwMode="auto">
          <a:xfrm>
            <a:off x="3332163" y="3397133"/>
            <a:ext cx="912812" cy="733663"/>
          </a:xfrm>
          <a:prstGeom prst="leftRightArrow">
            <a:avLst>
              <a:gd name="adj1" fmla="val 50000"/>
              <a:gd name="adj2" fmla="val 49913"/>
            </a:avLst>
          </a:prstGeom>
          <a:solidFill>
            <a:srgbClr val="FFFFFF"/>
          </a:solidFill>
          <a:ln w="25400" algn="ctr">
            <a:solidFill>
              <a:srgbClr val="0F7EC5"/>
            </a:solidFill>
            <a:bevel/>
            <a:headEnd/>
            <a:tailEnd/>
          </a:ln>
        </p:spPr>
        <p:txBody>
          <a:bodyPr lIns="45720" rIns="45720" anchor="ctr">
            <a:spAutoFit/>
          </a:bodyPr>
          <a:lstStyle>
            <a:lvl1pPr>
              <a:defRPr>
                <a:solidFill>
                  <a:srgbClr val="535353"/>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535353"/>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535353"/>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535353"/>
                </a:solidFill>
                <a:latin typeface="Arial" panose="020B0604020202020204" pitchFamily="34" charset="0"/>
                <a:cs typeface="Arial" panose="020B0604020202020204" pitchFamily="34" charset="0"/>
                <a:sym typeface="Arial" panose="020B0604020202020204" pitchFamily="34" charset="0"/>
              </a:defRPr>
            </a:lvl9pPr>
          </a:lstStyle>
          <a:p>
            <a:pPr eaLnBrk="1"/>
            <a:endParaRPr lang="es-NI" altLang="es-NI"/>
          </a:p>
        </p:txBody>
      </p:sp>
    </p:spTree>
    <p:extLst>
      <p:ext uri="{BB962C8B-B14F-4D97-AF65-F5344CB8AC3E}">
        <p14:creationId xmlns:p14="http://schemas.microsoft.com/office/powerpoint/2010/main" val="3383833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C820EBB-B77E-C16A-D994-D9575C04D31D}"/>
              </a:ext>
            </a:extLst>
          </p:cNvPr>
          <p:cNvSpPr>
            <a:spLocks/>
          </p:cNvSpPr>
          <p:nvPr/>
        </p:nvSpPr>
        <p:spPr bwMode="auto">
          <a:xfrm>
            <a:off x="1984401" y="281518"/>
            <a:ext cx="8223198" cy="1254773"/>
          </a:xfrm>
          <a:prstGeom prst="rect">
            <a:avLst/>
          </a:prstGeom>
        </p:spPr>
        <p:txBody>
          <a:bodyPr vert="horz" lIns="91440" tIns="45720" rIns="91440" bIns="45720" rtlCol="0" anchor="ctr">
            <a:normAutofit fontScale="97500"/>
          </a:bodyPr>
          <a:lstStyle/>
          <a:p>
            <a:pPr algn="ctr">
              <a:lnSpc>
                <a:spcPct val="90000"/>
              </a:lnSpc>
              <a:spcBef>
                <a:spcPct val="0"/>
              </a:spcBef>
            </a:pPr>
            <a:r>
              <a:rPr lang="es-ES_tradnl" altLang="es-ES" sz="3600" b="1" dirty="0">
                <a:solidFill>
                  <a:srgbClr val="185F9B"/>
                </a:solidFill>
                <a:latin typeface="Proxima Nova Alt Bl" panose="02000506030000020004" pitchFamily="50" charset="0"/>
                <a:ea typeface="Roboto" panose="02000000000000000000" pitchFamily="2" charset="0"/>
                <a:cs typeface="+mj-cs"/>
                <a:sym typeface="Arial Narrow" panose="020B0606020202030204" pitchFamily="34" charset="0"/>
              </a:rPr>
              <a:t>Actividades de aprendizaje que aportan a la inclusión</a:t>
            </a:r>
          </a:p>
        </p:txBody>
      </p:sp>
      <p:sp>
        <p:nvSpPr>
          <p:cNvPr id="18" name="CuadroTexto 17">
            <a:extLst>
              <a:ext uri="{FF2B5EF4-FFF2-40B4-BE49-F238E27FC236}">
                <a16:creationId xmlns:a16="http://schemas.microsoft.com/office/drawing/2014/main" id="{805C9185-1B39-C63F-4C92-505F05D6C4C9}"/>
              </a:ext>
            </a:extLst>
          </p:cNvPr>
          <p:cNvSpPr txBox="1"/>
          <p:nvPr/>
        </p:nvSpPr>
        <p:spPr>
          <a:xfrm>
            <a:off x="523512" y="1709802"/>
            <a:ext cx="11259275" cy="338554"/>
          </a:xfrm>
          <a:prstGeom prst="rect">
            <a:avLst/>
          </a:prstGeom>
          <a:noFill/>
        </p:spPr>
        <p:txBody>
          <a:bodyPr wrap="square" rtlCol="0">
            <a:spAutoFit/>
          </a:bodyPr>
          <a:lstStyle/>
          <a:p>
            <a:r>
              <a:rPr lang="es-NI" sz="1600" dirty="0">
                <a:latin typeface="Arial" panose="020B0604020202020204" pitchFamily="34" charset="0"/>
                <a:cs typeface="Arial" panose="020B0604020202020204" pitchFamily="34" charset="0"/>
              </a:rPr>
              <a:t>Es importante considerar los siguientes elementos al momento de planificar las actividades de aprendizajes</a:t>
            </a:r>
          </a:p>
        </p:txBody>
      </p:sp>
      <p:sp>
        <p:nvSpPr>
          <p:cNvPr id="19" name="CuadroTexto 18">
            <a:extLst>
              <a:ext uri="{FF2B5EF4-FFF2-40B4-BE49-F238E27FC236}">
                <a16:creationId xmlns:a16="http://schemas.microsoft.com/office/drawing/2014/main" id="{08CE926E-EAFB-99D3-8641-9E9A99598ED0}"/>
              </a:ext>
            </a:extLst>
          </p:cNvPr>
          <p:cNvSpPr txBox="1"/>
          <p:nvPr/>
        </p:nvSpPr>
        <p:spPr>
          <a:xfrm>
            <a:off x="466362" y="2450589"/>
            <a:ext cx="6347393" cy="337066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NI" sz="1600" dirty="0">
                <a:latin typeface="Arial" panose="020B0604020202020204" pitchFamily="34" charset="0"/>
                <a:cs typeface="Arial" panose="020B0604020202020204" pitchFamily="34" charset="0"/>
              </a:rPr>
              <a:t>Las orientaciones de las actividades deben ser claras y precisas, se recomienda redactar el paso a paso, para evitar equivocadas interpretaciones, además de utilizar un lenguaje sencillo teniendo el cuidado de no modificar el vocabulario técnico de la ciencia en estudia</a:t>
            </a:r>
          </a:p>
          <a:p>
            <a:pPr algn="just">
              <a:lnSpc>
                <a:spcPct val="150000"/>
              </a:lnSpc>
            </a:pPr>
            <a:endParaRPr lang="es-NI" sz="16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NI" sz="1600" dirty="0">
                <a:latin typeface="Arial" panose="020B0604020202020204" pitchFamily="34" charset="0"/>
                <a:cs typeface="Arial" panose="020B0604020202020204" pitchFamily="34" charset="0"/>
              </a:rPr>
              <a:t>Las actividades, permitir diferentes formas de entrega, enfocarse en la estrategia y no en la herramienta</a:t>
            </a:r>
          </a:p>
          <a:p>
            <a:pPr marL="285750" indent="-285750" algn="just">
              <a:lnSpc>
                <a:spcPct val="150000"/>
              </a:lnSpc>
              <a:buFont typeface="Arial" panose="020B0604020202020204" pitchFamily="34" charset="0"/>
              <a:buChar char="•"/>
            </a:pPr>
            <a:endParaRPr lang="es-NI" sz="1600" dirty="0">
              <a:latin typeface="Arial" panose="020B0604020202020204" pitchFamily="34" charset="0"/>
              <a:cs typeface="Arial" panose="020B0604020202020204" pitchFamily="34" charset="0"/>
            </a:endParaRPr>
          </a:p>
        </p:txBody>
      </p:sp>
      <p:pic>
        <p:nvPicPr>
          <p:cNvPr id="6" name="Imagen 5" descr="Diagrama&#10;&#10;Descripción generada automáticamente">
            <a:extLst>
              <a:ext uri="{FF2B5EF4-FFF2-40B4-BE49-F238E27FC236}">
                <a16:creationId xmlns:a16="http://schemas.microsoft.com/office/drawing/2014/main" id="{3E187E28-B444-9D22-1C96-1DE4842D8B5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46900" y="2383318"/>
            <a:ext cx="4699000" cy="2764880"/>
          </a:xfrm>
          <a:prstGeom prst="rect">
            <a:avLst/>
          </a:prstGeom>
        </p:spPr>
      </p:pic>
    </p:spTree>
    <p:extLst>
      <p:ext uri="{BB962C8B-B14F-4D97-AF65-F5344CB8AC3E}">
        <p14:creationId xmlns:p14="http://schemas.microsoft.com/office/powerpoint/2010/main" val="684062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C820EBB-B77E-C16A-D994-D9575C04D31D}"/>
              </a:ext>
            </a:extLst>
          </p:cNvPr>
          <p:cNvSpPr>
            <a:spLocks/>
          </p:cNvSpPr>
          <p:nvPr/>
        </p:nvSpPr>
        <p:spPr bwMode="auto">
          <a:xfrm>
            <a:off x="1934864" y="385912"/>
            <a:ext cx="8223198" cy="1254773"/>
          </a:xfrm>
          <a:prstGeom prst="rect">
            <a:avLst/>
          </a:prstGeom>
        </p:spPr>
        <p:txBody>
          <a:bodyPr vert="horz" lIns="91440" tIns="45720" rIns="91440" bIns="45720" rtlCol="0" anchor="ctr">
            <a:normAutofit fontScale="97500"/>
          </a:bodyPr>
          <a:lstStyle/>
          <a:p>
            <a:pPr algn="ctr">
              <a:lnSpc>
                <a:spcPct val="90000"/>
              </a:lnSpc>
              <a:spcBef>
                <a:spcPct val="0"/>
              </a:spcBef>
            </a:pPr>
            <a:r>
              <a:rPr lang="es-ES_tradnl" altLang="es-ES" sz="3600" b="1" dirty="0">
                <a:solidFill>
                  <a:srgbClr val="185F9B"/>
                </a:solidFill>
                <a:latin typeface="Proxima Nova Alt Bl" panose="02000506030000020004" pitchFamily="50" charset="0"/>
                <a:ea typeface="Roboto" panose="02000000000000000000" pitchFamily="2" charset="0"/>
                <a:cs typeface="+mj-cs"/>
                <a:sym typeface="Arial Narrow" panose="020B0606020202030204" pitchFamily="34" charset="0"/>
              </a:rPr>
              <a:t>Actividades de aprendizaje que aportan a la inclusión</a:t>
            </a:r>
          </a:p>
        </p:txBody>
      </p:sp>
      <p:sp>
        <p:nvSpPr>
          <p:cNvPr id="19" name="CuadroTexto 18">
            <a:extLst>
              <a:ext uri="{FF2B5EF4-FFF2-40B4-BE49-F238E27FC236}">
                <a16:creationId xmlns:a16="http://schemas.microsoft.com/office/drawing/2014/main" id="{08CE926E-EAFB-99D3-8641-9E9A99598ED0}"/>
              </a:ext>
            </a:extLst>
          </p:cNvPr>
          <p:cNvSpPr txBox="1"/>
          <p:nvPr/>
        </p:nvSpPr>
        <p:spPr>
          <a:xfrm>
            <a:off x="4229100" y="1958185"/>
            <a:ext cx="7429500" cy="337066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NI" sz="1600" dirty="0">
                <a:latin typeface="Arial" panose="020B0604020202020204" pitchFamily="34" charset="0"/>
                <a:cs typeface="Arial" panose="020B0604020202020204" pitchFamily="34" charset="0"/>
              </a:rPr>
              <a:t>Facilitar por cada tema a los participantes un glosario de términos especializado de acuerdo al área de estudio</a:t>
            </a:r>
          </a:p>
          <a:p>
            <a:pPr marL="285750" indent="-285750">
              <a:lnSpc>
                <a:spcPct val="150000"/>
              </a:lnSpc>
              <a:buFont typeface="Arial" panose="020B0604020202020204" pitchFamily="34" charset="0"/>
              <a:buChar char="•"/>
            </a:pPr>
            <a:endParaRPr lang="es-NI"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s-NI" sz="1600" dirty="0">
                <a:latin typeface="Arial" panose="020B0604020202020204" pitchFamily="34" charset="0"/>
                <a:cs typeface="Arial" panose="020B0604020202020204" pitchFamily="34" charset="0"/>
              </a:rPr>
              <a:t>Disponer la información en distintos formato (texto, videos, imágenes, ilustraciones, transcripciones entre otros)</a:t>
            </a:r>
          </a:p>
          <a:p>
            <a:pPr marL="285750" indent="-285750">
              <a:lnSpc>
                <a:spcPct val="150000"/>
              </a:lnSpc>
              <a:buFont typeface="Arial" panose="020B0604020202020204" pitchFamily="34" charset="0"/>
              <a:buChar char="•"/>
            </a:pPr>
            <a:endParaRPr lang="es-NI"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s-NI" sz="1600" dirty="0">
                <a:latin typeface="Arial" panose="020B0604020202020204" pitchFamily="34" charset="0"/>
                <a:cs typeface="Arial" panose="020B0604020202020204" pitchFamily="34" charset="0"/>
              </a:rPr>
              <a:t>Se recomienda siempre brindar a los participantes diferentes maneras de comprender el contenido, como ejemplos contextualizado, ilustraciones, organizador gráficos, con descripción o texto alternativo</a:t>
            </a:r>
          </a:p>
        </p:txBody>
      </p:sp>
      <p:pic>
        <p:nvPicPr>
          <p:cNvPr id="4" name="Imagen 3">
            <a:extLst>
              <a:ext uri="{FF2B5EF4-FFF2-40B4-BE49-F238E27FC236}">
                <a16:creationId xmlns:a16="http://schemas.microsoft.com/office/drawing/2014/main" id="{1FC16E1B-1F1E-9683-996A-E6CD4D57A99E}"/>
              </a:ext>
            </a:extLst>
          </p:cNvPr>
          <p:cNvPicPr>
            <a:picLocks noChangeAspect="1"/>
          </p:cNvPicPr>
          <p:nvPr/>
        </p:nvPicPr>
        <p:blipFill>
          <a:blip r:embed="rId2" cstate="hqprint">
            <a:extLst>
              <a:ext uri="{28A0092B-C50C-407E-A947-70E740481C1C}">
                <a14:useLocalDpi xmlns:a14="http://schemas.microsoft.com/office/drawing/2010/main" val="0"/>
              </a:ext>
            </a:extLst>
          </a:blip>
          <a:srcRect l="34773"/>
          <a:stretch/>
        </p:blipFill>
        <p:spPr>
          <a:xfrm flipH="1">
            <a:off x="350425" y="2853681"/>
            <a:ext cx="3747524" cy="3537562"/>
          </a:xfrm>
          <a:prstGeom prst="rect">
            <a:avLst/>
          </a:prstGeom>
        </p:spPr>
      </p:pic>
    </p:spTree>
    <p:extLst>
      <p:ext uri="{BB962C8B-B14F-4D97-AF65-F5344CB8AC3E}">
        <p14:creationId xmlns:p14="http://schemas.microsoft.com/office/powerpoint/2010/main" val="2217378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47A1352E6FC5641A77F53D1892FD453" ma:contentTypeVersion="14" ma:contentTypeDescription="Crear nuevo documento." ma:contentTypeScope="" ma:versionID="4c5ac5d89ff37a1cfdd7fd2441742fa9">
  <xsd:schema xmlns:xsd="http://www.w3.org/2001/XMLSchema" xmlns:xs="http://www.w3.org/2001/XMLSchema" xmlns:p="http://schemas.microsoft.com/office/2006/metadata/properties" xmlns:ns2="309d00ff-01a2-4a8e-a8d7-1015cd4eb33b" xmlns:ns3="29cf2beb-2a90-4b61-8d27-952eb8af79dd" targetNamespace="http://schemas.microsoft.com/office/2006/metadata/properties" ma:root="true" ma:fieldsID="d3b706daaaf319412d185d1f4678d7bf" ns2:_="" ns3:_="">
    <xsd:import namespace="309d00ff-01a2-4a8e-a8d7-1015cd4eb33b"/>
    <xsd:import namespace="29cf2beb-2a90-4b61-8d27-952eb8af79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00ff-01a2-4a8e-a8d7-1015cd4eb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cf2beb-2a90-4b61-8d27-952eb8af79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424a01-9fbf-4f51-9e14-41e864dd37c3}" ma:internalName="TaxCatchAll" ma:showField="CatchAllData" ma:web="29cf2beb-2a90-4b61-8d27-952eb8af79d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9cf2beb-2a90-4b61-8d27-952eb8af79dd" xsi:nil="true"/>
    <lcf76f155ced4ddcb4097134ff3c332f xmlns="309d00ff-01a2-4a8e-a8d7-1015cd4eb33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500CE7-E5B1-475B-97C9-23FFEADB5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9d00ff-01a2-4a8e-a8d7-1015cd4eb33b"/>
    <ds:schemaRef ds:uri="29cf2beb-2a90-4b61-8d27-952eb8af79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3F1192-1F0B-4734-8FE8-2F0AF069A2B8}">
  <ds:schemaRefs>
    <ds:schemaRef ds:uri="http://schemas.microsoft.com/office/2006/metadata/properties"/>
    <ds:schemaRef ds:uri="http://schemas.microsoft.com/office/infopath/2007/PartnerControls"/>
    <ds:schemaRef ds:uri="29cf2beb-2a90-4b61-8d27-952eb8af79dd"/>
    <ds:schemaRef ds:uri="309d00ff-01a2-4a8e-a8d7-1015cd4eb33b"/>
  </ds:schemaRefs>
</ds:datastoreItem>
</file>

<file path=customXml/itemProps3.xml><?xml version="1.0" encoding="utf-8"?>
<ds:datastoreItem xmlns:ds="http://schemas.openxmlformats.org/officeDocument/2006/customXml" ds:itemID="{296ECBCC-65A8-48BC-BABB-06EA113913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967</TotalTime>
  <Words>836</Words>
  <Application>Microsoft Office PowerPoint</Application>
  <PresentationFormat>Panorámica</PresentationFormat>
  <Paragraphs>89</Paragraphs>
  <Slides>14</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14</vt:i4>
      </vt:variant>
    </vt:vector>
  </HeadingPairs>
  <TitlesOfParts>
    <vt:vector size="27" baseType="lpstr">
      <vt:lpstr>Calibri Light</vt:lpstr>
      <vt:lpstr>Proxima Nova Alt Bl</vt:lpstr>
      <vt:lpstr>Times New Roman</vt:lpstr>
      <vt:lpstr>Calibri</vt:lpstr>
      <vt:lpstr>Symbol</vt:lpstr>
      <vt:lpstr>Proxima Nova Rg</vt:lpstr>
      <vt:lpstr>Arial</vt:lpstr>
      <vt:lpstr>Proxima Nova Alt Lt</vt:lpstr>
      <vt:lpstr>Roboto</vt:lpstr>
      <vt:lpstr>Arial Narrow</vt:lpstr>
      <vt:lpstr>Courier New</vt:lpstr>
      <vt:lpstr>Georgia</vt:lpstr>
      <vt:lpstr>Office Theme</vt:lpstr>
      <vt:lpstr>Presentación de PowerPoint</vt:lpstr>
      <vt:lpstr>Fátima Jeannett Sándigo Martínez</vt:lpstr>
      <vt:lpstr>Introducción</vt:lpstr>
      <vt:lpstr>Marco Normativo Internacional</vt:lpstr>
      <vt:lpstr>Marco Normativo Nacional</vt:lpstr>
      <vt:lpstr>Proceso de virtualización DEDV</vt:lpstr>
      <vt:lpstr>Microplanificación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Manuel Blanco Brenes</dc:creator>
  <cp:lastModifiedBy>Fátima Sándigo</cp:lastModifiedBy>
  <cp:revision>46</cp:revision>
  <dcterms:created xsi:type="dcterms:W3CDTF">2024-08-09T20:35:45Z</dcterms:created>
  <dcterms:modified xsi:type="dcterms:W3CDTF">2024-10-10T11:09:38Z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0x010100947A1352E6FC5641A77F53D1892FD453</vt:lpwstr>
  </property>
</Properties>
</file>