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3" r:id="rId6"/>
    <p:sldId id="264" r:id="rId7"/>
    <p:sldId id="265" r:id="rId8"/>
    <p:sldId id="266" r:id="rId9"/>
    <p:sldId id="268" r:id="rId10"/>
    <p:sldId id="269" r:id="rId11"/>
    <p:sldId id="270" r:id="rId12"/>
    <p:sldId id="271" r:id="rId13"/>
    <p:sldId id="267" r:id="rId14"/>
    <p:sldId id="272" r:id="rId15"/>
    <p:sldId id="258" r:id="rId16"/>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AAD"/>
    <a:srgbClr val="95B12F"/>
    <a:srgbClr val="069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DF93C-9634-CE2D-7986-2B04A54B77F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E99DF57B-6E0E-0ADF-DE50-46353224D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ADC4BD15-8DAB-91F1-1380-E8141870C98F}"/>
              </a:ext>
            </a:extLst>
          </p:cNvPr>
          <p:cNvSpPr>
            <a:spLocks noGrp="1"/>
          </p:cNvSpPr>
          <p:nvPr>
            <p:ph type="dt" sz="half" idx="10"/>
          </p:nvPr>
        </p:nvSpPr>
        <p:spPr/>
        <p:txBody>
          <a:bodyPr/>
          <a:lstStyle/>
          <a:p>
            <a:fld id="{419B709C-E74B-47A9-8AF4-7E4E564B53FA}" type="datetimeFigureOut">
              <a:rPr lang="es-NI" smtClean="0"/>
              <a:t>30/9/2023</a:t>
            </a:fld>
            <a:endParaRPr lang="es-NI"/>
          </a:p>
        </p:txBody>
      </p:sp>
      <p:sp>
        <p:nvSpPr>
          <p:cNvPr id="5" name="Marcador de pie de página 4">
            <a:extLst>
              <a:ext uri="{FF2B5EF4-FFF2-40B4-BE49-F238E27FC236}">
                <a16:creationId xmlns:a16="http://schemas.microsoft.com/office/drawing/2014/main" id="{B6090852-68D9-CA53-2F4A-01CCA4924E72}"/>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B1A2C6C-E6E9-6FF7-889D-4710F66AB59B}"/>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3013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4530E-E0E4-0FF0-8E8A-4FC38F3DF7B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5D873B3B-63AC-86E7-8A63-4E7E8ABCB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A0AB9886-32CC-22DD-E117-A5E133C0AB30}"/>
              </a:ext>
            </a:extLst>
          </p:cNvPr>
          <p:cNvSpPr>
            <a:spLocks noGrp="1"/>
          </p:cNvSpPr>
          <p:nvPr>
            <p:ph type="dt" sz="half" idx="10"/>
          </p:nvPr>
        </p:nvSpPr>
        <p:spPr/>
        <p:txBody>
          <a:bodyPr/>
          <a:lstStyle/>
          <a:p>
            <a:fld id="{419B709C-E74B-47A9-8AF4-7E4E564B53FA}" type="datetimeFigureOut">
              <a:rPr lang="es-NI" smtClean="0"/>
              <a:t>30/9/2023</a:t>
            </a:fld>
            <a:endParaRPr lang="es-NI"/>
          </a:p>
        </p:txBody>
      </p:sp>
      <p:sp>
        <p:nvSpPr>
          <p:cNvPr id="5" name="Marcador de pie de página 4">
            <a:extLst>
              <a:ext uri="{FF2B5EF4-FFF2-40B4-BE49-F238E27FC236}">
                <a16:creationId xmlns:a16="http://schemas.microsoft.com/office/drawing/2014/main" id="{614FF439-E884-4F17-025F-F2719E22429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ECA06D6-08A1-5CE6-7845-A853DFE1510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98621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7DA179-E67F-B770-B8AD-B15C5BD0A3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E667FDD9-8B79-CC4E-C8ED-DDEF72F7ED1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CCC91944-DC98-160E-4859-F75E95066910}"/>
              </a:ext>
            </a:extLst>
          </p:cNvPr>
          <p:cNvSpPr>
            <a:spLocks noGrp="1"/>
          </p:cNvSpPr>
          <p:nvPr>
            <p:ph type="dt" sz="half" idx="10"/>
          </p:nvPr>
        </p:nvSpPr>
        <p:spPr/>
        <p:txBody>
          <a:bodyPr/>
          <a:lstStyle/>
          <a:p>
            <a:fld id="{419B709C-E74B-47A9-8AF4-7E4E564B53FA}" type="datetimeFigureOut">
              <a:rPr lang="es-NI" smtClean="0"/>
              <a:t>30/9/2023</a:t>
            </a:fld>
            <a:endParaRPr lang="es-NI"/>
          </a:p>
        </p:txBody>
      </p:sp>
      <p:sp>
        <p:nvSpPr>
          <p:cNvPr id="5" name="Marcador de pie de página 4">
            <a:extLst>
              <a:ext uri="{FF2B5EF4-FFF2-40B4-BE49-F238E27FC236}">
                <a16:creationId xmlns:a16="http://schemas.microsoft.com/office/drawing/2014/main" id="{4707F5C8-A850-7FCE-7327-2E54CE2600D5}"/>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26314240-1A31-1EE0-C48A-A02A90F3CEB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14626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FBB5B7-9591-2610-DE0A-3699A885487A}"/>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77F3FAD3-836F-9A21-C326-D54BCF8B32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0EEEDA05-D6EE-EE40-2813-48BE666D3174}"/>
              </a:ext>
            </a:extLst>
          </p:cNvPr>
          <p:cNvSpPr>
            <a:spLocks noGrp="1"/>
          </p:cNvSpPr>
          <p:nvPr>
            <p:ph type="dt" sz="half" idx="10"/>
          </p:nvPr>
        </p:nvSpPr>
        <p:spPr/>
        <p:txBody>
          <a:bodyPr/>
          <a:lstStyle/>
          <a:p>
            <a:fld id="{419B709C-E74B-47A9-8AF4-7E4E564B53FA}" type="datetimeFigureOut">
              <a:rPr lang="es-NI" smtClean="0"/>
              <a:t>30/9/2023</a:t>
            </a:fld>
            <a:endParaRPr lang="es-NI"/>
          </a:p>
        </p:txBody>
      </p:sp>
      <p:sp>
        <p:nvSpPr>
          <p:cNvPr id="5" name="Marcador de pie de página 4">
            <a:extLst>
              <a:ext uri="{FF2B5EF4-FFF2-40B4-BE49-F238E27FC236}">
                <a16:creationId xmlns:a16="http://schemas.microsoft.com/office/drawing/2014/main" id="{1A0671CB-9E0E-35B6-9775-B7C4F373D20F}"/>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0670BFB-7249-61EF-F40C-E87FC9218BA4}"/>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41520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441FD-1D22-8837-DEA8-9CD608865C7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838B2A16-8D44-DE8A-6EDA-1F2FBDBAE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1A0571-1DE9-099A-4CE3-975F4BAC4E0B}"/>
              </a:ext>
            </a:extLst>
          </p:cNvPr>
          <p:cNvSpPr>
            <a:spLocks noGrp="1"/>
          </p:cNvSpPr>
          <p:nvPr>
            <p:ph type="dt" sz="half" idx="10"/>
          </p:nvPr>
        </p:nvSpPr>
        <p:spPr/>
        <p:txBody>
          <a:bodyPr/>
          <a:lstStyle/>
          <a:p>
            <a:fld id="{419B709C-E74B-47A9-8AF4-7E4E564B53FA}" type="datetimeFigureOut">
              <a:rPr lang="es-NI" smtClean="0"/>
              <a:t>30/9/2023</a:t>
            </a:fld>
            <a:endParaRPr lang="es-NI"/>
          </a:p>
        </p:txBody>
      </p:sp>
      <p:sp>
        <p:nvSpPr>
          <p:cNvPr id="5" name="Marcador de pie de página 4">
            <a:extLst>
              <a:ext uri="{FF2B5EF4-FFF2-40B4-BE49-F238E27FC236}">
                <a16:creationId xmlns:a16="http://schemas.microsoft.com/office/drawing/2014/main" id="{05BF1152-D0E4-4932-26EB-3C96E6C63F6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D97812A6-9903-05B7-5CD2-67256E4768D1}"/>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71034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B7691-A84D-07CB-6F90-800856EB28FF}"/>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C6E7FA58-BC55-838E-4AE6-AE198CF5592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C000F6AC-9AF1-9223-0C59-AE093CAA3B5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28492E63-2EB3-D827-9715-2A7CEE9518EA}"/>
              </a:ext>
            </a:extLst>
          </p:cNvPr>
          <p:cNvSpPr>
            <a:spLocks noGrp="1"/>
          </p:cNvSpPr>
          <p:nvPr>
            <p:ph type="dt" sz="half" idx="10"/>
          </p:nvPr>
        </p:nvSpPr>
        <p:spPr/>
        <p:txBody>
          <a:bodyPr/>
          <a:lstStyle/>
          <a:p>
            <a:fld id="{419B709C-E74B-47A9-8AF4-7E4E564B53FA}" type="datetimeFigureOut">
              <a:rPr lang="es-NI" smtClean="0"/>
              <a:t>30/9/2023</a:t>
            </a:fld>
            <a:endParaRPr lang="es-NI"/>
          </a:p>
        </p:txBody>
      </p:sp>
      <p:sp>
        <p:nvSpPr>
          <p:cNvPr id="6" name="Marcador de pie de página 5">
            <a:extLst>
              <a:ext uri="{FF2B5EF4-FFF2-40B4-BE49-F238E27FC236}">
                <a16:creationId xmlns:a16="http://schemas.microsoft.com/office/drawing/2014/main" id="{234019AC-ABEC-81CE-1BAD-B3D88A3DA4E3}"/>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45A55C3-C6F9-96FE-904A-9F10DDB71329}"/>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79594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0D0DA-FCC1-1CEC-A684-4B17F281A9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0B2BDDFE-2F2D-F844-EFE9-AD2E01929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7980056-DA3D-4689-1980-DA4A051ECA5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505AD022-77FB-31F2-26CA-2D6E0AD78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3E551E-DB0D-154C-C0F6-0C24073925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BD14FC9A-5F81-D566-72FB-233E3B380019}"/>
              </a:ext>
            </a:extLst>
          </p:cNvPr>
          <p:cNvSpPr>
            <a:spLocks noGrp="1"/>
          </p:cNvSpPr>
          <p:nvPr>
            <p:ph type="dt" sz="half" idx="10"/>
          </p:nvPr>
        </p:nvSpPr>
        <p:spPr/>
        <p:txBody>
          <a:bodyPr/>
          <a:lstStyle/>
          <a:p>
            <a:fld id="{419B709C-E74B-47A9-8AF4-7E4E564B53FA}" type="datetimeFigureOut">
              <a:rPr lang="es-NI" smtClean="0"/>
              <a:t>30/9/2023</a:t>
            </a:fld>
            <a:endParaRPr lang="es-NI"/>
          </a:p>
        </p:txBody>
      </p:sp>
      <p:sp>
        <p:nvSpPr>
          <p:cNvPr id="8" name="Marcador de pie de página 7">
            <a:extLst>
              <a:ext uri="{FF2B5EF4-FFF2-40B4-BE49-F238E27FC236}">
                <a16:creationId xmlns:a16="http://schemas.microsoft.com/office/drawing/2014/main" id="{54CCF691-F3DD-805F-C50D-A0C7FF7FBEBD}"/>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6EF360E4-B628-B7A2-044C-A57690A3662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6136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DDBC3-D5A1-8C47-9628-16E2176B50F0}"/>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1266D389-40F0-36D1-DFC3-259E5AB52C79}"/>
              </a:ext>
            </a:extLst>
          </p:cNvPr>
          <p:cNvSpPr>
            <a:spLocks noGrp="1"/>
          </p:cNvSpPr>
          <p:nvPr>
            <p:ph type="dt" sz="half" idx="10"/>
          </p:nvPr>
        </p:nvSpPr>
        <p:spPr/>
        <p:txBody>
          <a:bodyPr/>
          <a:lstStyle/>
          <a:p>
            <a:fld id="{419B709C-E74B-47A9-8AF4-7E4E564B53FA}" type="datetimeFigureOut">
              <a:rPr lang="es-NI" smtClean="0"/>
              <a:t>30/9/2023</a:t>
            </a:fld>
            <a:endParaRPr lang="es-NI"/>
          </a:p>
        </p:txBody>
      </p:sp>
      <p:sp>
        <p:nvSpPr>
          <p:cNvPr id="4" name="Marcador de pie de página 3">
            <a:extLst>
              <a:ext uri="{FF2B5EF4-FFF2-40B4-BE49-F238E27FC236}">
                <a16:creationId xmlns:a16="http://schemas.microsoft.com/office/drawing/2014/main" id="{EEA54E48-6F80-5121-DAF1-0FE8C54DA3F1}"/>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E8504488-F3D7-0610-30F4-5DEFB80DAD8A}"/>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850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04CD3E-8B65-5248-86A0-E7D5D90F56E5}"/>
              </a:ext>
            </a:extLst>
          </p:cNvPr>
          <p:cNvSpPr>
            <a:spLocks noGrp="1"/>
          </p:cNvSpPr>
          <p:nvPr>
            <p:ph type="dt" sz="half" idx="10"/>
          </p:nvPr>
        </p:nvSpPr>
        <p:spPr/>
        <p:txBody>
          <a:bodyPr/>
          <a:lstStyle/>
          <a:p>
            <a:fld id="{419B709C-E74B-47A9-8AF4-7E4E564B53FA}" type="datetimeFigureOut">
              <a:rPr lang="es-NI" smtClean="0"/>
              <a:t>30/9/2023</a:t>
            </a:fld>
            <a:endParaRPr lang="es-NI"/>
          </a:p>
        </p:txBody>
      </p:sp>
      <p:sp>
        <p:nvSpPr>
          <p:cNvPr id="3" name="Marcador de pie de página 2">
            <a:extLst>
              <a:ext uri="{FF2B5EF4-FFF2-40B4-BE49-F238E27FC236}">
                <a16:creationId xmlns:a16="http://schemas.microsoft.com/office/drawing/2014/main" id="{F0D85507-ACBE-508D-71C2-473F0F6A4F57}"/>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75E004A5-9C54-3C64-E7E2-A14A73C746C2}"/>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36252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DB6E0B-E3D3-A934-B805-A99020E6A2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070A997F-4860-B959-7BBC-890708244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378B81E1-9D36-A86B-63D2-9FFDD727C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C6775E-9727-D2C8-4EFD-9A4236D5EF5F}"/>
              </a:ext>
            </a:extLst>
          </p:cNvPr>
          <p:cNvSpPr>
            <a:spLocks noGrp="1"/>
          </p:cNvSpPr>
          <p:nvPr>
            <p:ph type="dt" sz="half" idx="10"/>
          </p:nvPr>
        </p:nvSpPr>
        <p:spPr/>
        <p:txBody>
          <a:bodyPr/>
          <a:lstStyle/>
          <a:p>
            <a:fld id="{419B709C-E74B-47A9-8AF4-7E4E564B53FA}" type="datetimeFigureOut">
              <a:rPr lang="es-NI" smtClean="0"/>
              <a:t>30/9/2023</a:t>
            </a:fld>
            <a:endParaRPr lang="es-NI"/>
          </a:p>
        </p:txBody>
      </p:sp>
      <p:sp>
        <p:nvSpPr>
          <p:cNvPr id="6" name="Marcador de pie de página 5">
            <a:extLst>
              <a:ext uri="{FF2B5EF4-FFF2-40B4-BE49-F238E27FC236}">
                <a16:creationId xmlns:a16="http://schemas.microsoft.com/office/drawing/2014/main" id="{7862201A-7DF5-FCCF-3956-236DE97C2D3E}"/>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C4A5058-5D4C-40E0-35C7-FA7A6C51390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384184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269F4-F5C8-5B3F-7E3A-12C51E7ADC8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6634DE66-0514-137B-2C2D-474F54B23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AC46E420-EEAC-4402-81B3-F9F83753D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12101-E122-9658-465A-2EF15E364B33}"/>
              </a:ext>
            </a:extLst>
          </p:cNvPr>
          <p:cNvSpPr>
            <a:spLocks noGrp="1"/>
          </p:cNvSpPr>
          <p:nvPr>
            <p:ph type="dt" sz="half" idx="10"/>
          </p:nvPr>
        </p:nvSpPr>
        <p:spPr/>
        <p:txBody>
          <a:bodyPr/>
          <a:lstStyle/>
          <a:p>
            <a:fld id="{419B709C-E74B-47A9-8AF4-7E4E564B53FA}" type="datetimeFigureOut">
              <a:rPr lang="es-NI" smtClean="0"/>
              <a:t>30/9/2023</a:t>
            </a:fld>
            <a:endParaRPr lang="es-NI"/>
          </a:p>
        </p:txBody>
      </p:sp>
      <p:sp>
        <p:nvSpPr>
          <p:cNvPr id="6" name="Marcador de pie de página 5">
            <a:extLst>
              <a:ext uri="{FF2B5EF4-FFF2-40B4-BE49-F238E27FC236}">
                <a16:creationId xmlns:a16="http://schemas.microsoft.com/office/drawing/2014/main" id="{E321093A-F387-E7C4-1B6B-80FA651D6D98}"/>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E7EE28D5-B1D7-8B7A-112E-CC0206DA3A80}"/>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634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067EDC5-DB64-0F4B-3627-580F575E7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AC407F72-A20A-87F8-15F1-8BBD075D10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F4CEFD90-8347-FA93-1DDD-DA344C9D8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B709C-E74B-47A9-8AF4-7E4E564B53FA}" type="datetimeFigureOut">
              <a:rPr lang="es-NI" smtClean="0"/>
              <a:t>30/9/2023</a:t>
            </a:fld>
            <a:endParaRPr lang="es-NI"/>
          </a:p>
        </p:txBody>
      </p:sp>
      <p:sp>
        <p:nvSpPr>
          <p:cNvPr id="5" name="Marcador de pie de página 4">
            <a:extLst>
              <a:ext uri="{FF2B5EF4-FFF2-40B4-BE49-F238E27FC236}">
                <a16:creationId xmlns:a16="http://schemas.microsoft.com/office/drawing/2014/main" id="{CE46703A-E83B-4C29-8546-AEB0AF99D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a:extLst>
              <a:ext uri="{FF2B5EF4-FFF2-40B4-BE49-F238E27FC236}">
                <a16:creationId xmlns:a16="http://schemas.microsoft.com/office/drawing/2014/main" id="{433A2CF1-4FC8-3956-AE11-6EF421776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48F36-128D-4A94-BE40-ACD8F3111A28}" type="slidenum">
              <a:rPr lang="es-NI" smtClean="0"/>
              <a:t>‹Nº›</a:t>
            </a:fld>
            <a:endParaRPr lang="es-NI"/>
          </a:p>
        </p:txBody>
      </p:sp>
    </p:spTree>
    <p:extLst>
      <p:ext uri="{BB962C8B-B14F-4D97-AF65-F5344CB8AC3E}">
        <p14:creationId xmlns:p14="http://schemas.microsoft.com/office/powerpoint/2010/main" val="51293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BE373-6481-FBA5-4A97-9B4FF654DB9E}"/>
              </a:ext>
            </a:extLst>
          </p:cNvPr>
          <p:cNvSpPr>
            <a:spLocks noGrp="1"/>
          </p:cNvSpPr>
          <p:nvPr>
            <p:ph type="ctrTitle"/>
          </p:nvPr>
        </p:nvSpPr>
        <p:spPr>
          <a:xfrm>
            <a:off x="715618" y="3262071"/>
            <a:ext cx="10601740" cy="969963"/>
          </a:xfrm>
          <a:noFill/>
          <a:effectLst>
            <a:outerShdw blurRad="50800" dist="38100" dir="2700000" algn="tl" rotWithShape="0">
              <a:schemeClr val="accent1">
                <a:lumMod val="50000"/>
                <a:alpha val="33000"/>
              </a:schemeClr>
            </a:outerShdw>
            <a:reflection blurRad="6350" stA="52000" endA="300" endPos="35000" dir="5400000" sy="-100000" algn="bl" rotWithShape="0"/>
          </a:effectLst>
        </p:spPr>
        <p:txBody>
          <a:bodyPr>
            <a:normAutofit fontScale="90000"/>
          </a:bodyPr>
          <a:lstStyle/>
          <a:p>
            <a:r>
              <a:rPr lang="es-ES" sz="4400" dirty="0">
                <a:solidFill>
                  <a:srgbClr val="186AAD"/>
                </a:solidFill>
                <a:latin typeface="Franklin Gothic Heavy" panose="020B0903020102020204" pitchFamily="34" charset="0"/>
              </a:rPr>
              <a:t>“Experiencias de virtualización desde el Doctorado Gestión y Desarrollo Territorial - UNFLEP 2020-2022”</a:t>
            </a:r>
            <a:endParaRPr lang="es-NI" sz="4400" dirty="0">
              <a:solidFill>
                <a:srgbClr val="186AAD"/>
              </a:solidFill>
              <a:latin typeface="Franklin Gothic Heavy" panose="020B0903020102020204" pitchFamily="34" charset="0"/>
            </a:endParaRPr>
          </a:p>
        </p:txBody>
      </p:sp>
      <p:sp>
        <p:nvSpPr>
          <p:cNvPr id="3" name="Subtítulo 2">
            <a:extLst>
              <a:ext uri="{FF2B5EF4-FFF2-40B4-BE49-F238E27FC236}">
                <a16:creationId xmlns:a16="http://schemas.microsoft.com/office/drawing/2014/main" id="{325A9CC9-9E60-183D-8608-08AA4E9B0CF7}"/>
              </a:ext>
            </a:extLst>
          </p:cNvPr>
          <p:cNvSpPr>
            <a:spLocks noGrp="1"/>
          </p:cNvSpPr>
          <p:nvPr>
            <p:ph type="subTitle" idx="1"/>
          </p:nvPr>
        </p:nvSpPr>
        <p:spPr>
          <a:xfrm>
            <a:off x="1524000" y="4450450"/>
            <a:ext cx="9144000" cy="1488531"/>
          </a:xfrm>
          <a:ln>
            <a:solidFill>
              <a:srgbClr val="002060"/>
            </a:solidFill>
          </a:ln>
        </p:spPr>
        <p:txBody>
          <a:bodyPr anchor="ctr"/>
          <a:lstStyle/>
          <a:p>
            <a:r>
              <a:rPr lang="es-ES" dirty="0">
                <a:solidFill>
                  <a:srgbClr val="186AAD"/>
                </a:solidFill>
                <a:latin typeface="Roboto" panose="02000000000000000000" pitchFamily="2" charset="0"/>
                <a:ea typeface="Roboto" panose="02000000000000000000" pitchFamily="2" charset="0"/>
              </a:rPr>
              <a:t>PhD. Pedro Antonio Valdivia Lorente</a:t>
            </a:r>
            <a:endParaRPr lang="es-NI" dirty="0">
              <a:solidFill>
                <a:srgbClr val="186AAD"/>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1359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2A05EB-9A84-E37B-D51C-163B1BCF60E0}"/>
              </a:ext>
            </a:extLst>
          </p:cNvPr>
          <p:cNvSpPr>
            <a:spLocks noGrp="1"/>
          </p:cNvSpPr>
          <p:nvPr>
            <p:ph type="title"/>
          </p:nvPr>
        </p:nvSpPr>
        <p:spPr/>
        <p:txBody>
          <a:bodyPr>
            <a:normAutofit/>
          </a:bodyPr>
          <a:lstStyle/>
          <a:p>
            <a:r>
              <a:rPr lang="es-NI" dirty="0"/>
              <a:t>Uso de Kobo </a:t>
            </a:r>
            <a:r>
              <a:rPr lang="es-NI" dirty="0" err="1"/>
              <a:t>tool</a:t>
            </a:r>
            <a:r>
              <a:rPr lang="es-NI" dirty="0"/>
              <a:t> box</a:t>
            </a:r>
          </a:p>
        </p:txBody>
      </p:sp>
      <p:sp>
        <p:nvSpPr>
          <p:cNvPr id="6" name="Marcador de contenido 5">
            <a:extLst>
              <a:ext uri="{FF2B5EF4-FFF2-40B4-BE49-F238E27FC236}">
                <a16:creationId xmlns:a16="http://schemas.microsoft.com/office/drawing/2014/main" id="{36CEDF03-A2AC-ABDF-E74B-B36B9682F5D2}"/>
              </a:ext>
            </a:extLst>
          </p:cNvPr>
          <p:cNvSpPr>
            <a:spLocks noGrp="1"/>
          </p:cNvSpPr>
          <p:nvPr>
            <p:ph sz="half" idx="2"/>
          </p:nvPr>
        </p:nvSpPr>
        <p:spPr>
          <a:xfrm>
            <a:off x="6665842" y="2252869"/>
            <a:ext cx="5062332" cy="3924093"/>
          </a:xfrm>
        </p:spPr>
        <p:txBody>
          <a:bodyPr>
            <a:normAutofit/>
          </a:bodyPr>
          <a:lstStyle/>
          <a:p>
            <a:pPr marL="0" indent="0" algn="just">
              <a:buNone/>
            </a:pPr>
            <a:r>
              <a:rPr lang="es-ES" sz="3600" dirty="0"/>
              <a:t>Uso de Plataforma digital para construir encuestas, para realizar el proceso de Investigación</a:t>
            </a:r>
            <a:endParaRPr lang="es-NI" sz="3600" dirty="0"/>
          </a:p>
        </p:txBody>
      </p:sp>
      <p:pic>
        <p:nvPicPr>
          <p:cNvPr id="8" name="Marcador de contenido 7">
            <a:extLst>
              <a:ext uri="{FF2B5EF4-FFF2-40B4-BE49-F238E27FC236}">
                <a16:creationId xmlns:a16="http://schemas.microsoft.com/office/drawing/2014/main" id="{15D933EB-4D39-E94F-EF32-A7BFC5033D8D}"/>
              </a:ext>
            </a:extLst>
          </p:cNvPr>
          <p:cNvPicPr>
            <a:picLocks noGrp="1" noChangeAspect="1"/>
          </p:cNvPicPr>
          <p:nvPr>
            <p:ph sz="half" idx="1"/>
          </p:nvPr>
        </p:nvPicPr>
        <p:blipFill>
          <a:blip r:embed="rId2"/>
          <a:stretch>
            <a:fillRect/>
          </a:stretch>
        </p:blipFill>
        <p:spPr>
          <a:xfrm>
            <a:off x="106017" y="1961321"/>
            <a:ext cx="5913783" cy="3564835"/>
          </a:xfrm>
          <a:prstGeom prst="rect">
            <a:avLst/>
          </a:prstGeom>
        </p:spPr>
      </p:pic>
      <p:sp>
        <p:nvSpPr>
          <p:cNvPr id="9" name="CuadroTexto 8">
            <a:extLst>
              <a:ext uri="{FF2B5EF4-FFF2-40B4-BE49-F238E27FC236}">
                <a16:creationId xmlns:a16="http://schemas.microsoft.com/office/drawing/2014/main" id="{AB955A37-BC57-DF4D-33B8-0C66E0652439}"/>
              </a:ext>
            </a:extLst>
          </p:cNvPr>
          <p:cNvSpPr txBox="1"/>
          <p:nvPr/>
        </p:nvSpPr>
        <p:spPr>
          <a:xfrm>
            <a:off x="132522" y="5724939"/>
            <a:ext cx="6202017" cy="707886"/>
          </a:xfrm>
          <a:prstGeom prst="rect">
            <a:avLst/>
          </a:prstGeom>
          <a:noFill/>
        </p:spPr>
        <p:txBody>
          <a:bodyPr wrap="square" rtlCol="0">
            <a:spAutoFit/>
          </a:bodyPr>
          <a:lstStyle/>
          <a:p>
            <a:r>
              <a:rPr lang="es-ES" sz="2000" dirty="0"/>
              <a:t>Mapa de calor y puntos de levantamiento de los territorios en tiempo real obtenido de Kobo </a:t>
            </a:r>
            <a:r>
              <a:rPr lang="es-ES" sz="2000" dirty="0" err="1"/>
              <a:t>tool</a:t>
            </a:r>
            <a:r>
              <a:rPr lang="es-ES" sz="2000" dirty="0"/>
              <a:t> box</a:t>
            </a:r>
            <a:endParaRPr lang="es-NI" sz="2000" dirty="0"/>
          </a:p>
        </p:txBody>
      </p:sp>
    </p:spTree>
    <p:extLst>
      <p:ext uri="{BB962C8B-B14F-4D97-AF65-F5344CB8AC3E}">
        <p14:creationId xmlns:p14="http://schemas.microsoft.com/office/powerpoint/2010/main" val="343565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E8DE59-3A11-0262-96B7-86585D8BCDD1}"/>
              </a:ext>
            </a:extLst>
          </p:cNvPr>
          <p:cNvSpPr>
            <a:spLocks noGrp="1"/>
          </p:cNvSpPr>
          <p:nvPr>
            <p:ph type="title"/>
          </p:nvPr>
        </p:nvSpPr>
        <p:spPr/>
        <p:txBody>
          <a:bodyPr/>
          <a:lstStyle/>
          <a:p>
            <a:r>
              <a:rPr lang="es-ES" dirty="0"/>
              <a:t>Encuesta digital de la tesis en Kobo </a:t>
            </a:r>
            <a:r>
              <a:rPr lang="es-ES" dirty="0" err="1"/>
              <a:t>tool</a:t>
            </a:r>
            <a:r>
              <a:rPr lang="es-ES" dirty="0"/>
              <a:t> box</a:t>
            </a:r>
            <a:endParaRPr lang="es-NI" dirty="0"/>
          </a:p>
        </p:txBody>
      </p:sp>
      <p:sp>
        <p:nvSpPr>
          <p:cNvPr id="4" name="Marcador de contenido 3">
            <a:extLst>
              <a:ext uri="{FF2B5EF4-FFF2-40B4-BE49-F238E27FC236}">
                <a16:creationId xmlns:a16="http://schemas.microsoft.com/office/drawing/2014/main" id="{8EB95A41-E3A8-AED5-C477-B7E02CF4346F}"/>
              </a:ext>
            </a:extLst>
          </p:cNvPr>
          <p:cNvSpPr>
            <a:spLocks noGrp="1"/>
          </p:cNvSpPr>
          <p:nvPr>
            <p:ph sz="half" idx="2"/>
          </p:nvPr>
        </p:nvSpPr>
        <p:spPr/>
        <p:txBody>
          <a:bodyPr/>
          <a:lstStyle/>
          <a:p>
            <a:endParaRPr lang="es-NI"/>
          </a:p>
        </p:txBody>
      </p:sp>
      <p:pic>
        <p:nvPicPr>
          <p:cNvPr id="5" name="Marcador de contenido 4">
            <a:extLst>
              <a:ext uri="{FF2B5EF4-FFF2-40B4-BE49-F238E27FC236}">
                <a16:creationId xmlns:a16="http://schemas.microsoft.com/office/drawing/2014/main" id="{07C78077-F91B-97F0-1C77-D9FDCDD01D4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10515600" cy="4853471"/>
          </a:xfrm>
          <a:prstGeom prst="rect">
            <a:avLst/>
          </a:prstGeom>
          <a:noFill/>
          <a:ln>
            <a:noFill/>
          </a:ln>
        </p:spPr>
      </p:pic>
    </p:spTree>
    <p:extLst>
      <p:ext uri="{BB962C8B-B14F-4D97-AF65-F5344CB8AC3E}">
        <p14:creationId xmlns:p14="http://schemas.microsoft.com/office/powerpoint/2010/main" val="171056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E1125-C9A7-7D44-8E0C-FACE4EE7E013}"/>
              </a:ext>
            </a:extLst>
          </p:cNvPr>
          <p:cNvSpPr>
            <a:spLocks noGrp="1"/>
          </p:cNvSpPr>
          <p:nvPr>
            <p:ph type="title"/>
          </p:nvPr>
        </p:nvSpPr>
        <p:spPr/>
        <p:txBody>
          <a:bodyPr/>
          <a:lstStyle/>
          <a:p>
            <a:r>
              <a:rPr lang="es-NI" dirty="0"/>
              <a:t>Reunión con asesores científicos</a:t>
            </a:r>
          </a:p>
        </p:txBody>
      </p:sp>
      <p:sp>
        <p:nvSpPr>
          <p:cNvPr id="3" name="Marcador de contenido 2">
            <a:extLst>
              <a:ext uri="{FF2B5EF4-FFF2-40B4-BE49-F238E27FC236}">
                <a16:creationId xmlns:a16="http://schemas.microsoft.com/office/drawing/2014/main" id="{F7DF915B-419B-A6F4-5703-4154DA2C1907}"/>
              </a:ext>
            </a:extLst>
          </p:cNvPr>
          <p:cNvSpPr>
            <a:spLocks noGrp="1"/>
          </p:cNvSpPr>
          <p:nvPr>
            <p:ph sz="half" idx="1"/>
          </p:nvPr>
        </p:nvSpPr>
        <p:spPr/>
        <p:txBody>
          <a:bodyPr/>
          <a:lstStyle/>
          <a:p>
            <a:r>
              <a:rPr lang="es-NI" dirty="0"/>
              <a:t>Internet, </a:t>
            </a:r>
            <a:r>
              <a:rPr lang="es-NI" dirty="0" err="1"/>
              <a:t>WhatApp</a:t>
            </a:r>
            <a:r>
              <a:rPr lang="es-NI" dirty="0"/>
              <a:t>, correo electrónico, sala de reunión de Zoom, sala reuniones Microsoft </a:t>
            </a:r>
            <a:r>
              <a:rPr lang="es-NI" dirty="0" err="1"/>
              <a:t>Teams</a:t>
            </a:r>
            <a:endParaRPr lang="es-NI" dirty="0"/>
          </a:p>
        </p:txBody>
      </p:sp>
      <p:sp>
        <p:nvSpPr>
          <p:cNvPr id="4" name="Marcador de contenido 3">
            <a:extLst>
              <a:ext uri="{FF2B5EF4-FFF2-40B4-BE49-F238E27FC236}">
                <a16:creationId xmlns:a16="http://schemas.microsoft.com/office/drawing/2014/main" id="{E0EF4E45-A44B-E0F6-B798-CF7706AF6EB7}"/>
              </a:ext>
            </a:extLst>
          </p:cNvPr>
          <p:cNvSpPr>
            <a:spLocks noGrp="1"/>
          </p:cNvSpPr>
          <p:nvPr>
            <p:ph sz="half" idx="2"/>
          </p:nvPr>
        </p:nvSpPr>
        <p:spPr/>
        <p:txBody>
          <a:bodyPr/>
          <a:lstStyle/>
          <a:p>
            <a:r>
              <a:rPr lang="es-ES" dirty="0"/>
              <a:t>Fundamental para fijar fechas de reuniones y llevar cabos las mismas</a:t>
            </a:r>
            <a:endParaRPr lang="es-NI" dirty="0"/>
          </a:p>
        </p:txBody>
      </p:sp>
    </p:spTree>
    <p:extLst>
      <p:ext uri="{BB962C8B-B14F-4D97-AF65-F5344CB8AC3E}">
        <p14:creationId xmlns:p14="http://schemas.microsoft.com/office/powerpoint/2010/main" val="89573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838200" y="681037"/>
            <a:ext cx="10515600" cy="1009651"/>
          </a:xfrm>
        </p:spPr>
        <p:txBody>
          <a:bodyPr>
            <a:normAutofit fontScale="90000"/>
          </a:bodyPr>
          <a:lstStyle/>
          <a:p>
            <a:r>
              <a:rPr lang="es-ES" b="1" dirty="0"/>
              <a:t>Brecha digital partir de la aplicación de las TICS en el doctorado.</a:t>
            </a:r>
            <a:endParaRPr lang="es-NI" b="1" dirty="0">
              <a:solidFill>
                <a:srgbClr val="002060"/>
              </a:solidFill>
              <a:latin typeface="Bahnschrift" panose="020B0502040204020203" pitchFamily="34" charset="0"/>
              <a:ea typeface="Roboto" panose="02000000000000000000" pitchFamily="2" charset="0"/>
            </a:endParaRPr>
          </a:p>
        </p:txBody>
      </p:sp>
      <p:sp>
        <p:nvSpPr>
          <p:cNvPr id="6" name="Marcador de contenido 5">
            <a:extLst>
              <a:ext uri="{FF2B5EF4-FFF2-40B4-BE49-F238E27FC236}">
                <a16:creationId xmlns:a16="http://schemas.microsoft.com/office/drawing/2014/main" id="{FCA36D60-A9DE-5E7B-3392-E098440CB7D3}"/>
              </a:ext>
            </a:extLst>
          </p:cNvPr>
          <p:cNvSpPr>
            <a:spLocks noGrp="1"/>
          </p:cNvSpPr>
          <p:nvPr>
            <p:ph idx="1"/>
          </p:nvPr>
        </p:nvSpPr>
        <p:spPr/>
        <p:txBody>
          <a:bodyPr>
            <a:normAutofit lnSpcReduction="10000"/>
          </a:bodyPr>
          <a:lstStyle/>
          <a:p>
            <a:pPr marL="0" lvl="0" indent="0" algn="just">
              <a:lnSpc>
                <a:spcPct val="107000"/>
              </a:lnSpc>
              <a:buNone/>
            </a:pPr>
            <a:r>
              <a:rPr lang="es-MX" sz="2800" dirty="0">
                <a:effectLst/>
                <a:latin typeface="Times New Roman" panose="02020603050405020304" pitchFamily="18" charset="0"/>
                <a:ea typeface="STXinwei" panose="02010800040101010101" pitchFamily="2" charset="-122"/>
                <a:cs typeface="Times New Roman" panose="02020603050405020304" pitchFamily="18" charset="0"/>
              </a:rPr>
              <a:t>La brecha digital encontradas las podemos resumir:</a:t>
            </a:r>
            <a:endParaRPr lang="es-NI"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2800" dirty="0">
                <a:effectLst/>
                <a:latin typeface="Times New Roman" panose="02020603050405020304" pitchFamily="18" charset="0"/>
                <a:ea typeface="STXinwei" panose="02010800040101010101" pitchFamily="2" charset="-122"/>
                <a:cs typeface="Times New Roman" panose="02020603050405020304" pitchFamily="18" charset="0"/>
              </a:rPr>
              <a:t>Infraestructura tecnológica deficiente por los participantes.</a:t>
            </a:r>
            <a:endParaRPr lang="es-NI"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2800" dirty="0">
                <a:effectLst/>
                <a:latin typeface="Times New Roman" panose="02020603050405020304" pitchFamily="18" charset="0"/>
                <a:ea typeface="STXinwei" panose="02010800040101010101" pitchFamily="2" charset="-122"/>
                <a:cs typeface="Times New Roman" panose="02020603050405020304" pitchFamily="18" charset="0"/>
              </a:rPr>
              <a:t>No cuentan con dispositivos electrónicos de alta calidad como la computadora. </a:t>
            </a:r>
            <a:endParaRPr lang="es-NI"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2800" dirty="0">
                <a:effectLst/>
                <a:latin typeface="Times New Roman" panose="02020603050405020304" pitchFamily="18" charset="0"/>
                <a:ea typeface="STXinwei" panose="02010800040101010101" pitchFamily="2" charset="-122"/>
                <a:cs typeface="Times New Roman" panose="02020603050405020304" pitchFamily="18" charset="0"/>
              </a:rPr>
              <a:t>De igual forma el uso de la plataforma por parte de los docentes se presentaron problemas ya que no estaban capacitados.</a:t>
            </a:r>
            <a:endParaRPr lang="es-NI"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sz="2800" dirty="0">
                <a:effectLst/>
                <a:latin typeface="Times New Roman" panose="02020603050405020304" pitchFamily="18" charset="0"/>
                <a:ea typeface="STXinwei" panose="02010800040101010101" pitchFamily="2" charset="-122"/>
                <a:cs typeface="Times New Roman" panose="02020603050405020304" pitchFamily="18" charset="0"/>
              </a:rPr>
              <a:t>Poco manejo del zoom, ejemplo no sabían hacer grupos de trabajo</a:t>
            </a:r>
            <a:endParaRPr lang="es-NI" sz="2800" dirty="0">
              <a:effectLst/>
              <a:latin typeface="Calibri" panose="020F0502020204030204" pitchFamily="34" charset="0"/>
              <a:ea typeface="Calibri" panose="020F0502020204030204" pitchFamily="34" charset="0"/>
              <a:cs typeface="Times New Roman" panose="02020603050405020304" pitchFamily="18" charset="0"/>
            </a:endParaRPr>
          </a:p>
          <a:p>
            <a:r>
              <a:rPr lang="es-NI" dirty="0"/>
              <a:t>No apropiación al inicio de algunos doctorandos</a:t>
            </a:r>
          </a:p>
        </p:txBody>
      </p:sp>
    </p:spTree>
    <p:extLst>
      <p:ext uri="{BB962C8B-B14F-4D97-AF65-F5344CB8AC3E}">
        <p14:creationId xmlns:p14="http://schemas.microsoft.com/office/powerpoint/2010/main" val="15665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DEA84D2-A52F-5CF2-A9D8-786FB2D7AB84}"/>
              </a:ext>
            </a:extLst>
          </p:cNvPr>
          <p:cNvSpPr>
            <a:spLocks noGrp="1"/>
          </p:cNvSpPr>
          <p:nvPr>
            <p:ph type="title"/>
          </p:nvPr>
        </p:nvSpPr>
        <p:spPr/>
        <p:txBody>
          <a:bodyPr/>
          <a:lstStyle/>
          <a:p>
            <a:r>
              <a:rPr lang="es-ES" dirty="0"/>
              <a:t>Conclusión </a:t>
            </a:r>
            <a:endParaRPr lang="es-NI" dirty="0"/>
          </a:p>
        </p:txBody>
      </p:sp>
      <p:sp>
        <p:nvSpPr>
          <p:cNvPr id="6" name="Marcador de contenido 5">
            <a:extLst>
              <a:ext uri="{FF2B5EF4-FFF2-40B4-BE49-F238E27FC236}">
                <a16:creationId xmlns:a16="http://schemas.microsoft.com/office/drawing/2014/main" id="{1C01A95F-609E-B865-25B9-8513188E2F9D}"/>
              </a:ext>
            </a:extLst>
          </p:cNvPr>
          <p:cNvSpPr>
            <a:spLocks noGrp="1"/>
          </p:cNvSpPr>
          <p:nvPr>
            <p:ph idx="1"/>
          </p:nvPr>
        </p:nvSpPr>
        <p:spPr>
          <a:xfrm>
            <a:off x="662609" y="1825625"/>
            <a:ext cx="10946295" cy="4667250"/>
          </a:xfrm>
        </p:spPr>
        <p:txBody>
          <a:bodyPr>
            <a:normAutofit fontScale="92500" lnSpcReduction="10000"/>
          </a:bodyPr>
          <a:lstStyle/>
          <a:p>
            <a:pPr algn="just"/>
            <a:r>
              <a:rPr lang="es-ES" sz="3200" dirty="0"/>
              <a:t>Según la Unión Internacional de Comunicaciones y Global e-</a:t>
            </a:r>
            <a:r>
              <a:rPr lang="es-ES" sz="3200" dirty="0" err="1"/>
              <a:t>sustainability</a:t>
            </a:r>
            <a:r>
              <a:rPr lang="es-ES" sz="3200" dirty="0"/>
              <a:t> </a:t>
            </a:r>
            <a:r>
              <a:rPr lang="es-ES" sz="3200" dirty="0" err="1"/>
              <a:t>initiative</a:t>
            </a:r>
            <a:r>
              <a:rPr lang="es-ES" sz="3200" dirty="0"/>
              <a:t> (2011), las tecnologías de la información y la comunicación (TIC) se pueden utilizar de distintas formas, donde las TIC pueden contribuir a resolver los problemas a los que se enfrentan todos los países (especialmente los países en desarrollo). </a:t>
            </a:r>
            <a:endParaRPr lang="es-MX" sz="3200" dirty="0"/>
          </a:p>
          <a:p>
            <a:pPr algn="just"/>
            <a:r>
              <a:rPr lang="es-MX" sz="3200" dirty="0"/>
              <a:t>Las TICS son fundamentales  en todo el proceso del doctorado. </a:t>
            </a:r>
          </a:p>
          <a:p>
            <a:pPr algn="just"/>
            <a:r>
              <a:rPr lang="es-ES" sz="3200" dirty="0"/>
              <a:t>Hoy por hoy, y ante la pandemia de la COVID 19, las </a:t>
            </a:r>
            <a:r>
              <a:rPr lang="es-ES" sz="3200" dirty="0" err="1"/>
              <a:t>TICs</a:t>
            </a:r>
            <a:r>
              <a:rPr lang="es-ES" sz="3200" dirty="0"/>
              <a:t> son un elemento movilizador en el proceso de enseñanza aprendizaje, convirtiendo el aula tradicional en una aula virtual y dinámica.</a:t>
            </a:r>
          </a:p>
          <a:p>
            <a:pPr algn="just"/>
            <a:r>
              <a:rPr lang="es-ES" sz="3200" dirty="0"/>
              <a:t>La brecha digital se caracteriza principalmente presentan baja señal de internet.</a:t>
            </a:r>
          </a:p>
          <a:p>
            <a:endParaRPr lang="es-NI" dirty="0"/>
          </a:p>
        </p:txBody>
      </p:sp>
    </p:spTree>
    <p:extLst>
      <p:ext uri="{BB962C8B-B14F-4D97-AF65-F5344CB8AC3E}">
        <p14:creationId xmlns:p14="http://schemas.microsoft.com/office/powerpoint/2010/main" val="395492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178917D-6BDC-92FE-EEF2-EBC5D0ABE89C}"/>
              </a:ext>
            </a:extLst>
          </p:cNvPr>
          <p:cNvSpPr txBox="1">
            <a:spLocks/>
          </p:cNvSpPr>
          <p:nvPr/>
        </p:nvSpPr>
        <p:spPr>
          <a:xfrm>
            <a:off x="2020165" y="3429000"/>
            <a:ext cx="8151669" cy="630816"/>
          </a:xfrm>
          <a:prstGeom prst="rect">
            <a:avLst/>
          </a:prstGeom>
          <a:noFill/>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dirty="0">
                <a:solidFill>
                  <a:srgbClr val="186AAD"/>
                </a:solidFill>
                <a:latin typeface="Franklin Gothic Heavy" panose="020B0903020102020204" pitchFamily="34" charset="0"/>
              </a:rPr>
              <a:t>¡Gracias por su atención!</a:t>
            </a:r>
            <a:endParaRPr lang="es-NI" sz="4800" dirty="0">
              <a:solidFill>
                <a:srgbClr val="186AAD"/>
              </a:solidFill>
              <a:latin typeface="Franklin Gothic Heavy" panose="020B0903020102020204" pitchFamily="34" charset="0"/>
            </a:endParaRPr>
          </a:p>
        </p:txBody>
      </p:sp>
    </p:spTree>
    <p:extLst>
      <p:ext uri="{BB962C8B-B14F-4D97-AF65-F5344CB8AC3E}">
        <p14:creationId xmlns:p14="http://schemas.microsoft.com/office/powerpoint/2010/main" val="341785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824947" y="649357"/>
            <a:ext cx="10969487" cy="1194334"/>
          </a:xfrm>
        </p:spPr>
        <p:txBody>
          <a:bodyPr/>
          <a:lstStyle/>
          <a:p>
            <a:r>
              <a:rPr lang="es-ES" b="1" dirty="0">
                <a:solidFill>
                  <a:srgbClr val="002060"/>
                </a:solidFill>
                <a:latin typeface="Bahnschrift" panose="020B0502040204020203" pitchFamily="34" charset="0"/>
                <a:ea typeface="Roboto" panose="02000000000000000000" pitchFamily="2" charset="0"/>
              </a:rPr>
              <a:t>Introducción</a:t>
            </a:r>
            <a:endParaRPr lang="es-NI" b="1" dirty="0">
              <a:solidFill>
                <a:srgbClr val="00206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384313" y="1974574"/>
            <a:ext cx="11410121" cy="3398825"/>
          </a:xfrm>
        </p:spPr>
        <p:txBody>
          <a:bodyPr>
            <a:normAutofit fontScale="92500" lnSpcReduction="10000"/>
          </a:bodyPr>
          <a:lstStyle/>
          <a:p>
            <a:pPr algn="just"/>
            <a:r>
              <a:rPr lang="es-ES" dirty="0">
                <a:solidFill>
                  <a:srgbClr val="002060"/>
                </a:solidFill>
                <a:latin typeface="D-DIN" panose="020B0504030202030204" pitchFamily="34" charset="0"/>
                <a:ea typeface="Ebrima" panose="02000000000000000000" pitchFamily="2" charset="0"/>
                <a:cs typeface="Ebrima" panose="02000000000000000000" pitchFamily="2" charset="0"/>
              </a:rPr>
              <a:t>En todo proceso de información y en el contexto cual, las TICS son fundamentales para agilizar los procesos y mejorar la calidad de la información. Además de ello, contribuyen a realizar procesos que de otra manera sería imposible llevarlos a cabo por los costos y la necesidad presencial del investigador; un ejemplo de ello son los grupos focales que pueden ser llevados de manera remota en zona distantes.</a:t>
            </a:r>
          </a:p>
          <a:p>
            <a:pPr algn="just"/>
            <a:r>
              <a:rPr lang="es-ES" dirty="0">
                <a:solidFill>
                  <a:srgbClr val="002060"/>
                </a:solidFill>
                <a:latin typeface="D-DIN" panose="020B0504030202030204" pitchFamily="34" charset="0"/>
                <a:ea typeface="Ebrima" panose="02000000000000000000" pitchFamily="2" charset="0"/>
                <a:cs typeface="Ebrima" panose="02000000000000000000" pitchFamily="2" charset="0"/>
              </a:rPr>
              <a:t>Las tecnología ha demostrado ser una herramienta útil y necesaria para ayudar a garantizar que los gobiernos locales y regionales en la primera línea de la emergencia continúen brindando servicios públicos esenciales durante la crisis de la COVID-19</a:t>
            </a:r>
          </a:p>
        </p:txBody>
      </p:sp>
    </p:spTree>
    <p:extLst>
      <p:ext uri="{BB962C8B-B14F-4D97-AF65-F5344CB8AC3E}">
        <p14:creationId xmlns:p14="http://schemas.microsoft.com/office/powerpoint/2010/main" val="56017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824947" y="649357"/>
            <a:ext cx="10969487" cy="1194334"/>
          </a:xfrm>
        </p:spPr>
        <p:txBody>
          <a:bodyPr/>
          <a:lstStyle/>
          <a:p>
            <a:r>
              <a:rPr lang="es-ES" b="1" dirty="0">
                <a:solidFill>
                  <a:srgbClr val="002060"/>
                </a:solidFill>
                <a:latin typeface="Bahnschrift" panose="020B0502040204020203" pitchFamily="34" charset="0"/>
                <a:ea typeface="Roboto" panose="02000000000000000000" pitchFamily="2" charset="0"/>
              </a:rPr>
              <a:t>Objetivos</a:t>
            </a:r>
            <a:endParaRPr lang="es-NI" b="1" dirty="0">
              <a:solidFill>
                <a:srgbClr val="00206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384313" y="1974574"/>
            <a:ext cx="11410121" cy="3398825"/>
          </a:xfrm>
        </p:spPr>
        <p:txBody>
          <a:bodyPr>
            <a:normAutofit fontScale="92500" lnSpcReduction="10000"/>
          </a:bodyPr>
          <a:lstStyle/>
          <a:p>
            <a:pPr algn="just"/>
            <a:r>
              <a:rPr lang="es-ES" dirty="0">
                <a:solidFill>
                  <a:srgbClr val="002060"/>
                </a:solidFill>
                <a:latin typeface="D-DIN" panose="020B0504030202030204" pitchFamily="34" charset="0"/>
                <a:ea typeface="Ebrima" panose="02000000000000000000" pitchFamily="2" charset="0"/>
                <a:cs typeface="Ebrima" panose="02000000000000000000" pitchFamily="2" charset="0"/>
              </a:rPr>
              <a:t>Identificar los aprendizajes en el doctorado en Gestión y Desarrollo Territorial  sobre el uso de las TICS, provechosos para el proceso de investigación doctoral “.</a:t>
            </a:r>
          </a:p>
          <a:p>
            <a:pPr algn="just"/>
            <a:endParaRPr lang="es-ES" dirty="0">
              <a:solidFill>
                <a:srgbClr val="002060"/>
              </a:solidFill>
              <a:latin typeface="D-DIN" panose="020B0504030202030204" pitchFamily="34" charset="0"/>
              <a:ea typeface="Ebrima" panose="02000000000000000000" pitchFamily="2" charset="0"/>
              <a:cs typeface="Ebrima" panose="02000000000000000000" pitchFamily="2" charset="0"/>
            </a:endParaRPr>
          </a:p>
          <a:p>
            <a:pPr algn="just"/>
            <a:r>
              <a:rPr lang="es-ES" dirty="0">
                <a:solidFill>
                  <a:srgbClr val="002060"/>
                </a:solidFill>
                <a:latin typeface="D-DIN" panose="020B0504030202030204" pitchFamily="34" charset="0"/>
                <a:ea typeface="Ebrima" panose="02000000000000000000" pitchFamily="2" charset="0"/>
                <a:cs typeface="Ebrima" panose="02000000000000000000" pitchFamily="2" charset="0"/>
              </a:rPr>
              <a:t>Establecer si existe relación entre las TICS y la Pandemia del SARS COV-2 que puede ser de utilidad en la tesis.</a:t>
            </a:r>
          </a:p>
          <a:p>
            <a:pPr algn="just"/>
            <a:endParaRPr lang="es-ES" dirty="0">
              <a:solidFill>
                <a:srgbClr val="002060"/>
              </a:solidFill>
              <a:latin typeface="D-DIN" panose="020B0504030202030204" pitchFamily="34" charset="0"/>
              <a:ea typeface="Ebrima" panose="02000000000000000000" pitchFamily="2" charset="0"/>
              <a:cs typeface="Ebrima" panose="02000000000000000000" pitchFamily="2" charset="0"/>
            </a:endParaRPr>
          </a:p>
          <a:p>
            <a:pPr algn="just"/>
            <a:r>
              <a:rPr lang="es-ES" dirty="0">
                <a:solidFill>
                  <a:srgbClr val="002060"/>
                </a:solidFill>
                <a:latin typeface="D-DIN" panose="020B0504030202030204" pitchFamily="34" charset="0"/>
                <a:ea typeface="Ebrima" panose="02000000000000000000" pitchFamily="2" charset="0"/>
                <a:cs typeface="Ebrima" panose="02000000000000000000" pitchFamily="2" charset="0"/>
              </a:rPr>
              <a:t>Delimitar si las TICS pueden ser importantes la metodología de la investigación (variables, indicadores, técnicas e instrumentos).</a:t>
            </a:r>
          </a:p>
          <a:p>
            <a:pPr algn="just"/>
            <a:endParaRPr lang="es-ES" dirty="0">
              <a:solidFill>
                <a:srgbClr val="002060"/>
              </a:solidFill>
              <a:latin typeface="D-DIN" panose="020B0504030202030204"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55610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824947" y="649357"/>
            <a:ext cx="10969487" cy="1194334"/>
          </a:xfrm>
        </p:spPr>
        <p:txBody>
          <a:bodyPr/>
          <a:lstStyle/>
          <a:p>
            <a:r>
              <a:rPr lang="es-ES" b="1" dirty="0">
                <a:solidFill>
                  <a:srgbClr val="002060"/>
                </a:solidFill>
                <a:latin typeface="Bahnschrift" panose="020B0502040204020203" pitchFamily="34" charset="0"/>
                <a:ea typeface="Roboto" panose="02000000000000000000" pitchFamily="2" charset="0"/>
              </a:rPr>
              <a:t>Metodología</a:t>
            </a:r>
            <a:endParaRPr lang="es-NI" b="1" dirty="0">
              <a:solidFill>
                <a:srgbClr val="00206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384313" y="1974574"/>
            <a:ext cx="11410121" cy="4068417"/>
          </a:xfrm>
        </p:spPr>
        <p:txBody>
          <a:bodyPr>
            <a:normAutofit/>
          </a:bodyPr>
          <a:lstStyle/>
          <a:p>
            <a:pPr algn="just"/>
            <a:r>
              <a:rPr lang="es-ES" dirty="0">
                <a:solidFill>
                  <a:srgbClr val="002060"/>
                </a:solidFill>
                <a:latin typeface="D-DIN" panose="020B0504030202030204" pitchFamily="34" charset="0"/>
                <a:ea typeface="Ebrima" panose="02000000000000000000" pitchFamily="2" charset="0"/>
                <a:cs typeface="Ebrima" panose="02000000000000000000" pitchFamily="2" charset="0"/>
              </a:rPr>
              <a:t>Se realizó revisión documental mediante una revisión de la documentación de fuentes oficiales o especializadas, como informe del doctorado y visita de página oficiales donde se desarrolló el doctorado como la plataforma </a:t>
            </a:r>
            <a:r>
              <a:rPr lang="pt-BR" dirty="0">
                <a:solidFill>
                  <a:srgbClr val="002060"/>
                </a:solidFill>
                <a:latin typeface="D-DIN" panose="020B0504030202030204" pitchFamily="34" charset="0"/>
                <a:ea typeface="Ebrima" panose="02000000000000000000" pitchFamily="2" charset="0"/>
                <a:cs typeface="Ebrima" panose="02000000000000000000" pitchFamily="2" charset="0"/>
              </a:rPr>
              <a:t>Entorno Virtual de </a:t>
            </a:r>
            <a:r>
              <a:rPr lang="pt-BR" dirty="0" err="1">
                <a:solidFill>
                  <a:srgbClr val="002060"/>
                </a:solidFill>
                <a:latin typeface="D-DIN" panose="020B0504030202030204" pitchFamily="34" charset="0"/>
                <a:ea typeface="Ebrima" panose="02000000000000000000" pitchFamily="2" charset="0"/>
                <a:cs typeface="Ebrima" panose="02000000000000000000" pitchFamily="2" charset="0"/>
              </a:rPr>
              <a:t>Aprendizaje</a:t>
            </a:r>
            <a:r>
              <a:rPr lang="pt-BR" dirty="0">
                <a:solidFill>
                  <a:srgbClr val="002060"/>
                </a:solidFill>
                <a:latin typeface="D-DIN" panose="020B0504030202030204" pitchFamily="34" charset="0"/>
                <a:ea typeface="Ebrima" panose="02000000000000000000" pitchFamily="2" charset="0"/>
                <a:cs typeface="Ebrima" panose="02000000000000000000" pitchFamily="2" charset="0"/>
              </a:rPr>
              <a:t> - Posgrado</a:t>
            </a:r>
            <a:r>
              <a:rPr lang="es-ES" dirty="0">
                <a:solidFill>
                  <a:srgbClr val="002060"/>
                </a:solidFill>
                <a:latin typeface="D-DIN" panose="020B0504030202030204" pitchFamily="34" charset="0"/>
                <a:ea typeface="Ebrima" panose="02000000000000000000" pitchFamily="2" charset="0"/>
                <a:cs typeface="Ebrima" panose="02000000000000000000" pitchFamily="2" charset="0"/>
              </a:rPr>
              <a:t>, grupo de WhatsApp, Zoom y Facebook.</a:t>
            </a:r>
          </a:p>
          <a:p>
            <a:pPr algn="just"/>
            <a:endParaRPr lang="es-ES" dirty="0">
              <a:solidFill>
                <a:srgbClr val="002060"/>
              </a:solidFill>
              <a:latin typeface="D-DIN" panose="020B0504030202030204"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67904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p:txBody>
          <a:bodyPr/>
          <a:lstStyle/>
          <a:p>
            <a:r>
              <a:rPr lang="es-ES" b="1" dirty="0"/>
              <a:t>Resultados</a:t>
            </a:r>
            <a:endParaRPr lang="es-NI" b="1" dirty="0">
              <a:solidFill>
                <a:srgbClr val="00206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sz="half" idx="1"/>
          </p:nvPr>
        </p:nvSpPr>
        <p:spPr>
          <a:xfrm>
            <a:off x="715617" y="1825625"/>
            <a:ext cx="6029739" cy="4351338"/>
          </a:xfrm>
        </p:spPr>
        <p:txBody>
          <a:bodyPr>
            <a:normAutofit lnSpcReduction="10000"/>
          </a:bodyPr>
          <a:lstStyle/>
          <a:p>
            <a:pPr algn="just"/>
            <a:r>
              <a:rPr lang="es-ES" dirty="0">
                <a:solidFill>
                  <a:srgbClr val="002060"/>
                </a:solidFill>
                <a:latin typeface="D-DIN" panose="020B0504030202030204" pitchFamily="34" charset="0"/>
                <a:ea typeface="Ebrima" panose="02000000000000000000" pitchFamily="2" charset="0"/>
                <a:cs typeface="Ebrima" panose="02000000000000000000" pitchFamily="2" charset="0"/>
              </a:rPr>
              <a:t>En el año 2019 se apertura  el “Doctorado Gestión territorial” de manera presencial, pero por la Pandemia del SARS COV-2 </a:t>
            </a:r>
            <a:r>
              <a:rPr lang="es-ES" dirty="0" err="1">
                <a:solidFill>
                  <a:srgbClr val="002060"/>
                </a:solidFill>
                <a:latin typeface="D-DIN" panose="020B0504030202030204" pitchFamily="34" charset="0"/>
                <a:ea typeface="Ebrima" panose="02000000000000000000" pitchFamily="2" charset="0"/>
                <a:cs typeface="Ebrima" panose="02000000000000000000" pitchFamily="2" charset="0"/>
              </a:rPr>
              <a:t>surgio</a:t>
            </a:r>
            <a:r>
              <a:rPr lang="es-ES" dirty="0">
                <a:solidFill>
                  <a:srgbClr val="002060"/>
                </a:solidFill>
                <a:latin typeface="D-DIN" panose="020B0504030202030204" pitchFamily="34" charset="0"/>
                <a:ea typeface="Ebrima" panose="02000000000000000000" pitchFamily="2" charset="0"/>
                <a:cs typeface="Ebrima" panose="02000000000000000000" pitchFamily="2" charset="0"/>
              </a:rPr>
              <a:t> la urgencia de acelerar el progreso hacia la inclusión digital. Donde en la universidad se vio en la necesidad de impartir el doctorado haciendo uso de las TICS como la plataforma de aprendizaje en línea (PAL)-UNFLEP”, Zoom, </a:t>
            </a:r>
            <a:r>
              <a:rPr lang="es-ES" dirty="0" err="1">
                <a:solidFill>
                  <a:srgbClr val="002060"/>
                </a:solidFill>
                <a:latin typeface="D-DIN" panose="020B0504030202030204" pitchFamily="34" charset="0"/>
                <a:ea typeface="Ebrima" panose="02000000000000000000" pitchFamily="2" charset="0"/>
                <a:cs typeface="Ebrima" panose="02000000000000000000" pitchFamily="2" charset="0"/>
              </a:rPr>
              <a:t>Facerbook</a:t>
            </a:r>
            <a:r>
              <a:rPr lang="es-ES" dirty="0">
                <a:solidFill>
                  <a:srgbClr val="002060"/>
                </a:solidFill>
                <a:latin typeface="D-DIN" panose="020B0504030202030204" pitchFamily="34" charset="0"/>
                <a:ea typeface="Ebrima" panose="02000000000000000000" pitchFamily="2" charset="0"/>
                <a:cs typeface="Ebrima" panose="02000000000000000000" pitchFamily="2" charset="0"/>
              </a:rPr>
              <a:t>, </a:t>
            </a:r>
            <a:r>
              <a:rPr lang="es-ES" dirty="0" err="1">
                <a:solidFill>
                  <a:srgbClr val="002060"/>
                </a:solidFill>
                <a:latin typeface="D-DIN" panose="020B0504030202030204" pitchFamily="34" charset="0"/>
                <a:ea typeface="Ebrima" panose="02000000000000000000" pitchFamily="2" charset="0"/>
                <a:cs typeface="Ebrima" panose="02000000000000000000" pitchFamily="2" charset="0"/>
              </a:rPr>
              <a:t>Whatsapp</a:t>
            </a:r>
            <a:r>
              <a:rPr lang="es-ES" dirty="0">
                <a:solidFill>
                  <a:srgbClr val="002060"/>
                </a:solidFill>
                <a:latin typeface="D-DIN" panose="020B0504030202030204" pitchFamily="34" charset="0"/>
                <a:ea typeface="Ebrima" panose="02000000000000000000" pitchFamily="2" charset="0"/>
                <a:cs typeface="Ebrima" panose="02000000000000000000" pitchFamily="2" charset="0"/>
              </a:rPr>
              <a:t>, Google </a:t>
            </a:r>
            <a:r>
              <a:rPr lang="es-ES" dirty="0" err="1">
                <a:solidFill>
                  <a:srgbClr val="002060"/>
                </a:solidFill>
                <a:latin typeface="D-DIN" panose="020B0504030202030204" pitchFamily="34" charset="0"/>
                <a:ea typeface="Ebrima" panose="02000000000000000000" pitchFamily="2" charset="0"/>
                <a:cs typeface="Ebrima" panose="02000000000000000000" pitchFamily="2" charset="0"/>
              </a:rPr>
              <a:t>Eart</a:t>
            </a:r>
            <a:r>
              <a:rPr lang="es-ES" dirty="0">
                <a:solidFill>
                  <a:srgbClr val="002060"/>
                </a:solidFill>
                <a:latin typeface="D-DIN" panose="020B0504030202030204" pitchFamily="34" charset="0"/>
                <a:ea typeface="Ebrima" panose="02000000000000000000" pitchFamily="2" charset="0"/>
                <a:cs typeface="Ebrima" panose="02000000000000000000" pitchFamily="2" charset="0"/>
              </a:rPr>
              <a:t>, etc. </a:t>
            </a:r>
          </a:p>
          <a:p>
            <a:pPr algn="just"/>
            <a:endParaRPr lang="es-ES" dirty="0">
              <a:solidFill>
                <a:srgbClr val="002060"/>
              </a:solidFill>
              <a:latin typeface="D-DIN" panose="020B0504030202030204" pitchFamily="34" charset="0"/>
              <a:ea typeface="Ebrima" panose="02000000000000000000" pitchFamily="2" charset="0"/>
              <a:cs typeface="Ebrima" panose="02000000000000000000" pitchFamily="2" charset="0"/>
            </a:endParaRPr>
          </a:p>
        </p:txBody>
      </p:sp>
      <p:pic>
        <p:nvPicPr>
          <p:cNvPr id="9" name="Marcador de contenido 8">
            <a:extLst>
              <a:ext uri="{FF2B5EF4-FFF2-40B4-BE49-F238E27FC236}">
                <a16:creationId xmlns:a16="http://schemas.microsoft.com/office/drawing/2014/main" id="{E8FA7D61-D8FE-DE08-AADD-001184E0927B}"/>
              </a:ext>
            </a:extLst>
          </p:cNvPr>
          <p:cNvPicPr>
            <a:picLocks noGrp="1" noChangeAspect="1"/>
          </p:cNvPicPr>
          <p:nvPr>
            <p:ph sz="half" idx="2"/>
          </p:nvPr>
        </p:nvPicPr>
        <p:blipFill>
          <a:blip r:embed="rId3"/>
          <a:stretch>
            <a:fillRect/>
          </a:stretch>
        </p:blipFill>
        <p:spPr>
          <a:xfrm>
            <a:off x="6919987" y="1690688"/>
            <a:ext cx="4755178" cy="4441733"/>
          </a:xfrm>
          <a:prstGeom prst="rect">
            <a:avLst/>
          </a:prstGeom>
        </p:spPr>
      </p:pic>
    </p:spTree>
    <p:extLst>
      <p:ext uri="{BB962C8B-B14F-4D97-AF65-F5344CB8AC3E}">
        <p14:creationId xmlns:p14="http://schemas.microsoft.com/office/powerpoint/2010/main" val="354851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p:txBody>
          <a:bodyPr>
            <a:normAutofit fontScale="90000"/>
          </a:bodyPr>
          <a:lstStyle/>
          <a:p>
            <a:r>
              <a:rPr lang="es-ES" b="1" dirty="0"/>
              <a:t>Experiencia de TICS en el doctorado de modalidad virtual “Doctorado Gestión territorial”.</a:t>
            </a:r>
            <a:endParaRPr lang="es-NI" b="1" dirty="0">
              <a:solidFill>
                <a:srgbClr val="00206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sz="half" idx="1"/>
          </p:nvPr>
        </p:nvSpPr>
        <p:spPr>
          <a:xfrm>
            <a:off x="715617" y="1825625"/>
            <a:ext cx="6029739" cy="4351338"/>
          </a:xfrm>
        </p:spPr>
        <p:txBody>
          <a:bodyPr>
            <a:normAutofit/>
          </a:bodyPr>
          <a:lstStyle/>
          <a:p>
            <a:pPr marL="0" indent="0" algn="just">
              <a:buNone/>
            </a:pPr>
            <a:r>
              <a:rPr lang="es-ES" b="1" dirty="0">
                <a:solidFill>
                  <a:srgbClr val="002060"/>
                </a:solidFill>
                <a:latin typeface="D-DIN" panose="020B0504030202030204" pitchFamily="34" charset="0"/>
                <a:ea typeface="Ebrima" panose="02000000000000000000" pitchFamily="2" charset="0"/>
                <a:cs typeface="Ebrima" panose="02000000000000000000" pitchFamily="2" charset="0"/>
              </a:rPr>
              <a:t>Moodle</a:t>
            </a:r>
          </a:p>
          <a:p>
            <a:pPr algn="just"/>
            <a:r>
              <a:rPr lang="es-ES" sz="2400" dirty="0">
                <a:solidFill>
                  <a:srgbClr val="002060"/>
                </a:solidFill>
                <a:latin typeface="D-DIN" panose="020B0504030202030204" pitchFamily="34" charset="0"/>
                <a:ea typeface="Ebrima" panose="02000000000000000000" pitchFamily="2" charset="0"/>
                <a:cs typeface="Ebrima" panose="02000000000000000000" pitchFamily="2" charset="0"/>
              </a:rPr>
              <a:t>La  plataforma Entorno Virtual de Aprendizaje,  como una herramienta de apoyo al proceso de enseñanza – aprendizaje, pone a disposición recursos y actividades que facilitan el aprendizaje del estudiante y la enseñanza del profesor</a:t>
            </a:r>
          </a:p>
          <a:p>
            <a:pPr algn="just"/>
            <a:endParaRPr lang="es-ES" dirty="0">
              <a:solidFill>
                <a:srgbClr val="002060"/>
              </a:solidFill>
              <a:latin typeface="D-DIN" panose="020B0504030202030204" pitchFamily="34" charset="0"/>
              <a:ea typeface="Ebrima" panose="02000000000000000000" pitchFamily="2" charset="0"/>
              <a:cs typeface="Ebrima" panose="02000000000000000000" pitchFamily="2" charset="0"/>
            </a:endParaRPr>
          </a:p>
        </p:txBody>
      </p:sp>
      <p:pic>
        <p:nvPicPr>
          <p:cNvPr id="10" name="Marcador de contenido 9">
            <a:extLst>
              <a:ext uri="{FF2B5EF4-FFF2-40B4-BE49-F238E27FC236}">
                <a16:creationId xmlns:a16="http://schemas.microsoft.com/office/drawing/2014/main" id="{557F8A99-9302-95F3-5304-63A303A0DA05}"/>
              </a:ext>
            </a:extLst>
          </p:cNvPr>
          <p:cNvPicPr>
            <a:picLocks noGrp="1" noChangeAspect="1"/>
          </p:cNvPicPr>
          <p:nvPr>
            <p:ph sz="half" idx="2"/>
          </p:nvPr>
        </p:nvPicPr>
        <p:blipFill rotWithShape="1">
          <a:blip r:embed="rId3"/>
          <a:srcRect t="10383"/>
          <a:stretch/>
        </p:blipFill>
        <p:spPr>
          <a:xfrm>
            <a:off x="6745356" y="1552726"/>
            <a:ext cx="5181600" cy="3230086"/>
          </a:xfrm>
        </p:spPr>
      </p:pic>
      <p:pic>
        <p:nvPicPr>
          <p:cNvPr id="12" name="Imagen 11">
            <a:extLst>
              <a:ext uri="{FF2B5EF4-FFF2-40B4-BE49-F238E27FC236}">
                <a16:creationId xmlns:a16="http://schemas.microsoft.com/office/drawing/2014/main" id="{9ABFB4F6-EF88-02EF-A151-76EA343FFB35}"/>
              </a:ext>
            </a:extLst>
          </p:cNvPr>
          <p:cNvPicPr>
            <a:picLocks noChangeAspect="1"/>
          </p:cNvPicPr>
          <p:nvPr/>
        </p:nvPicPr>
        <p:blipFill rotWithShape="1">
          <a:blip r:embed="rId4"/>
          <a:srcRect t="21051"/>
          <a:stretch/>
        </p:blipFill>
        <p:spPr>
          <a:xfrm>
            <a:off x="6745356" y="4558748"/>
            <a:ext cx="5181600" cy="2070564"/>
          </a:xfrm>
          <a:prstGeom prst="rect">
            <a:avLst/>
          </a:prstGeom>
        </p:spPr>
      </p:pic>
      <p:pic>
        <p:nvPicPr>
          <p:cNvPr id="14" name="Imagen 13">
            <a:extLst>
              <a:ext uri="{FF2B5EF4-FFF2-40B4-BE49-F238E27FC236}">
                <a16:creationId xmlns:a16="http://schemas.microsoft.com/office/drawing/2014/main" id="{8C66D521-E022-EF38-398B-B6E7D8C61D78}"/>
              </a:ext>
            </a:extLst>
          </p:cNvPr>
          <p:cNvPicPr>
            <a:picLocks noChangeAspect="1"/>
          </p:cNvPicPr>
          <p:nvPr/>
        </p:nvPicPr>
        <p:blipFill rotWithShape="1">
          <a:blip r:embed="rId5"/>
          <a:srcRect t="20855" r="63913" b="36805"/>
          <a:stretch/>
        </p:blipFill>
        <p:spPr>
          <a:xfrm>
            <a:off x="371062" y="4412974"/>
            <a:ext cx="4399722" cy="2902226"/>
          </a:xfrm>
          <a:prstGeom prst="rect">
            <a:avLst/>
          </a:prstGeom>
        </p:spPr>
      </p:pic>
    </p:spTree>
    <p:extLst>
      <p:ext uri="{BB962C8B-B14F-4D97-AF65-F5344CB8AC3E}">
        <p14:creationId xmlns:p14="http://schemas.microsoft.com/office/powerpoint/2010/main" val="54137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p:txBody>
          <a:bodyPr>
            <a:normAutofit fontScale="90000"/>
          </a:bodyPr>
          <a:lstStyle/>
          <a:p>
            <a:r>
              <a:rPr lang="es-ES" b="1" dirty="0"/>
              <a:t>Experiencia de TICS en el doctorado de modalidad virtual “Doctorado Gestión territorial”.</a:t>
            </a:r>
            <a:endParaRPr lang="es-NI" b="1" dirty="0">
              <a:solidFill>
                <a:srgbClr val="00206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sz="half" idx="1"/>
          </p:nvPr>
        </p:nvSpPr>
        <p:spPr>
          <a:xfrm>
            <a:off x="715618" y="1825625"/>
            <a:ext cx="5738192" cy="4351338"/>
          </a:xfrm>
        </p:spPr>
        <p:txBody>
          <a:bodyPr>
            <a:normAutofit/>
          </a:bodyPr>
          <a:lstStyle/>
          <a:p>
            <a:pPr algn="just"/>
            <a:r>
              <a:rPr lang="es-NI" sz="2800" dirty="0"/>
              <a:t>Zoom ha empezado a ser muy popular en los últimos dos años y ofrece la posibilidad de realizar tanto videoconferencias como seminarios online y emisiones en directo a un gran número de asistentes.</a:t>
            </a:r>
          </a:p>
          <a:p>
            <a:pPr algn="just"/>
            <a:endParaRPr lang="es-ES" dirty="0">
              <a:solidFill>
                <a:srgbClr val="002060"/>
              </a:solidFill>
              <a:latin typeface="D-DIN" panose="020B0504030202030204" pitchFamily="34" charset="0"/>
              <a:ea typeface="Ebrima" panose="02000000000000000000" pitchFamily="2" charset="0"/>
              <a:cs typeface="Ebrima" panose="02000000000000000000" pitchFamily="2" charset="0"/>
            </a:endParaRPr>
          </a:p>
        </p:txBody>
      </p:sp>
      <p:pic>
        <p:nvPicPr>
          <p:cNvPr id="6" name="Marcador de contenido 4">
            <a:extLst>
              <a:ext uri="{FF2B5EF4-FFF2-40B4-BE49-F238E27FC236}">
                <a16:creationId xmlns:a16="http://schemas.microsoft.com/office/drawing/2014/main" id="{7DFAEAF4-E817-6249-4D13-1772976561D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99583" y="1825624"/>
            <a:ext cx="5541269" cy="4257124"/>
          </a:xfrm>
          <a:prstGeom prst="rect">
            <a:avLst/>
          </a:prstGeom>
          <a:noFill/>
        </p:spPr>
      </p:pic>
    </p:spTree>
    <p:extLst>
      <p:ext uri="{BB962C8B-B14F-4D97-AF65-F5344CB8AC3E}">
        <p14:creationId xmlns:p14="http://schemas.microsoft.com/office/powerpoint/2010/main" val="2263616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p:txBody>
          <a:bodyPr>
            <a:normAutofit fontScale="90000"/>
          </a:bodyPr>
          <a:lstStyle/>
          <a:p>
            <a:r>
              <a:rPr lang="es-ES" b="1" dirty="0"/>
              <a:t>Experiencia de TICS en el doctorado de modalidad virtual “Doctorado Gestión territorial”.</a:t>
            </a:r>
            <a:endParaRPr lang="es-NI" b="1" dirty="0">
              <a:solidFill>
                <a:srgbClr val="00206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sz="half" idx="1"/>
          </p:nvPr>
        </p:nvSpPr>
        <p:spPr>
          <a:xfrm>
            <a:off x="715618" y="1825625"/>
            <a:ext cx="5738192" cy="4351338"/>
          </a:xfrm>
        </p:spPr>
        <p:txBody>
          <a:bodyPr>
            <a:normAutofit/>
          </a:bodyPr>
          <a:lstStyle/>
          <a:p>
            <a:pPr algn="just"/>
            <a:r>
              <a:rPr lang="es-NI" sz="2800" dirty="0"/>
              <a:t>Google </a:t>
            </a:r>
            <a:r>
              <a:rPr lang="es-NI" sz="2800" dirty="0" err="1"/>
              <a:t>Earth</a:t>
            </a:r>
            <a:endParaRPr lang="es-NI" sz="2800" dirty="0"/>
          </a:p>
          <a:p>
            <a:pPr marL="0" indent="0" algn="just">
              <a:buNone/>
            </a:pPr>
            <a:r>
              <a:rPr lang="es-ES" dirty="0">
                <a:solidFill>
                  <a:srgbClr val="002060"/>
                </a:solidFill>
                <a:latin typeface="D-DIN" panose="020B0504030202030204" pitchFamily="34" charset="0"/>
                <a:ea typeface="Ebrima" panose="02000000000000000000" pitchFamily="2" charset="0"/>
                <a:cs typeface="Ebrima" panose="02000000000000000000" pitchFamily="2" charset="0"/>
              </a:rPr>
              <a:t>A grandes rasgos, Google </a:t>
            </a:r>
            <a:r>
              <a:rPr lang="es-ES" dirty="0" err="1">
                <a:solidFill>
                  <a:srgbClr val="002060"/>
                </a:solidFill>
                <a:latin typeface="D-DIN" panose="020B0504030202030204" pitchFamily="34" charset="0"/>
                <a:ea typeface="Ebrima" panose="02000000000000000000" pitchFamily="2" charset="0"/>
                <a:cs typeface="Ebrima" panose="02000000000000000000" pitchFamily="2" charset="0"/>
              </a:rPr>
              <a:t>Earth</a:t>
            </a:r>
            <a:r>
              <a:rPr lang="es-ES" dirty="0">
                <a:solidFill>
                  <a:srgbClr val="002060"/>
                </a:solidFill>
                <a:latin typeface="D-DIN" panose="020B0504030202030204" pitchFamily="34" charset="0"/>
                <a:ea typeface="Ebrima" panose="02000000000000000000" pitchFamily="2" charset="0"/>
                <a:cs typeface="Ebrima" panose="02000000000000000000" pitchFamily="2" charset="0"/>
              </a:rPr>
              <a:t> es una app que permite explorar un globo terráqueo virtual, elaborado a partir de datos cartográficos e imágenes satelitales.</a:t>
            </a:r>
          </a:p>
          <a:p>
            <a:pPr algn="just"/>
            <a:endParaRPr lang="es-ES" dirty="0">
              <a:solidFill>
                <a:srgbClr val="002060"/>
              </a:solidFill>
              <a:latin typeface="D-DIN" panose="020B0504030202030204" pitchFamily="34" charset="0"/>
              <a:ea typeface="Ebrima" panose="02000000000000000000" pitchFamily="2" charset="0"/>
              <a:cs typeface="Ebrima" panose="02000000000000000000" pitchFamily="2" charset="0"/>
            </a:endParaRPr>
          </a:p>
        </p:txBody>
      </p:sp>
      <p:pic>
        <p:nvPicPr>
          <p:cNvPr id="7" name="Marcador de contenido 4">
            <a:extLst>
              <a:ext uri="{FF2B5EF4-FFF2-40B4-BE49-F238E27FC236}">
                <a16:creationId xmlns:a16="http://schemas.microsoft.com/office/drawing/2014/main" id="{DA83D041-44CB-AFE7-C95E-E6DD3D9EFCFD}"/>
              </a:ext>
            </a:extLst>
          </p:cNvPr>
          <p:cNvPicPr>
            <a:picLocks noGrp="1" noChangeAspect="1"/>
          </p:cNvPicPr>
          <p:nvPr>
            <p:ph sz="half" idx="2"/>
          </p:nvPr>
        </p:nvPicPr>
        <p:blipFill>
          <a:blip r:embed="rId3"/>
          <a:stretch>
            <a:fillRect/>
          </a:stretch>
        </p:blipFill>
        <p:spPr>
          <a:xfrm>
            <a:off x="6617449" y="2283701"/>
            <a:ext cx="5283003" cy="3732786"/>
          </a:xfrm>
          <a:prstGeom prst="rect">
            <a:avLst/>
          </a:prstGeom>
        </p:spPr>
      </p:pic>
    </p:spTree>
    <p:extLst>
      <p:ext uri="{BB962C8B-B14F-4D97-AF65-F5344CB8AC3E}">
        <p14:creationId xmlns:p14="http://schemas.microsoft.com/office/powerpoint/2010/main" val="148347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2A05EB-9A84-E37B-D51C-163B1BCF60E0}"/>
              </a:ext>
            </a:extLst>
          </p:cNvPr>
          <p:cNvSpPr>
            <a:spLocks noGrp="1"/>
          </p:cNvSpPr>
          <p:nvPr>
            <p:ph type="title"/>
          </p:nvPr>
        </p:nvSpPr>
        <p:spPr/>
        <p:txBody>
          <a:bodyPr>
            <a:normAutofit/>
          </a:bodyPr>
          <a:lstStyle/>
          <a:p>
            <a:r>
              <a:rPr lang="es-NI" b="1" dirty="0"/>
              <a:t>Revistas y Publicaciones Electrónicas, Base de datos Peri</a:t>
            </a:r>
          </a:p>
        </p:txBody>
      </p:sp>
      <p:pic>
        <p:nvPicPr>
          <p:cNvPr id="5" name="Marcador de contenido 4">
            <a:extLst>
              <a:ext uri="{FF2B5EF4-FFF2-40B4-BE49-F238E27FC236}">
                <a16:creationId xmlns:a16="http://schemas.microsoft.com/office/drawing/2014/main" id="{E56596C1-4770-F677-B6B6-2DC5A3D6927C}"/>
              </a:ext>
            </a:extLst>
          </p:cNvPr>
          <p:cNvPicPr>
            <a:picLocks noGrp="1" noChangeAspect="1"/>
          </p:cNvPicPr>
          <p:nvPr>
            <p:ph sz="half" idx="1"/>
          </p:nvPr>
        </p:nvPicPr>
        <p:blipFill>
          <a:blip r:embed="rId2"/>
          <a:stretch>
            <a:fillRect/>
          </a:stretch>
        </p:blipFill>
        <p:spPr>
          <a:xfrm>
            <a:off x="0" y="1825625"/>
            <a:ext cx="6019800" cy="4351337"/>
          </a:xfrm>
        </p:spPr>
      </p:pic>
      <p:sp>
        <p:nvSpPr>
          <p:cNvPr id="6" name="Marcador de contenido 5">
            <a:extLst>
              <a:ext uri="{FF2B5EF4-FFF2-40B4-BE49-F238E27FC236}">
                <a16:creationId xmlns:a16="http://schemas.microsoft.com/office/drawing/2014/main" id="{36CEDF03-A2AC-ABDF-E74B-B36B9682F5D2}"/>
              </a:ext>
            </a:extLst>
          </p:cNvPr>
          <p:cNvSpPr>
            <a:spLocks noGrp="1"/>
          </p:cNvSpPr>
          <p:nvPr>
            <p:ph sz="half" idx="2"/>
          </p:nvPr>
        </p:nvSpPr>
        <p:spPr>
          <a:xfrm>
            <a:off x="6172200" y="2252869"/>
            <a:ext cx="5181600" cy="3924093"/>
          </a:xfrm>
        </p:spPr>
        <p:txBody>
          <a:bodyPr/>
          <a:lstStyle/>
          <a:p>
            <a:pPr algn="just"/>
            <a:r>
              <a:rPr lang="es-ES" dirty="0"/>
              <a:t>Las bases de datos e índices de revistas científicas permiten recoger y clasificar la producción científica de universidades y centros de investigación según el tipo de ciencia.</a:t>
            </a:r>
            <a:endParaRPr lang="es-NI" dirty="0"/>
          </a:p>
        </p:txBody>
      </p:sp>
    </p:spTree>
    <p:extLst>
      <p:ext uri="{BB962C8B-B14F-4D97-AF65-F5344CB8AC3E}">
        <p14:creationId xmlns:p14="http://schemas.microsoft.com/office/powerpoint/2010/main" val="10857584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86EBCD260ECBF46AAADE8319E96F691" ma:contentTypeVersion="13" ma:contentTypeDescription="Crear nuevo documento." ma:contentTypeScope="" ma:versionID="7bed6e0246d54a1864bfded24041c2f4">
  <xsd:schema xmlns:xsd="http://www.w3.org/2001/XMLSchema" xmlns:xs="http://www.w3.org/2001/XMLSchema" xmlns:p="http://schemas.microsoft.com/office/2006/metadata/properties" xmlns:ns2="42ddf5c6-9aa5-453b-8ca0-7b5cc0272e8f" xmlns:ns3="8b9d3935-004e-4b5a-af2b-0e7d03edf69f" targetNamespace="http://schemas.microsoft.com/office/2006/metadata/properties" ma:root="true" ma:fieldsID="cb45f727354635342c118b8d68065657" ns2:_="" ns3:_="">
    <xsd:import namespace="42ddf5c6-9aa5-453b-8ca0-7b5cc0272e8f"/>
    <xsd:import namespace="8b9d3935-004e-4b5a-af2b-0e7d03edf6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df5c6-9aa5-453b-8ca0-7b5cc0272e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9d3935-004e-4b5a-af2b-0e7d03edf6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6e10991-75ea-49f7-a817-123410d91cbd}" ma:internalName="TaxCatchAll" ma:showField="CatchAllData" ma:web="8b9d3935-004e-4b5a-af2b-0e7d03edf6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9d3935-004e-4b5a-af2b-0e7d03edf69f" xsi:nil="true"/>
    <lcf76f155ced4ddcb4097134ff3c332f xmlns="42ddf5c6-9aa5-453b-8ca0-7b5cc0272e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6F7134-0AB3-4D71-A38F-09D99EB7789C}"/>
</file>

<file path=customXml/itemProps2.xml><?xml version="1.0" encoding="utf-8"?>
<ds:datastoreItem xmlns:ds="http://schemas.openxmlformats.org/officeDocument/2006/customXml" ds:itemID="{2D256AA7-6A0F-4F17-A378-DFC8F517F1D0}"/>
</file>

<file path=customXml/itemProps3.xml><?xml version="1.0" encoding="utf-8"?>
<ds:datastoreItem xmlns:ds="http://schemas.openxmlformats.org/officeDocument/2006/customXml" ds:itemID="{1121810C-DE98-4D1E-9C44-166284195DF7}"/>
</file>

<file path=docProps/app.xml><?xml version="1.0" encoding="utf-8"?>
<Properties xmlns="http://schemas.openxmlformats.org/officeDocument/2006/extended-properties" xmlns:vt="http://schemas.openxmlformats.org/officeDocument/2006/docPropsVTypes">
  <TotalTime>113</TotalTime>
  <Words>789</Words>
  <Application>Microsoft Office PowerPoint</Application>
  <PresentationFormat>Panorámica</PresentationFormat>
  <Paragraphs>45</Paragraphs>
  <Slides>15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15</vt:i4>
      </vt:variant>
    </vt:vector>
  </HeadingPairs>
  <TitlesOfParts>
    <vt:vector size="25" baseType="lpstr">
      <vt:lpstr>Arial</vt:lpstr>
      <vt:lpstr>Bahnschrift</vt:lpstr>
      <vt:lpstr>Calibri</vt:lpstr>
      <vt:lpstr>Calibri Light</vt:lpstr>
      <vt:lpstr>D-DIN</vt:lpstr>
      <vt:lpstr>Franklin Gothic Heavy</vt:lpstr>
      <vt:lpstr>Roboto</vt:lpstr>
      <vt:lpstr>Symbol</vt:lpstr>
      <vt:lpstr>Times New Roman</vt:lpstr>
      <vt:lpstr>Tema de Office</vt:lpstr>
      <vt:lpstr>“Experiencias de virtualización desde el Doctorado Gestión y Desarrollo Territorial - UNFLEP 2020-2022”</vt:lpstr>
      <vt:lpstr>Introducción</vt:lpstr>
      <vt:lpstr>Objetivos</vt:lpstr>
      <vt:lpstr>Metodología</vt:lpstr>
      <vt:lpstr>Resultados</vt:lpstr>
      <vt:lpstr>Experiencia de TICS en el doctorado de modalidad virtual “Doctorado Gestión territorial”.</vt:lpstr>
      <vt:lpstr>Experiencia de TICS en el doctorado de modalidad virtual “Doctorado Gestión territorial”.</vt:lpstr>
      <vt:lpstr>Experiencia de TICS en el doctorado de modalidad virtual “Doctorado Gestión territorial”.</vt:lpstr>
      <vt:lpstr>Revistas y Publicaciones Electrónicas, Base de datos Peri</vt:lpstr>
      <vt:lpstr>Uso de Kobo tool box</vt:lpstr>
      <vt:lpstr>Encuesta digital de la tesis en Kobo tool box</vt:lpstr>
      <vt:lpstr>Reunión con asesores científicos</vt:lpstr>
      <vt:lpstr>Brecha digital partir de la aplicación de las TICS en el doctorado.</vt:lpstr>
      <vt:lpstr>Conclusión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PONENCIA”</dc:title>
  <dc:creator>Keneth López</dc:creator>
  <cp:lastModifiedBy>Jersson Castillo López</cp:lastModifiedBy>
  <cp:revision>6</cp:revision>
  <dcterms:created xsi:type="dcterms:W3CDTF">2023-08-16T17:06:53Z</dcterms:created>
  <dcterms:modified xsi:type="dcterms:W3CDTF">2023-09-30T15:11:13Z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0x010100986EBCD260ECBF46AAADE8319E96F691</vt:lpwstr>
  </property>
</Properties>
</file>