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3" r:id="rId9"/>
    <p:sldId id="269" r:id="rId10"/>
    <p:sldId id="267" r:id="rId11"/>
    <p:sldId id="268" r:id="rId12"/>
    <p:sldId id="265" r:id="rId13"/>
    <p:sldId id="266" r:id="rId14"/>
    <p:sldId id="258" r:id="rId15"/>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95B12F"/>
    <a:srgbClr val="069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DF93C-9634-CE2D-7986-2B04A54B77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E99DF57B-6E0E-0ADF-DE50-46353224D3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DC4BD15-8DAB-91F1-1380-E8141870C98F}"/>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5" name="Marcador de pie de página 4">
            <a:extLst>
              <a:ext uri="{FF2B5EF4-FFF2-40B4-BE49-F238E27FC236}">
                <a16:creationId xmlns:a16="http://schemas.microsoft.com/office/drawing/2014/main" id="{B6090852-68D9-CA53-2F4A-01CCA4924E72}"/>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B1A2C6C-E6E9-6FF7-889D-4710F66AB59B}"/>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30135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4530E-E0E4-0FF0-8E8A-4FC38F3DF7BB}"/>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5D873B3B-63AC-86E7-8A63-4E7E8ABCB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A0AB9886-32CC-22DD-E117-A5E133C0AB30}"/>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5" name="Marcador de pie de página 4">
            <a:extLst>
              <a:ext uri="{FF2B5EF4-FFF2-40B4-BE49-F238E27FC236}">
                <a16:creationId xmlns:a16="http://schemas.microsoft.com/office/drawing/2014/main" id="{614FF439-E884-4F17-025F-F2719E22429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ECA06D6-08A1-5CE6-7845-A853DFE1510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9862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7DA179-E67F-B770-B8AD-B15C5BD0A3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E667FDD9-8B79-CC4E-C8ED-DDEF72F7ED1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CCC91944-DC98-160E-4859-F75E95066910}"/>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5" name="Marcador de pie de página 4">
            <a:extLst>
              <a:ext uri="{FF2B5EF4-FFF2-40B4-BE49-F238E27FC236}">
                <a16:creationId xmlns:a16="http://schemas.microsoft.com/office/drawing/2014/main" id="{4707F5C8-A850-7FCE-7327-2E54CE2600D5}"/>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6314240-1A31-1EE0-C48A-A02A90F3CEB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14626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FBB5B7-9591-2610-DE0A-3699A885487A}"/>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7F3FAD3-836F-9A21-C326-D54BCF8B32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0EEEDA05-D6EE-EE40-2813-48BE666D3174}"/>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5" name="Marcador de pie de página 4">
            <a:extLst>
              <a:ext uri="{FF2B5EF4-FFF2-40B4-BE49-F238E27FC236}">
                <a16:creationId xmlns:a16="http://schemas.microsoft.com/office/drawing/2014/main" id="{1A0671CB-9E0E-35B6-9775-B7C4F373D20F}"/>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E0670BFB-7249-61EF-F40C-E87FC9218BA4}"/>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41520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441FD-1D22-8837-DEA8-9CD608865C7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38B2A16-8D44-DE8A-6EDA-1F2FBDBAE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1A0571-1DE9-099A-4CE3-975F4BAC4E0B}"/>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5" name="Marcador de pie de página 4">
            <a:extLst>
              <a:ext uri="{FF2B5EF4-FFF2-40B4-BE49-F238E27FC236}">
                <a16:creationId xmlns:a16="http://schemas.microsoft.com/office/drawing/2014/main" id="{05BF1152-D0E4-4932-26EB-3C96E6C63F6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D97812A6-9903-05B7-5CD2-67256E4768D1}"/>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7103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7691-A84D-07CB-6F90-800856EB28F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C6E7FA58-BC55-838E-4AE6-AE198CF5592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C000F6AC-9AF1-9223-0C59-AE093CAA3B5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28492E63-2EB3-D827-9715-2A7CEE9518EA}"/>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6" name="Marcador de pie de página 5">
            <a:extLst>
              <a:ext uri="{FF2B5EF4-FFF2-40B4-BE49-F238E27FC236}">
                <a16:creationId xmlns:a16="http://schemas.microsoft.com/office/drawing/2014/main" id="{234019AC-ABEC-81CE-1BAD-B3D88A3DA4E3}"/>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45A55C3-C6F9-96FE-904A-9F10DDB71329}"/>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279594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0D0DA-FCC1-1CEC-A684-4B17F281A96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0B2BDDFE-2F2D-F844-EFE9-AD2E01929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7980056-DA3D-4689-1980-DA4A051ECA5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05AD022-77FB-31F2-26CA-2D6E0AD78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E551E-DB0D-154C-C0F6-0C24073925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BD14FC9A-5F81-D566-72FB-233E3B380019}"/>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8" name="Marcador de pie de página 7">
            <a:extLst>
              <a:ext uri="{FF2B5EF4-FFF2-40B4-BE49-F238E27FC236}">
                <a16:creationId xmlns:a16="http://schemas.microsoft.com/office/drawing/2014/main" id="{54CCF691-F3DD-805F-C50D-A0C7FF7FBEBD}"/>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6EF360E4-B628-B7A2-044C-A57690A36626}"/>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56136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DDBC3-D5A1-8C47-9628-16E2176B50F0}"/>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1266D389-40F0-36D1-DFC3-259E5AB52C79}"/>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4" name="Marcador de pie de página 3">
            <a:extLst>
              <a:ext uri="{FF2B5EF4-FFF2-40B4-BE49-F238E27FC236}">
                <a16:creationId xmlns:a16="http://schemas.microsoft.com/office/drawing/2014/main" id="{EEA54E48-6F80-5121-DAF1-0FE8C54DA3F1}"/>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E8504488-F3D7-0610-30F4-5DEFB80DAD8A}"/>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850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04CD3E-8B65-5248-86A0-E7D5D90F56E5}"/>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3" name="Marcador de pie de página 2">
            <a:extLst>
              <a:ext uri="{FF2B5EF4-FFF2-40B4-BE49-F238E27FC236}">
                <a16:creationId xmlns:a16="http://schemas.microsoft.com/office/drawing/2014/main" id="{F0D85507-ACBE-508D-71C2-473F0F6A4F57}"/>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75E004A5-9C54-3C64-E7E2-A14A73C746C2}"/>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3625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B6E0B-E3D3-A934-B805-A99020E6A2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070A997F-4860-B959-7BBC-890708244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378B81E1-9D36-A86B-63D2-9FFDD727C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EC6775E-9727-D2C8-4EFD-9A4236D5EF5F}"/>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6" name="Marcador de pie de página 5">
            <a:extLst>
              <a:ext uri="{FF2B5EF4-FFF2-40B4-BE49-F238E27FC236}">
                <a16:creationId xmlns:a16="http://schemas.microsoft.com/office/drawing/2014/main" id="{7862201A-7DF5-FCCF-3956-236DE97C2D3E}"/>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8C4A5058-5D4C-40E0-35C7-FA7A6C51390F}"/>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384184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269F4-F5C8-5B3F-7E3A-12C51E7ADC8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6634DE66-0514-137B-2C2D-474F54B23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AC46E420-EEAC-4402-81B3-F9F83753D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12101-E122-9658-465A-2EF15E364B33}"/>
              </a:ext>
            </a:extLst>
          </p:cNvPr>
          <p:cNvSpPr>
            <a:spLocks noGrp="1"/>
          </p:cNvSpPr>
          <p:nvPr>
            <p:ph type="dt" sz="half" idx="10"/>
          </p:nvPr>
        </p:nvSpPr>
        <p:spPr/>
        <p:txBody>
          <a:bodyPr/>
          <a:lstStyle/>
          <a:p>
            <a:fld id="{419B709C-E74B-47A9-8AF4-7E4E564B53FA}" type="datetimeFigureOut">
              <a:rPr lang="es-NI" smtClean="0"/>
              <a:t>4/10/2023</a:t>
            </a:fld>
            <a:endParaRPr lang="es-NI"/>
          </a:p>
        </p:txBody>
      </p:sp>
      <p:sp>
        <p:nvSpPr>
          <p:cNvPr id="6" name="Marcador de pie de página 5">
            <a:extLst>
              <a:ext uri="{FF2B5EF4-FFF2-40B4-BE49-F238E27FC236}">
                <a16:creationId xmlns:a16="http://schemas.microsoft.com/office/drawing/2014/main" id="{E321093A-F387-E7C4-1B6B-80FA651D6D9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E7EE28D5-B1D7-8B7A-112E-CC0206DA3A80}"/>
              </a:ext>
            </a:extLst>
          </p:cNvPr>
          <p:cNvSpPr>
            <a:spLocks noGrp="1"/>
          </p:cNvSpPr>
          <p:nvPr>
            <p:ph type="sldNum" sz="quarter" idx="12"/>
          </p:nvPr>
        </p:nvSpPr>
        <p:spPr/>
        <p:txBody>
          <a:bodyPr/>
          <a:lstStyle/>
          <a:p>
            <a:fld id="{97148F36-128D-4A94-BE40-ACD8F3111A28}" type="slidenum">
              <a:rPr lang="es-NI" smtClean="0"/>
              <a:t>‹Nº›</a:t>
            </a:fld>
            <a:endParaRPr lang="es-NI"/>
          </a:p>
        </p:txBody>
      </p:sp>
    </p:spTree>
    <p:extLst>
      <p:ext uri="{BB962C8B-B14F-4D97-AF65-F5344CB8AC3E}">
        <p14:creationId xmlns:p14="http://schemas.microsoft.com/office/powerpoint/2010/main" val="194634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067EDC5-DB64-0F4B-3627-580F575E75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AC407F72-A20A-87F8-15F1-8BBD075D10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F4CEFD90-8347-FA93-1DDD-DA344C9D8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B709C-E74B-47A9-8AF4-7E4E564B53FA}" type="datetimeFigureOut">
              <a:rPr lang="es-NI" smtClean="0"/>
              <a:t>4/10/2023</a:t>
            </a:fld>
            <a:endParaRPr lang="es-NI"/>
          </a:p>
        </p:txBody>
      </p:sp>
      <p:sp>
        <p:nvSpPr>
          <p:cNvPr id="5" name="Marcador de pie de página 4">
            <a:extLst>
              <a:ext uri="{FF2B5EF4-FFF2-40B4-BE49-F238E27FC236}">
                <a16:creationId xmlns:a16="http://schemas.microsoft.com/office/drawing/2014/main" id="{CE46703A-E83B-4C29-8546-AEB0AF99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433A2CF1-4FC8-3956-AE11-6EF421776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48F36-128D-4A94-BE40-ACD8F3111A28}" type="slidenum">
              <a:rPr lang="es-NI" smtClean="0"/>
              <a:t>‹Nº›</a:t>
            </a:fld>
            <a:endParaRPr lang="es-NI"/>
          </a:p>
        </p:txBody>
      </p:sp>
    </p:spTree>
    <p:extLst>
      <p:ext uri="{BB962C8B-B14F-4D97-AF65-F5344CB8AC3E}">
        <p14:creationId xmlns:p14="http://schemas.microsoft.com/office/powerpoint/2010/main" val="512938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BE373-6481-FBA5-4A97-9B4FF654DB9E}"/>
              </a:ext>
            </a:extLst>
          </p:cNvPr>
          <p:cNvSpPr>
            <a:spLocks noGrp="1"/>
          </p:cNvSpPr>
          <p:nvPr>
            <p:ph type="ctrTitle"/>
          </p:nvPr>
        </p:nvSpPr>
        <p:spPr>
          <a:xfrm>
            <a:off x="1524004" y="2740814"/>
            <a:ext cx="9144000" cy="969959"/>
          </a:xfrm>
          <a:noFill/>
          <a:effectLst>
            <a:outerShdw blurRad="50800" dist="38100" dir="2700000" algn="tl" rotWithShape="0">
              <a:schemeClr val="accent1">
                <a:lumMod val="50000"/>
                <a:alpha val="33000"/>
              </a:schemeClr>
            </a:outerShdw>
            <a:reflection blurRad="6350" stA="52000" endA="300" endPos="35000" dir="5400000" sy="-100000" algn="bl" rotWithShape="0"/>
          </a:effectLst>
        </p:spPr>
        <p:txBody>
          <a:bodyPr>
            <a:normAutofit fontScale="90000"/>
          </a:bodyPr>
          <a:lstStyle/>
          <a:p>
            <a:r>
              <a:rPr sz="4400" dirty="0">
                <a:solidFill>
                  <a:srgbClr val="186AAD"/>
                </a:solidFill>
                <a:latin typeface="Franklin Gothic Heavy"/>
              </a:rPr>
              <a:t>“</a:t>
            </a:r>
            <a:r>
              <a:rPr lang="es-ES" sz="4400" dirty="0">
                <a:solidFill>
                  <a:srgbClr val="186AAD"/>
                </a:solidFill>
                <a:latin typeface="Franklin Gothic Heavy"/>
              </a:rPr>
              <a:t>Experiencia docente de la evaluación en la UALN</a:t>
            </a:r>
            <a:r>
              <a:rPr sz="4400" dirty="0">
                <a:solidFill>
                  <a:srgbClr val="186AAD"/>
                </a:solidFill>
                <a:latin typeface="Franklin Gothic Heavy"/>
              </a:rPr>
              <a:t>”</a:t>
            </a:r>
          </a:p>
        </p:txBody>
      </p:sp>
      <p:sp>
        <p:nvSpPr>
          <p:cNvPr id="3" name="Subtítulo 2">
            <a:extLst>
              <a:ext uri="{FF2B5EF4-FFF2-40B4-BE49-F238E27FC236}">
                <a16:creationId xmlns:a16="http://schemas.microsoft.com/office/drawing/2014/main" id="{325A9CC9-9E60-183D-8608-08AA4E9B0CF7}"/>
              </a:ext>
            </a:extLst>
          </p:cNvPr>
          <p:cNvSpPr>
            <a:spLocks noGrp="1"/>
          </p:cNvSpPr>
          <p:nvPr>
            <p:ph type="subTitle" idx="1"/>
          </p:nvPr>
        </p:nvSpPr>
        <p:spPr>
          <a:xfrm>
            <a:off x="1524004" y="4450444"/>
            <a:ext cx="9144000" cy="1488537"/>
          </a:xfrm>
          <a:ln>
            <a:solidFill>
              <a:srgbClr val="002060"/>
            </a:solidFill>
          </a:ln>
        </p:spPr>
        <p:txBody>
          <a:bodyPr anchor="ctr"/>
          <a:lstStyle/>
          <a:p>
            <a:r>
              <a:rPr lang="es-NI" dirty="0" err="1">
                <a:solidFill>
                  <a:srgbClr val="186AAD"/>
                </a:solidFill>
                <a:latin typeface="Roboto"/>
                <a:ea typeface="Roboto"/>
              </a:rPr>
              <a:t>MSc</a:t>
            </a:r>
            <a:r>
              <a:rPr lang="es-NI" dirty="0">
                <a:solidFill>
                  <a:srgbClr val="186AAD"/>
                </a:solidFill>
                <a:latin typeface="Roboto"/>
                <a:ea typeface="Roboto"/>
              </a:rPr>
              <a:t>. María de Lourdes Reynoza Gómez</a:t>
            </a:r>
          </a:p>
          <a:p>
            <a:r>
              <a:rPr lang="es-NI" dirty="0">
                <a:solidFill>
                  <a:srgbClr val="186AAD"/>
                </a:solidFill>
                <a:latin typeface="Roboto"/>
                <a:ea typeface="Roboto"/>
              </a:rPr>
              <a:t>Docente UALN-UNI</a:t>
            </a:r>
            <a:endParaRPr dirty="0">
              <a:solidFill>
                <a:srgbClr val="186AAD"/>
              </a:solidFill>
              <a:latin typeface="Roboto"/>
              <a:ea typeface="Roboto"/>
            </a:endParaRPr>
          </a:p>
        </p:txBody>
      </p:sp>
    </p:spTree>
    <p:extLst>
      <p:ext uri="{BB962C8B-B14F-4D97-AF65-F5344CB8AC3E}">
        <p14:creationId xmlns:p14="http://schemas.microsoft.com/office/powerpoint/2010/main" val="32135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3" name="Imagen 2">
            <a:extLst>
              <a:ext uri="{FF2B5EF4-FFF2-40B4-BE49-F238E27FC236}">
                <a16:creationId xmlns:a16="http://schemas.microsoft.com/office/drawing/2014/main" id="{DF4E6F4C-7D46-E8C8-ACBA-6476F5644DE6}"/>
              </a:ext>
            </a:extLst>
          </p:cNvPr>
          <p:cNvPicPr>
            <a:picLocks noChangeAspect="1"/>
          </p:cNvPicPr>
          <p:nvPr/>
        </p:nvPicPr>
        <p:blipFill rotWithShape="1">
          <a:blip r:embed="rId3"/>
          <a:srcRect l="21087" t="23562" r="20435" b="7806"/>
          <a:stretch/>
        </p:blipFill>
        <p:spPr>
          <a:xfrm>
            <a:off x="92765" y="649355"/>
            <a:ext cx="5040979" cy="3326297"/>
          </a:xfrm>
          <a:prstGeom prst="rect">
            <a:avLst/>
          </a:prstGeom>
        </p:spPr>
      </p:pic>
      <p:pic>
        <p:nvPicPr>
          <p:cNvPr id="7" name="Imagen 6">
            <a:extLst>
              <a:ext uri="{FF2B5EF4-FFF2-40B4-BE49-F238E27FC236}">
                <a16:creationId xmlns:a16="http://schemas.microsoft.com/office/drawing/2014/main" id="{96D47382-A61D-1171-C47B-2689B95B956C}"/>
              </a:ext>
            </a:extLst>
          </p:cNvPr>
          <p:cNvPicPr>
            <a:picLocks noChangeAspect="1"/>
          </p:cNvPicPr>
          <p:nvPr/>
        </p:nvPicPr>
        <p:blipFill rotWithShape="1">
          <a:blip r:embed="rId4"/>
          <a:srcRect l="16739" t="15056" r="11413" b="7612"/>
          <a:stretch/>
        </p:blipFill>
        <p:spPr>
          <a:xfrm>
            <a:off x="4744278" y="2020065"/>
            <a:ext cx="7129670" cy="4314475"/>
          </a:xfrm>
          <a:prstGeom prst="rect">
            <a:avLst/>
          </a:prstGeom>
        </p:spPr>
      </p:pic>
    </p:spTree>
    <p:extLst>
      <p:ext uri="{BB962C8B-B14F-4D97-AF65-F5344CB8AC3E}">
        <p14:creationId xmlns:p14="http://schemas.microsoft.com/office/powerpoint/2010/main" val="364737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a:t>SEMAFÓRO </a:t>
            </a:r>
          </a:p>
        </p:txBody>
      </p:sp>
      <p:pic>
        <p:nvPicPr>
          <p:cNvPr id="5" name="Imagen 4">
            <a:extLst>
              <a:ext uri="{FF2B5EF4-FFF2-40B4-BE49-F238E27FC236}">
                <a16:creationId xmlns:a16="http://schemas.microsoft.com/office/drawing/2014/main" id="{C11988C3-1075-89E9-EAEB-70CADBE17C1B}"/>
              </a:ext>
            </a:extLst>
          </p:cNvPr>
          <p:cNvPicPr>
            <a:picLocks noChangeAspect="1"/>
          </p:cNvPicPr>
          <p:nvPr/>
        </p:nvPicPr>
        <p:blipFill rotWithShape="1">
          <a:blip r:embed="rId3"/>
          <a:srcRect l="11196" t="14476" r="11631" b="4712"/>
          <a:stretch/>
        </p:blipFill>
        <p:spPr>
          <a:xfrm>
            <a:off x="2597426" y="1385505"/>
            <a:ext cx="8878956" cy="5227330"/>
          </a:xfrm>
          <a:prstGeom prst="rect">
            <a:avLst/>
          </a:prstGeom>
        </p:spPr>
      </p:pic>
    </p:spTree>
    <p:extLst>
      <p:ext uri="{BB962C8B-B14F-4D97-AF65-F5344CB8AC3E}">
        <p14:creationId xmlns:p14="http://schemas.microsoft.com/office/powerpoint/2010/main" val="353947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pic>
        <p:nvPicPr>
          <p:cNvPr id="3" name="Imagen 2">
            <a:extLst>
              <a:ext uri="{FF2B5EF4-FFF2-40B4-BE49-F238E27FC236}">
                <a16:creationId xmlns:a16="http://schemas.microsoft.com/office/drawing/2014/main" id="{72F85622-BEA9-DC02-5E1F-49302E9DF703}"/>
              </a:ext>
            </a:extLst>
          </p:cNvPr>
          <p:cNvPicPr>
            <a:picLocks noChangeAspect="1"/>
          </p:cNvPicPr>
          <p:nvPr/>
        </p:nvPicPr>
        <p:blipFill rotWithShape="1">
          <a:blip r:embed="rId3"/>
          <a:srcRect l="29240" t="14668" r="30543" b="5485"/>
          <a:stretch/>
        </p:blipFill>
        <p:spPr>
          <a:xfrm>
            <a:off x="1073426" y="1384852"/>
            <a:ext cx="4903304" cy="5473148"/>
          </a:xfrm>
          <a:prstGeom prst="rect">
            <a:avLst/>
          </a:prstGeom>
        </p:spPr>
      </p:pic>
      <p:pic>
        <p:nvPicPr>
          <p:cNvPr id="7" name="Imagen 6">
            <a:extLst>
              <a:ext uri="{FF2B5EF4-FFF2-40B4-BE49-F238E27FC236}">
                <a16:creationId xmlns:a16="http://schemas.microsoft.com/office/drawing/2014/main" id="{BB591E37-6F10-D3C6-DB46-0220B9CC106F}"/>
              </a:ext>
            </a:extLst>
          </p:cNvPr>
          <p:cNvPicPr>
            <a:picLocks noChangeAspect="1"/>
          </p:cNvPicPr>
          <p:nvPr/>
        </p:nvPicPr>
        <p:blipFill rotWithShape="1">
          <a:blip r:embed="rId4"/>
          <a:srcRect l="29457" t="14476" r="30326" b="5679"/>
          <a:stretch/>
        </p:blipFill>
        <p:spPr>
          <a:xfrm>
            <a:off x="6400800" y="1073426"/>
            <a:ext cx="4903304" cy="5473149"/>
          </a:xfrm>
          <a:prstGeom prst="rect">
            <a:avLst/>
          </a:prstGeom>
        </p:spPr>
      </p:pic>
    </p:spTree>
    <p:extLst>
      <p:ext uri="{BB962C8B-B14F-4D97-AF65-F5344CB8AC3E}">
        <p14:creationId xmlns:p14="http://schemas.microsoft.com/office/powerpoint/2010/main" val="68453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400" b="1" dirty="0"/>
              <a:t>BIBLIOGRAFÍA</a:t>
            </a:r>
          </a:p>
        </p:txBody>
      </p:sp>
      <p:pic>
        <p:nvPicPr>
          <p:cNvPr id="5" name="Imagen 4">
            <a:extLst>
              <a:ext uri="{FF2B5EF4-FFF2-40B4-BE49-F238E27FC236}">
                <a16:creationId xmlns:a16="http://schemas.microsoft.com/office/drawing/2014/main" id="{0920A024-F9EC-3CD7-7749-718CDF6054BD}"/>
              </a:ext>
            </a:extLst>
          </p:cNvPr>
          <p:cNvPicPr>
            <a:picLocks noChangeAspect="1"/>
          </p:cNvPicPr>
          <p:nvPr/>
        </p:nvPicPr>
        <p:blipFill>
          <a:blip r:embed="rId3"/>
          <a:stretch>
            <a:fillRect/>
          </a:stretch>
        </p:blipFill>
        <p:spPr>
          <a:xfrm>
            <a:off x="1142570" y="1810577"/>
            <a:ext cx="9906859" cy="4615072"/>
          </a:xfrm>
          <a:prstGeom prst="rect">
            <a:avLst/>
          </a:prstGeom>
        </p:spPr>
      </p:pic>
    </p:spTree>
    <p:extLst>
      <p:ext uri="{BB962C8B-B14F-4D97-AF65-F5344CB8AC3E}">
        <p14:creationId xmlns:p14="http://schemas.microsoft.com/office/powerpoint/2010/main" val="219457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178917D-6BDC-92FE-EEF2-EBC5D0ABE89C}"/>
              </a:ext>
            </a:extLst>
          </p:cNvPr>
          <p:cNvSpPr txBox="1">
            <a:spLocks/>
          </p:cNvSpPr>
          <p:nvPr/>
        </p:nvSpPr>
        <p:spPr>
          <a:xfrm>
            <a:off x="2020160" y="3429000"/>
            <a:ext cx="8151674" cy="630812"/>
          </a:xfrm>
          <a:prstGeom prst="rect">
            <a:avLst/>
          </a:prstGeom>
          <a:noFill/>
          <a:scene3d>
            <a:camera prst="orthographicFront"/>
            <a:lightRig rig="threePt" dir="t"/>
          </a:scene3d>
          <a:sp3d>
            <a:bevelT w="165100" prst="coolSlant"/>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sz="4800">
                <a:solidFill>
                  <a:srgbClr val="186AAD"/>
                </a:solidFill>
                <a:latin typeface="Franklin Gothic Heavy"/>
              </a:rPr>
              <a:t>¡Gracias por su atención!</a:t>
            </a:r>
          </a:p>
        </p:txBody>
      </p:sp>
    </p:spTree>
    <p:extLst>
      <p:ext uri="{BB962C8B-B14F-4D97-AF65-F5344CB8AC3E}">
        <p14:creationId xmlns:p14="http://schemas.microsoft.com/office/powerpoint/2010/main" val="341785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F9360-CD80-040E-E819-3B7E052C9B74}"/>
              </a:ext>
            </a:extLst>
          </p:cNvPr>
          <p:cNvSpPr>
            <a:spLocks noGrp="1"/>
          </p:cNvSpPr>
          <p:nvPr>
            <p:ph type="title"/>
          </p:nvPr>
        </p:nvSpPr>
        <p:spPr>
          <a:xfrm>
            <a:off x="1447795" y="836181"/>
            <a:ext cx="10515600" cy="1325556"/>
          </a:xfrm>
        </p:spPr>
        <p:txBody>
          <a:bodyPr/>
          <a:lstStyle/>
          <a:p>
            <a:r>
              <a:rPr b="1" dirty="0" err="1">
                <a:solidFill>
                  <a:srgbClr val="002060"/>
                </a:solidFill>
                <a:latin typeface="Bahnschrift"/>
                <a:ea typeface="Roboto"/>
              </a:rPr>
              <a:t>Títulos</a:t>
            </a:r>
            <a:endParaRPr b="1" dirty="0">
              <a:solidFill>
                <a:srgbClr val="002060"/>
              </a:solidFill>
              <a:latin typeface="Bahnschrift"/>
              <a:ea typeface="Roboto"/>
            </a:endParaRPr>
          </a:p>
        </p:txBody>
      </p:sp>
      <p:sp>
        <p:nvSpPr>
          <p:cNvPr id="3" name="Marcador de contenido 2">
            <a:extLst>
              <a:ext uri="{FF2B5EF4-FFF2-40B4-BE49-F238E27FC236}">
                <a16:creationId xmlns:a16="http://schemas.microsoft.com/office/drawing/2014/main" id="{2D2AB941-4A1B-12D5-0476-4B593524556E}"/>
              </a:ext>
            </a:extLst>
          </p:cNvPr>
          <p:cNvSpPr>
            <a:spLocks noGrp="1"/>
          </p:cNvSpPr>
          <p:nvPr>
            <p:ph idx="1"/>
          </p:nvPr>
        </p:nvSpPr>
        <p:spPr>
          <a:xfrm>
            <a:off x="1447795" y="2327564"/>
            <a:ext cx="10023769" cy="3045832"/>
          </a:xfrm>
        </p:spPr>
        <p:txBody>
          <a:bodyPr>
            <a:noAutofit/>
          </a:bodyPr>
          <a:lstStyle/>
          <a:p>
            <a:pPr algn="just"/>
            <a:r>
              <a:rPr lang="es-NI" sz="2000" b="1" u="sng" dirty="0">
                <a:latin typeface="Arial" panose="020B0604020202020204" pitchFamily="34" charset="0"/>
                <a:ea typeface="Ebrima"/>
                <a:cs typeface="Arial" panose="020B0604020202020204" pitchFamily="34" charset="0"/>
              </a:rPr>
              <a:t>Evaluación:</a:t>
            </a:r>
            <a:r>
              <a:rPr lang="es-ES" sz="2000" dirty="0">
                <a:latin typeface="Arial" panose="020B0604020202020204" pitchFamily="34" charset="0"/>
                <a:cs typeface="Arial" panose="020B0604020202020204" pitchFamily="34" charset="0"/>
              </a:rPr>
              <a:t>Se puede decir que es una actividad inherente a toda actividad humana intencional, por lo que debe ser sistemática, y que su objetivo es determinar el valor de algo (Popham, 1990). </a:t>
            </a:r>
          </a:p>
          <a:p>
            <a:pPr algn="just"/>
            <a:r>
              <a:rPr lang="es-ES" sz="2000" dirty="0">
                <a:latin typeface="Arial" panose="020B0604020202020204" pitchFamily="34" charset="0"/>
                <a:cs typeface="Arial" panose="020B0604020202020204" pitchFamily="34" charset="0"/>
              </a:rPr>
              <a:t>Así pues, la evaluación es una actividad o proceso sistemático de identificación, recogida o tratamiento de datos sobre elementos o hechos educativos, con el objetivo de valorarlos primero y, sobre dicha valoración, tomar decisiones (García Ramos, 1989).</a:t>
            </a:r>
          </a:p>
          <a:p>
            <a:pPr algn="just"/>
            <a:endParaRPr lang="es-ES" sz="2000" dirty="0">
              <a:latin typeface="Arial" panose="020B0604020202020204" pitchFamily="34" charset="0"/>
              <a:cs typeface="Arial" panose="020B0604020202020204" pitchFamily="34" charset="0"/>
            </a:endParaRPr>
          </a:p>
          <a:p>
            <a:pPr marL="0" indent="0" algn="just">
              <a:buNone/>
            </a:pPr>
            <a:r>
              <a:rPr lang="es-ES" sz="2000" b="1" dirty="0">
                <a:latin typeface="Arial" panose="020B0604020202020204" pitchFamily="34" charset="0"/>
                <a:cs typeface="Arial" panose="020B0604020202020204" pitchFamily="34" charset="0"/>
              </a:rPr>
              <a:t>   ¿Cuándo se Evalúa?</a:t>
            </a:r>
          </a:p>
          <a:p>
            <a:pPr marL="0" indent="0" algn="just">
              <a:buNone/>
            </a:pPr>
            <a:endParaRPr lang="es-ES" sz="2000" b="1" dirty="0">
              <a:latin typeface="Arial" panose="020B0604020202020204" pitchFamily="34" charset="0"/>
              <a:cs typeface="Arial" panose="020B0604020202020204" pitchFamily="34" charset="0"/>
            </a:endParaRPr>
          </a:p>
          <a:p>
            <a:pPr algn="just"/>
            <a:r>
              <a:rPr lang="es-ES" sz="2000" dirty="0">
                <a:latin typeface="Arial" panose="020B0604020202020204" pitchFamily="34" charset="0"/>
                <a:cs typeface="Arial" panose="020B0604020202020204" pitchFamily="34" charset="0"/>
              </a:rPr>
              <a:t>Se evalúa siempre para tomar decisiones. No basta con recoger información sobre los resultados del proceso educativo y emitir únicamente un tipo de calificación, si no se toma alguna decisión, no existe una auténtica evaluación.</a:t>
            </a:r>
          </a:p>
        </p:txBody>
      </p:sp>
      <p:sp>
        <p:nvSpPr>
          <p:cNvPr id="5" name="CuadroTexto 4">
            <a:extLst>
              <a:ext uri="{FF2B5EF4-FFF2-40B4-BE49-F238E27FC236}">
                <a16:creationId xmlns:a16="http://schemas.microsoft.com/office/drawing/2014/main" id="{571637CE-93A4-B707-0251-4FBE9DA5D706}"/>
              </a:ext>
            </a:extLst>
          </p:cNvPr>
          <p:cNvSpPr txBox="1"/>
          <p:nvPr/>
        </p:nvSpPr>
        <p:spPr>
          <a:xfrm>
            <a:off x="3366052" y="1207630"/>
            <a:ext cx="8494644" cy="954107"/>
          </a:xfrm>
          <a:prstGeom prst="rect">
            <a:avLst/>
          </a:prstGeom>
          <a:noFill/>
        </p:spPr>
        <p:txBody>
          <a:bodyPr wrap="square">
            <a:spAutoFit/>
          </a:bodyPr>
          <a:lstStyle/>
          <a:p>
            <a:r>
              <a:rPr lang="es-ES" sz="2800" dirty="0">
                <a:solidFill>
                  <a:srgbClr val="002060"/>
                </a:solidFill>
                <a:latin typeface="Franklin Gothic Heavy"/>
              </a:rPr>
              <a:t>“Experiencia docente de la evaluación en la UALN”</a:t>
            </a:r>
            <a:endParaRPr lang="es-NI" sz="2800" dirty="0">
              <a:solidFill>
                <a:srgbClr val="002060"/>
              </a:solidFill>
            </a:endParaRPr>
          </a:p>
        </p:txBody>
      </p:sp>
    </p:spTree>
    <p:extLst>
      <p:ext uri="{BB962C8B-B14F-4D97-AF65-F5344CB8AC3E}">
        <p14:creationId xmlns:p14="http://schemas.microsoft.com/office/powerpoint/2010/main" val="56017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5" y="848139"/>
            <a:ext cx="5976731"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dirty="0"/>
              <a:t>CARACTERIZACIÓN DE LA EVALUACIÓN</a:t>
            </a:r>
          </a:p>
        </p:txBody>
      </p:sp>
      <p:sp>
        <p:nvSpPr>
          <p:cNvPr id="11" name="CuadroTexto 10">
            <a:extLst>
              <a:ext uri="{FF2B5EF4-FFF2-40B4-BE49-F238E27FC236}">
                <a16:creationId xmlns:a16="http://schemas.microsoft.com/office/drawing/2014/main" id="{F6317D5F-ECA9-857B-C04B-26D01D1A1D80}"/>
              </a:ext>
            </a:extLst>
          </p:cNvPr>
          <p:cNvSpPr txBox="1"/>
          <p:nvPr/>
        </p:nvSpPr>
        <p:spPr>
          <a:xfrm>
            <a:off x="2345635" y="2067339"/>
            <a:ext cx="6798365" cy="3299045"/>
          </a:xfrm>
          <a:prstGeom prst="rect">
            <a:avLst/>
          </a:prstGeom>
          <a:noFill/>
        </p:spPr>
        <p:txBody>
          <a:bodyPr wrap="square">
            <a:spAutoFit/>
          </a:bodyPr>
          <a:lstStyle/>
          <a:p>
            <a:pPr algn="just">
              <a:lnSpc>
                <a:spcPct val="107000"/>
              </a:lnSpc>
              <a:spcAft>
                <a:spcPts val="800"/>
              </a:spcAft>
            </a:pPr>
            <a:r>
              <a:rPr lang="es-NI" sz="2800" b="1" dirty="0">
                <a:effectLst/>
                <a:latin typeface="Calibri" panose="020F0502020204030204" pitchFamily="34" charset="0"/>
                <a:ea typeface="Calibri" panose="020F0502020204030204" pitchFamily="34" charset="0"/>
                <a:cs typeface="Times New Roman" panose="02020603050405020304" pitchFamily="18" charset="0"/>
              </a:rPr>
              <a:t>Un proceso que implica recogida de información con una posterior interpretación en función del contraste con determinadas instancias de referencia o patrones de deseabilidad, para hacer posible la emisión de un juicio de valor que permita orientar la acción o la toma de decisiones. </a:t>
            </a:r>
          </a:p>
        </p:txBody>
      </p:sp>
    </p:spTree>
    <p:extLst>
      <p:ext uri="{BB962C8B-B14F-4D97-AF65-F5344CB8AC3E}">
        <p14:creationId xmlns:p14="http://schemas.microsoft.com/office/powerpoint/2010/main" val="354807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Evaluación/promoción</a:t>
            </a:r>
            <a:endParaRPr lang="es-NI" sz="2400" b="1" dirty="0"/>
          </a:p>
        </p:txBody>
      </p:sp>
      <p:sp>
        <p:nvSpPr>
          <p:cNvPr id="4" name="CuadroTexto 3">
            <a:extLst>
              <a:ext uri="{FF2B5EF4-FFF2-40B4-BE49-F238E27FC236}">
                <a16:creationId xmlns:a16="http://schemas.microsoft.com/office/drawing/2014/main" id="{E0F8006D-92C7-D82A-C70E-5F8A7A9F60AF}"/>
              </a:ext>
            </a:extLst>
          </p:cNvPr>
          <p:cNvSpPr txBox="1"/>
          <p:nvPr/>
        </p:nvSpPr>
        <p:spPr>
          <a:xfrm>
            <a:off x="1696279" y="1694265"/>
            <a:ext cx="8600660" cy="4708981"/>
          </a:xfrm>
          <a:prstGeom prst="rect">
            <a:avLst/>
          </a:prstGeom>
          <a:noFill/>
        </p:spPr>
        <p:txBody>
          <a:bodyPr wrap="square">
            <a:spAutoFit/>
          </a:bodyPr>
          <a:lstStyle/>
          <a:p>
            <a:pPr algn="just"/>
            <a:r>
              <a:rPr lang="es-ES" sz="2000" b="1" dirty="0"/>
              <a:t>La decisión de promoción es la que, con más frecuencia, debe enfrentar el profesor, desde las promociones formales (curso a curso) hasta las promociones diarias (de una tarea a otra, cuando se considera que se ha alcanzado un nivel de conocimientos suficiente). Por tanto, la evaluación puede resultar un elemento estimulante para la educación en la medida en que pueda desembocar en decisiones de promoción positivas, y para ello es preciso que el sistema educativo sea público y coherente, ofreciendo la información precisa para ofrecen la dificultades que puedan surgir. </a:t>
            </a:r>
          </a:p>
          <a:p>
            <a:pPr algn="just"/>
            <a:endParaRPr lang="es-ES" sz="2000" b="1" dirty="0"/>
          </a:p>
          <a:p>
            <a:pPr algn="just"/>
            <a:r>
              <a:rPr lang="es-ES" sz="2000" b="1" dirty="0"/>
              <a:t>Para ello, es necesario una definición clara de los objetivos previos y una recuperación inmediata en caso de fracaso. En caso de que el fracaso sea reiterado, se hace imprescindible la utilización de procesos diagnósticos y terapéuticos. Por tanto, lo deseable es la promoción tanto desde el punto de vista del aprendizaje como desde el punto de vista del desarrollo armónico de la persona. </a:t>
            </a:r>
            <a:endParaRPr lang="es-NI" sz="2000" b="1" dirty="0"/>
          </a:p>
        </p:txBody>
      </p:sp>
    </p:spTree>
    <p:extLst>
      <p:ext uri="{BB962C8B-B14F-4D97-AF65-F5344CB8AC3E}">
        <p14:creationId xmlns:p14="http://schemas.microsoft.com/office/powerpoint/2010/main" val="77061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a:t>TIPOS DE EVALUACIÓN</a:t>
            </a:r>
          </a:p>
        </p:txBody>
      </p:sp>
      <p:sp>
        <p:nvSpPr>
          <p:cNvPr id="4" name="CuadroTexto 3">
            <a:extLst>
              <a:ext uri="{FF2B5EF4-FFF2-40B4-BE49-F238E27FC236}">
                <a16:creationId xmlns:a16="http://schemas.microsoft.com/office/drawing/2014/main" id="{39A90EE2-1A3A-7561-A61B-B6FA9ED4BE78}"/>
              </a:ext>
            </a:extLst>
          </p:cNvPr>
          <p:cNvSpPr txBox="1"/>
          <p:nvPr/>
        </p:nvSpPr>
        <p:spPr>
          <a:xfrm>
            <a:off x="1510747" y="1818215"/>
            <a:ext cx="8931965" cy="4524315"/>
          </a:xfrm>
          <a:prstGeom prst="rect">
            <a:avLst/>
          </a:prstGeom>
          <a:noFill/>
        </p:spPr>
        <p:txBody>
          <a:bodyPr wrap="square">
            <a:spAutoFit/>
          </a:bodyPr>
          <a:lstStyle/>
          <a:p>
            <a:pPr algn="just"/>
            <a:r>
              <a:rPr lang="es-NI" sz="2400" b="1" dirty="0">
                <a:effectLst/>
                <a:latin typeface="Calibri" panose="020F0502020204030204" pitchFamily="34" charset="0"/>
                <a:ea typeface="Calibri" panose="020F0502020204030204" pitchFamily="34" charset="0"/>
                <a:cs typeface="Times New Roman" panose="02020603050405020304" pitchFamily="18" charset="0"/>
              </a:rPr>
              <a:t>Según su finalidad y función:</a:t>
            </a:r>
          </a:p>
          <a:p>
            <a:pPr algn="just"/>
            <a:endParaRPr lang="es-NI"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NI" sz="2400" dirty="0">
                <a:effectLst/>
                <a:latin typeface="Calibri" panose="020F0502020204030204" pitchFamily="34" charset="0"/>
                <a:ea typeface="Calibri" panose="020F0502020204030204" pitchFamily="34" charset="0"/>
                <a:cs typeface="Times New Roman" panose="02020603050405020304" pitchFamily="18" charset="0"/>
              </a:rPr>
              <a:t> a) </a:t>
            </a:r>
            <a:r>
              <a:rPr lang="es-NI" sz="2400" b="1" u="sng" dirty="0">
                <a:effectLst/>
                <a:latin typeface="Calibri" panose="020F0502020204030204" pitchFamily="34" charset="0"/>
                <a:ea typeface="Calibri" panose="020F0502020204030204" pitchFamily="34" charset="0"/>
                <a:cs typeface="Times New Roman" panose="02020603050405020304" pitchFamily="18" charset="0"/>
              </a:rPr>
              <a:t>Función formativa: </a:t>
            </a:r>
            <a:r>
              <a:rPr lang="es-NI" sz="2400" dirty="0">
                <a:effectLst/>
                <a:latin typeface="Calibri" panose="020F0502020204030204" pitchFamily="34" charset="0"/>
                <a:ea typeface="Calibri" panose="020F0502020204030204" pitchFamily="34" charset="0"/>
                <a:cs typeface="Times New Roman" panose="02020603050405020304" pitchFamily="18" charset="0"/>
              </a:rPr>
              <a:t>la evaluación se utiliza preferentemente como estrategia de mejora y para ajustar sobre la marcha, los procesos educativos de cara a conseguir las metas u objetivos previstos. </a:t>
            </a:r>
          </a:p>
          <a:p>
            <a:pPr algn="just"/>
            <a:endParaRPr lang="es-NI"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NI" sz="2400" dirty="0">
                <a:effectLst/>
                <a:latin typeface="Calibri" panose="020F0502020204030204" pitchFamily="34" charset="0"/>
                <a:ea typeface="Calibri" panose="020F0502020204030204" pitchFamily="34" charset="0"/>
                <a:cs typeface="Times New Roman" panose="02020603050405020304" pitchFamily="18" charset="0"/>
              </a:rPr>
              <a:t>b) </a:t>
            </a:r>
            <a:r>
              <a:rPr lang="es-NI" sz="2400" b="1" u="sng" dirty="0">
                <a:effectLst/>
                <a:latin typeface="Calibri" panose="020F0502020204030204" pitchFamily="34" charset="0"/>
                <a:ea typeface="Calibri" panose="020F0502020204030204" pitchFamily="34" charset="0"/>
                <a:cs typeface="Times New Roman" panose="02020603050405020304" pitchFamily="18" charset="0"/>
              </a:rPr>
              <a:t>Función sumativa: </a:t>
            </a:r>
            <a:r>
              <a:rPr lang="es-NI" sz="2400" dirty="0">
                <a:effectLst/>
                <a:latin typeface="Calibri" panose="020F0502020204030204" pitchFamily="34" charset="0"/>
                <a:ea typeface="Calibri" panose="020F0502020204030204" pitchFamily="34" charset="0"/>
                <a:cs typeface="Times New Roman" panose="02020603050405020304" pitchFamily="18" charset="0"/>
              </a:rPr>
              <a:t>suele aplicarse más en la evaluación de productos, es decir, de procesos terminados, con realizaciones precisas y valorables. Con la evaluación no se pretende modificar, ajustar o mejorar el objeto de la evaluación, sino simplemente determinar su valía, en función del empleo que se desea hacer del mismo posteriormente. </a:t>
            </a:r>
            <a:endParaRPr lang="es-NI" sz="2400" dirty="0"/>
          </a:p>
        </p:txBody>
      </p:sp>
    </p:spTree>
    <p:extLst>
      <p:ext uri="{BB962C8B-B14F-4D97-AF65-F5344CB8AC3E}">
        <p14:creationId xmlns:p14="http://schemas.microsoft.com/office/powerpoint/2010/main" val="211086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NI"/>
          </a:p>
        </p:txBody>
      </p:sp>
      <p:sp>
        <p:nvSpPr>
          <p:cNvPr id="4" name="CuadroTexto 3">
            <a:extLst>
              <a:ext uri="{FF2B5EF4-FFF2-40B4-BE49-F238E27FC236}">
                <a16:creationId xmlns:a16="http://schemas.microsoft.com/office/drawing/2014/main" id="{7CFDBBBE-E688-DD49-B368-1E7003650259}"/>
              </a:ext>
            </a:extLst>
          </p:cNvPr>
          <p:cNvSpPr txBox="1"/>
          <p:nvPr/>
        </p:nvSpPr>
        <p:spPr>
          <a:xfrm>
            <a:off x="855112" y="1485546"/>
            <a:ext cx="5240888" cy="4524315"/>
          </a:xfrm>
          <a:prstGeom prst="rect">
            <a:avLst/>
          </a:prstGeom>
          <a:noFill/>
        </p:spPr>
        <p:txBody>
          <a:bodyPr wrap="square">
            <a:spAutoFit/>
          </a:bodyPr>
          <a:lstStyle/>
          <a:p>
            <a:pPr algn="just"/>
            <a:r>
              <a:rPr lang="es-NI" sz="2400" b="1" dirty="0">
                <a:effectLst/>
                <a:latin typeface="Calibri" panose="020F0502020204030204" pitchFamily="34" charset="0"/>
                <a:ea typeface="Calibri" panose="020F0502020204030204" pitchFamily="34" charset="0"/>
                <a:cs typeface="Times New Roman" panose="02020603050405020304" pitchFamily="18" charset="0"/>
              </a:rPr>
              <a:t>Según su extensión</a:t>
            </a:r>
          </a:p>
          <a:p>
            <a:pPr algn="just"/>
            <a:endParaRPr lang="es-NI"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NI" sz="2400" b="1" dirty="0">
                <a:effectLst/>
                <a:latin typeface="Calibri" panose="020F0502020204030204" pitchFamily="34" charset="0"/>
                <a:ea typeface="Calibri" panose="020F0502020204030204" pitchFamily="34" charset="0"/>
                <a:cs typeface="Times New Roman" panose="02020603050405020304" pitchFamily="18" charset="0"/>
              </a:rPr>
              <a:t> a) Evaluación global: </a:t>
            </a:r>
            <a:r>
              <a:rPr lang="es-NI" sz="2400" dirty="0">
                <a:effectLst/>
                <a:latin typeface="Calibri" panose="020F0502020204030204" pitchFamily="34" charset="0"/>
                <a:ea typeface="Calibri" panose="020F0502020204030204" pitchFamily="34" charset="0"/>
                <a:cs typeface="Times New Roman" panose="02020603050405020304" pitchFamily="18" charset="0"/>
              </a:rPr>
              <a:t>se pretende abarcar todos los componentes o dimensiones del alumnos, del centro educativo, del programa, etc. </a:t>
            </a:r>
          </a:p>
          <a:p>
            <a:pPr algn="just"/>
            <a:endParaRPr lang="es-NI"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NI" sz="2400" b="1" dirty="0">
                <a:effectLst/>
                <a:latin typeface="Calibri" panose="020F0502020204030204" pitchFamily="34" charset="0"/>
                <a:ea typeface="Calibri" panose="020F0502020204030204" pitchFamily="34" charset="0"/>
                <a:cs typeface="Times New Roman" panose="02020603050405020304" pitchFamily="18" charset="0"/>
              </a:rPr>
              <a:t>b) Evaluación parcial: </a:t>
            </a:r>
            <a:r>
              <a:rPr lang="es-NI" sz="2400" dirty="0">
                <a:effectLst/>
                <a:latin typeface="Calibri" panose="020F0502020204030204" pitchFamily="34" charset="0"/>
                <a:ea typeface="Calibri" panose="020F0502020204030204" pitchFamily="34" charset="0"/>
                <a:cs typeface="Times New Roman" panose="02020603050405020304" pitchFamily="18" charset="0"/>
              </a:rPr>
              <a:t>pretende el estudio o valoración de determinados componentes o dimensiones de un centro, de un programa educativo, de rendimiento de un alumnos, etc.</a:t>
            </a:r>
            <a:endParaRPr lang="es-NI" sz="2400" dirty="0"/>
          </a:p>
        </p:txBody>
      </p:sp>
      <p:pic>
        <p:nvPicPr>
          <p:cNvPr id="7" name="Imagen 6">
            <a:extLst>
              <a:ext uri="{FF2B5EF4-FFF2-40B4-BE49-F238E27FC236}">
                <a16:creationId xmlns:a16="http://schemas.microsoft.com/office/drawing/2014/main" id="{3310F84B-944A-E681-5853-E99AF213BF4C}"/>
              </a:ext>
            </a:extLst>
          </p:cNvPr>
          <p:cNvPicPr>
            <a:picLocks noChangeAspect="1"/>
          </p:cNvPicPr>
          <p:nvPr/>
        </p:nvPicPr>
        <p:blipFill rotWithShape="1">
          <a:blip r:embed="rId3"/>
          <a:srcRect l="18478" t="21049" r="25000" b="5484"/>
          <a:stretch/>
        </p:blipFill>
        <p:spPr>
          <a:xfrm>
            <a:off x="6427304" y="1310594"/>
            <a:ext cx="5240887" cy="3829879"/>
          </a:xfrm>
          <a:prstGeom prst="rect">
            <a:avLst/>
          </a:prstGeom>
        </p:spPr>
      </p:pic>
    </p:spTree>
    <p:extLst>
      <p:ext uri="{BB962C8B-B14F-4D97-AF65-F5344CB8AC3E}">
        <p14:creationId xmlns:p14="http://schemas.microsoft.com/office/powerpoint/2010/main" val="394206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NI" sz="2000" b="1" dirty="0">
                <a:effectLst/>
                <a:latin typeface="Calibri" panose="020F0502020204030204" pitchFamily="34" charset="0"/>
                <a:ea typeface="Calibri" panose="020F0502020204030204" pitchFamily="34" charset="0"/>
                <a:cs typeface="Times New Roman" panose="02020603050405020304" pitchFamily="18" charset="0"/>
              </a:rPr>
              <a:t>Según los agentes evaluadores </a:t>
            </a:r>
          </a:p>
        </p:txBody>
      </p:sp>
      <p:sp>
        <p:nvSpPr>
          <p:cNvPr id="4" name="CuadroTexto 3">
            <a:extLst>
              <a:ext uri="{FF2B5EF4-FFF2-40B4-BE49-F238E27FC236}">
                <a16:creationId xmlns:a16="http://schemas.microsoft.com/office/drawing/2014/main" id="{4FA7368D-9423-4581-1A37-8232762A50B4}"/>
              </a:ext>
            </a:extLst>
          </p:cNvPr>
          <p:cNvSpPr txBox="1"/>
          <p:nvPr/>
        </p:nvSpPr>
        <p:spPr>
          <a:xfrm>
            <a:off x="1457739" y="1562249"/>
            <a:ext cx="8203096" cy="3970318"/>
          </a:xfrm>
          <a:prstGeom prst="rect">
            <a:avLst/>
          </a:prstGeom>
          <a:noFill/>
        </p:spPr>
        <p:txBody>
          <a:bodyPr wrap="square">
            <a:spAutoFit/>
          </a:bodyPr>
          <a:lstStyle/>
          <a:p>
            <a:endParaRPr lang="es-NI"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arenR"/>
            </a:pPr>
            <a:r>
              <a:rPr lang="es-NI" sz="1800" b="1" dirty="0">
                <a:effectLst/>
                <a:latin typeface="Calibri" panose="020F0502020204030204" pitchFamily="34" charset="0"/>
                <a:ea typeface="Calibri" panose="020F0502020204030204" pitchFamily="34" charset="0"/>
                <a:cs typeface="Times New Roman" panose="02020603050405020304" pitchFamily="18" charset="0"/>
              </a:rPr>
              <a:t>Evaluación interna: </a:t>
            </a:r>
            <a:r>
              <a:rPr lang="es-NI" sz="1800" dirty="0">
                <a:effectLst/>
                <a:latin typeface="Calibri" panose="020F0502020204030204" pitchFamily="34" charset="0"/>
                <a:ea typeface="Calibri" panose="020F0502020204030204" pitchFamily="34" charset="0"/>
                <a:cs typeface="Times New Roman" panose="02020603050405020304" pitchFamily="18" charset="0"/>
              </a:rPr>
              <a:t>es aquella que es llevada a cabo y promovida por los propios integrantes de </a:t>
            </a:r>
            <a:r>
              <a:rPr lang="es-NI" dirty="0">
                <a:latin typeface="Calibri" panose="020F0502020204030204" pitchFamily="34" charset="0"/>
                <a:ea typeface="Calibri" panose="020F0502020204030204" pitchFamily="34" charset="0"/>
                <a:cs typeface="Times New Roman" panose="02020603050405020304" pitchFamily="18" charset="0"/>
              </a:rPr>
              <a:t>modalidad.</a:t>
            </a:r>
            <a:endParaRPr lang="es-N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lphaLcParenR"/>
            </a:pPr>
            <a:endParaRPr lang="es-NI" dirty="0">
              <a:latin typeface="Calibri" panose="020F0502020204030204" pitchFamily="34" charset="0"/>
              <a:ea typeface="Calibri" panose="020F0502020204030204" pitchFamily="34" charset="0"/>
              <a:cs typeface="Times New Roman" panose="02020603050405020304" pitchFamily="18" charset="0"/>
            </a:endParaRPr>
          </a:p>
          <a:p>
            <a:r>
              <a:rPr lang="es-NI" sz="1800" dirty="0">
                <a:effectLst/>
                <a:latin typeface="Calibri" panose="020F0502020204030204" pitchFamily="34" charset="0"/>
                <a:ea typeface="Calibri" panose="020F0502020204030204" pitchFamily="34" charset="0"/>
                <a:cs typeface="Times New Roman" panose="02020603050405020304" pitchFamily="18" charset="0"/>
              </a:rPr>
              <a:t>          * </a:t>
            </a:r>
            <a:r>
              <a:rPr lang="es-NI" sz="1800" b="1" dirty="0">
                <a:effectLst/>
                <a:latin typeface="Calibri" panose="020F0502020204030204" pitchFamily="34" charset="0"/>
                <a:ea typeface="Calibri" panose="020F0502020204030204" pitchFamily="34" charset="0"/>
                <a:cs typeface="Times New Roman" panose="02020603050405020304" pitchFamily="18" charset="0"/>
              </a:rPr>
              <a:t>Autoevaluación: </a:t>
            </a:r>
            <a:r>
              <a:rPr lang="es-NI" sz="1800" dirty="0">
                <a:effectLst/>
                <a:latin typeface="Calibri" panose="020F0502020204030204" pitchFamily="34" charset="0"/>
                <a:ea typeface="Calibri" panose="020F0502020204030204" pitchFamily="34" charset="0"/>
                <a:cs typeface="Times New Roman" panose="02020603050405020304" pitchFamily="18" charset="0"/>
              </a:rPr>
              <a:t>los evaluadores evalúan su propio trabajo</a:t>
            </a:r>
            <a:endParaRPr lang="es-NI" dirty="0">
              <a:latin typeface="Calibri" panose="020F0502020204030204" pitchFamily="34" charset="0"/>
              <a:ea typeface="Calibri" panose="020F0502020204030204" pitchFamily="34" charset="0"/>
              <a:cs typeface="Times New Roman" panose="02020603050405020304" pitchFamily="18" charset="0"/>
            </a:endParaRPr>
          </a:p>
          <a:p>
            <a:r>
              <a:rPr lang="es-NI" sz="1800" dirty="0">
                <a:effectLst/>
                <a:latin typeface="Calibri" panose="020F0502020204030204" pitchFamily="34" charset="0"/>
                <a:ea typeface="Calibri" panose="020F0502020204030204" pitchFamily="34" charset="0"/>
                <a:cs typeface="Times New Roman" panose="02020603050405020304" pitchFamily="18" charset="0"/>
              </a:rPr>
              <a:t>          * </a:t>
            </a:r>
            <a:r>
              <a:rPr lang="es-NI" sz="1800" b="1" dirty="0">
                <a:effectLst/>
                <a:latin typeface="Calibri" panose="020F0502020204030204" pitchFamily="34" charset="0"/>
                <a:ea typeface="Calibri" panose="020F0502020204030204" pitchFamily="34" charset="0"/>
                <a:cs typeface="Times New Roman" panose="02020603050405020304" pitchFamily="18" charset="0"/>
              </a:rPr>
              <a:t>Heteroevaluación: </a:t>
            </a:r>
            <a:r>
              <a:rPr lang="es-NI" sz="1800" dirty="0">
                <a:effectLst/>
                <a:latin typeface="Calibri" panose="020F0502020204030204" pitchFamily="34" charset="0"/>
                <a:ea typeface="Calibri" panose="020F0502020204030204" pitchFamily="34" charset="0"/>
                <a:cs typeface="Times New Roman" panose="02020603050405020304" pitchFamily="18" charset="0"/>
              </a:rPr>
              <a:t>evalúan una actividad, objeto o producto, evaluadores    </a:t>
            </a:r>
          </a:p>
          <a:p>
            <a:r>
              <a:rPr lang="es-NI" dirty="0">
                <a:latin typeface="Calibri" panose="020F0502020204030204" pitchFamily="34" charset="0"/>
                <a:ea typeface="Calibri" panose="020F0502020204030204" pitchFamily="34" charset="0"/>
                <a:cs typeface="Times New Roman" panose="02020603050405020304" pitchFamily="18" charset="0"/>
              </a:rPr>
              <a:t>              </a:t>
            </a:r>
            <a:r>
              <a:rPr lang="es-NI" sz="1800" dirty="0">
                <a:effectLst/>
                <a:latin typeface="Calibri" panose="020F0502020204030204" pitchFamily="34" charset="0"/>
                <a:ea typeface="Calibri" panose="020F0502020204030204" pitchFamily="34" charset="0"/>
                <a:cs typeface="Times New Roman" panose="02020603050405020304" pitchFamily="18" charset="0"/>
              </a:rPr>
              <a:t>distintos a las personas evaluadas</a:t>
            </a:r>
            <a:endParaRPr lang="es-NI" dirty="0">
              <a:latin typeface="Calibri" panose="020F0502020204030204" pitchFamily="34" charset="0"/>
              <a:ea typeface="Calibri" panose="020F0502020204030204" pitchFamily="34" charset="0"/>
              <a:cs typeface="Times New Roman" panose="02020603050405020304" pitchFamily="18" charset="0"/>
            </a:endParaRPr>
          </a:p>
          <a:p>
            <a:r>
              <a:rPr lang="es-NI" dirty="0">
                <a:latin typeface="Calibri" panose="020F0502020204030204" pitchFamily="34" charset="0"/>
                <a:ea typeface="Calibri" panose="020F0502020204030204" pitchFamily="34" charset="0"/>
                <a:cs typeface="Times New Roman" panose="02020603050405020304" pitchFamily="18" charset="0"/>
              </a:rPr>
              <a:t>           *</a:t>
            </a:r>
            <a:r>
              <a:rPr lang="es-NI" sz="1800" b="1" dirty="0">
                <a:effectLst/>
                <a:latin typeface="Calibri" panose="020F0502020204030204" pitchFamily="34" charset="0"/>
                <a:ea typeface="Calibri" panose="020F0502020204030204" pitchFamily="34" charset="0"/>
                <a:cs typeface="Times New Roman" panose="02020603050405020304" pitchFamily="18" charset="0"/>
              </a:rPr>
              <a:t>Coevaluación: </a:t>
            </a:r>
            <a:r>
              <a:rPr lang="es-NI" sz="1800" dirty="0">
                <a:effectLst/>
                <a:latin typeface="Calibri" panose="020F0502020204030204" pitchFamily="34" charset="0"/>
                <a:ea typeface="Calibri" panose="020F0502020204030204" pitchFamily="34" charset="0"/>
                <a:cs typeface="Times New Roman" panose="02020603050405020304" pitchFamily="18" charset="0"/>
              </a:rPr>
              <a:t>es aquella en la que unos sujetos o grupos se evalúan</a:t>
            </a:r>
          </a:p>
          <a:p>
            <a:r>
              <a:rPr lang="es-NI" dirty="0">
                <a:latin typeface="Calibri" panose="020F0502020204030204" pitchFamily="34" charset="0"/>
                <a:ea typeface="Calibri" panose="020F0502020204030204" pitchFamily="34" charset="0"/>
                <a:cs typeface="Times New Roman" panose="02020603050405020304" pitchFamily="18" charset="0"/>
              </a:rPr>
              <a:t>              </a:t>
            </a:r>
            <a:r>
              <a:rPr lang="es-NI" sz="1800" dirty="0" err="1">
                <a:effectLst/>
                <a:latin typeface="Calibri" panose="020F0502020204030204" pitchFamily="34" charset="0"/>
                <a:ea typeface="Calibri" panose="020F0502020204030204" pitchFamily="34" charset="0"/>
                <a:cs typeface="Times New Roman" panose="02020603050405020304" pitchFamily="18" charset="0"/>
              </a:rPr>
              <a:t>mútuamente</a:t>
            </a:r>
            <a:r>
              <a:rPr lang="es-NI" sz="1800" dirty="0">
                <a:effectLst/>
                <a:latin typeface="Calibri" panose="020F0502020204030204" pitchFamily="34" charset="0"/>
                <a:ea typeface="Calibri" panose="020F0502020204030204" pitchFamily="34" charset="0"/>
                <a:cs typeface="Times New Roman" panose="02020603050405020304" pitchFamily="18" charset="0"/>
              </a:rPr>
              <a:t> (alumnos y profesores mutuamente, unos y otros equipos</a:t>
            </a:r>
          </a:p>
          <a:p>
            <a:r>
              <a:rPr lang="es-NI" dirty="0">
                <a:latin typeface="Calibri" panose="020F0502020204030204" pitchFamily="34" charset="0"/>
                <a:ea typeface="Calibri" panose="020F0502020204030204" pitchFamily="34" charset="0"/>
                <a:cs typeface="Times New Roman" panose="02020603050405020304" pitchFamily="18" charset="0"/>
              </a:rPr>
              <a:t>              </a:t>
            </a:r>
            <a:r>
              <a:rPr lang="es-NI" sz="1800" dirty="0">
                <a:effectLst/>
                <a:latin typeface="Calibri" panose="020F0502020204030204" pitchFamily="34" charset="0"/>
                <a:ea typeface="Calibri" panose="020F0502020204030204" pitchFamily="34" charset="0"/>
                <a:cs typeface="Times New Roman" panose="02020603050405020304" pitchFamily="18" charset="0"/>
              </a:rPr>
              <a:t>docentes.</a:t>
            </a:r>
          </a:p>
          <a:p>
            <a:endParaRPr lang="es-NI" sz="1800" dirty="0">
              <a:effectLst/>
              <a:latin typeface="Calibri" panose="020F0502020204030204" pitchFamily="34" charset="0"/>
              <a:ea typeface="Calibri" panose="020F0502020204030204" pitchFamily="34" charset="0"/>
              <a:cs typeface="Times New Roman" panose="02020603050405020304" pitchFamily="18" charset="0"/>
            </a:endParaRPr>
          </a:p>
          <a:p>
            <a:r>
              <a:rPr lang="es-NI" sz="1800" dirty="0">
                <a:effectLst/>
                <a:latin typeface="Calibri" panose="020F0502020204030204" pitchFamily="34" charset="0"/>
                <a:ea typeface="Calibri" panose="020F0502020204030204" pitchFamily="34" charset="0"/>
                <a:cs typeface="Times New Roman" panose="02020603050405020304" pitchFamily="18" charset="0"/>
              </a:rPr>
              <a:t>b)  </a:t>
            </a:r>
            <a:r>
              <a:rPr lang="es-NI" sz="1800" b="1" dirty="0">
                <a:effectLst/>
                <a:latin typeface="Calibri" panose="020F0502020204030204" pitchFamily="34" charset="0"/>
                <a:ea typeface="Calibri" panose="020F0502020204030204" pitchFamily="34" charset="0"/>
                <a:cs typeface="Times New Roman" panose="02020603050405020304" pitchFamily="18" charset="0"/>
              </a:rPr>
              <a:t>Evaluación externa: </a:t>
            </a:r>
            <a:r>
              <a:rPr lang="es-NI" sz="1800" dirty="0">
                <a:effectLst/>
                <a:latin typeface="Calibri" panose="020F0502020204030204" pitchFamily="34" charset="0"/>
                <a:ea typeface="Calibri" panose="020F0502020204030204" pitchFamily="34" charset="0"/>
                <a:cs typeface="Times New Roman" panose="02020603050405020304" pitchFamily="18" charset="0"/>
              </a:rPr>
              <a:t>se da cuando agentes no integrantes de un centro escolar o de un programa evalúan su funcionamiento. Suele ser el caso de la "evaluación de expertos". </a:t>
            </a:r>
            <a:endParaRPr lang="es-NI" dirty="0"/>
          </a:p>
        </p:txBody>
      </p:sp>
    </p:spTree>
    <p:extLst>
      <p:ext uri="{BB962C8B-B14F-4D97-AF65-F5344CB8AC3E}">
        <p14:creationId xmlns:p14="http://schemas.microsoft.com/office/powerpoint/2010/main" val="376603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a:t>EVALUACIÓN UALN FCYS</a:t>
            </a:r>
          </a:p>
        </p:txBody>
      </p:sp>
      <p:pic>
        <p:nvPicPr>
          <p:cNvPr id="4" name="Imagen 3">
            <a:extLst>
              <a:ext uri="{FF2B5EF4-FFF2-40B4-BE49-F238E27FC236}">
                <a16:creationId xmlns:a16="http://schemas.microsoft.com/office/drawing/2014/main" id="{5A23412F-14AA-B041-0BC4-C48FCD42BDD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2826" t="25688" r="15000" b="27525"/>
          <a:stretch/>
        </p:blipFill>
        <p:spPr>
          <a:xfrm>
            <a:off x="1434851" y="1696278"/>
            <a:ext cx="9710227" cy="4108173"/>
          </a:xfrm>
          <a:prstGeom prst="rect">
            <a:avLst/>
          </a:prstGeom>
        </p:spPr>
      </p:pic>
    </p:spTree>
    <p:extLst>
      <p:ext uri="{BB962C8B-B14F-4D97-AF65-F5344CB8AC3E}">
        <p14:creationId xmlns:p14="http://schemas.microsoft.com/office/powerpoint/2010/main" val="190670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78FDAE05-69E7-6554-B171-AC47967417EF}"/>
              </a:ext>
            </a:extLst>
          </p:cNvPr>
          <p:cNvSpPr/>
          <p:nvPr/>
        </p:nvSpPr>
        <p:spPr>
          <a:xfrm>
            <a:off x="1073426" y="848139"/>
            <a:ext cx="3670852" cy="45057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b="1" dirty="0"/>
              <a:t>EVALUACIÓN UALN FCYS</a:t>
            </a:r>
          </a:p>
        </p:txBody>
      </p:sp>
      <p:pic>
        <p:nvPicPr>
          <p:cNvPr id="3" name="Imagen 2">
            <a:extLst>
              <a:ext uri="{FF2B5EF4-FFF2-40B4-BE49-F238E27FC236}">
                <a16:creationId xmlns:a16="http://schemas.microsoft.com/office/drawing/2014/main" id="{03B45C6C-4820-96D2-DCD2-4F806712CE93}"/>
              </a:ext>
            </a:extLst>
          </p:cNvPr>
          <p:cNvPicPr>
            <a:picLocks noChangeAspect="1"/>
          </p:cNvPicPr>
          <p:nvPr/>
        </p:nvPicPr>
        <p:blipFill rotWithShape="1">
          <a:blip r:embed="rId3"/>
          <a:srcRect t="3880" b="4398"/>
          <a:stretch/>
        </p:blipFill>
        <p:spPr bwMode="auto">
          <a:xfrm>
            <a:off x="1776095" y="1416326"/>
            <a:ext cx="863981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4521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86EBCD260ECBF46AAADE8319E96F691" ma:contentTypeVersion="13" ma:contentTypeDescription="Crear nuevo documento." ma:contentTypeScope="" ma:versionID="7bed6e0246d54a1864bfded24041c2f4">
  <xsd:schema xmlns:xsd="http://www.w3.org/2001/XMLSchema" xmlns:xs="http://www.w3.org/2001/XMLSchema" xmlns:p="http://schemas.microsoft.com/office/2006/metadata/properties" xmlns:ns2="42ddf5c6-9aa5-453b-8ca0-7b5cc0272e8f" xmlns:ns3="8b9d3935-004e-4b5a-af2b-0e7d03edf69f" targetNamespace="http://schemas.microsoft.com/office/2006/metadata/properties" ma:root="true" ma:fieldsID="cb45f727354635342c118b8d68065657" ns2:_="" ns3:_="">
    <xsd:import namespace="42ddf5c6-9aa5-453b-8ca0-7b5cc0272e8f"/>
    <xsd:import namespace="8b9d3935-004e-4b5a-af2b-0e7d03edf6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df5c6-9aa5-453b-8ca0-7b5cc0272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d3935-004e-4b5a-af2b-0e7d03edf6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e10991-75ea-49f7-a817-123410d91cbd}" ma:internalName="TaxCatchAll" ma:showField="CatchAllData" ma:web="8b9d3935-004e-4b5a-af2b-0e7d03edf6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9d3935-004e-4b5a-af2b-0e7d03edf69f" xsi:nil="true"/>
    <lcf76f155ced4ddcb4097134ff3c332f xmlns="42ddf5c6-9aa5-453b-8ca0-7b5cc0272e8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6E669D-8CB4-4BB1-9606-2CE7B3AAF8E3}"/>
</file>

<file path=customXml/itemProps2.xml><?xml version="1.0" encoding="utf-8"?>
<ds:datastoreItem xmlns:ds="http://schemas.openxmlformats.org/officeDocument/2006/customXml" ds:itemID="{D433DD01-5177-4929-B784-119E553D0140}"/>
</file>

<file path=customXml/itemProps3.xml><?xml version="1.0" encoding="utf-8"?>
<ds:datastoreItem xmlns:ds="http://schemas.openxmlformats.org/officeDocument/2006/customXml" ds:itemID="{33C636FD-4154-4464-BF6D-D3CF15B6B84D}"/>
</file>

<file path=docProps/app.xml><?xml version="1.0" encoding="utf-8"?>
<Properties xmlns="http://schemas.openxmlformats.org/officeDocument/2006/extended-properties" xmlns:vt="http://schemas.openxmlformats.org/officeDocument/2006/docPropsVTypes">
  <TotalTime>88</TotalTime>
  <Words>680</Words>
  <Application>Microsoft Office PowerPoint</Application>
  <PresentationFormat>Panorámica</PresentationFormat>
  <Paragraphs>45</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Bahnschrift</vt:lpstr>
      <vt:lpstr>Calibri</vt:lpstr>
      <vt:lpstr>Calibri Light</vt:lpstr>
      <vt:lpstr>Franklin Gothic Heavy</vt:lpstr>
      <vt:lpstr>Roboto</vt:lpstr>
      <vt:lpstr>Tema de Office</vt:lpstr>
      <vt:lpstr>“Experiencia docente de la evaluación en la UALN”</vt:lpstr>
      <vt:lpstr>Títulos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dc:title>
  <dc:creator>Keneth López</dc:creator>
  <cp:lastModifiedBy>Lourdes Reynoso</cp:lastModifiedBy>
  <cp:revision>11</cp:revision>
  <dcterms:created xsi:type="dcterms:W3CDTF">2023-08-16T17:06:53Z</dcterms:created>
  <dcterms:modified xsi:type="dcterms:W3CDTF">2023-10-04T16:08:54Z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0x010100986EBCD260ECBF46AAADE8319E96F691</vt:lpwstr>
  </property>
</Properties>
</file>