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9" r:id="rId5"/>
    <p:sldId id="260" r:id="rId6"/>
    <p:sldId id="262" r:id="rId7"/>
    <p:sldId id="269" r:id="rId8"/>
    <p:sldId id="268" r:id="rId9"/>
    <p:sldId id="263" r:id="rId10"/>
    <p:sldId id="270" r:id="rId11"/>
    <p:sldId id="271" r:id="rId12"/>
    <p:sldId id="274" r:id="rId13"/>
    <p:sldId id="264" r:id="rId14"/>
    <p:sldId id="272" r:id="rId15"/>
    <p:sldId id="273" r:id="rId16"/>
    <p:sldId id="276" r:id="rId17"/>
    <p:sldId id="275" r:id="rId18"/>
    <p:sldId id="266" r:id="rId19"/>
    <p:sldId id="265" r:id="rId20"/>
    <p:sldId id="258" r:id="rId21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186AAD"/>
    <a:srgbClr val="95B12F"/>
    <a:srgbClr val="069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DF93C-9634-CE2D-7986-2B04A54B7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9DF57B-6E0E-0ADF-DE50-46353224D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4BD15-8DAB-91F1-1380-E814187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90852-68D9-CA53-2F4A-01CCA49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A2C6C-E6E9-6FF7-889D-4710F66A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301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4530E-E0E4-0FF0-8E8A-4FC38F3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73B3B-63AC-86E7-8A63-4E7E8ABC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B9886-32CC-22DD-E117-A5E133C0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FF439-E884-4F17-025F-F2719E22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A06D6-08A1-5CE6-7845-A853DFE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62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7DA179-E67F-B770-B8AD-B15C5BD0A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67FDD9-8B79-CC4E-C8ED-DDEF72F7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91944-DC98-160E-4859-F75E950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7F5C8-A850-7FCE-7327-2E54CE2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14240-1A31-1EE0-C48A-A02A90F3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462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BB5B7-9591-2610-DE0A-3699A88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3FAD3-836F-9A21-C326-D54BCF8B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EDA05-D6EE-EE40-2813-48BE666D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671CB-9E0E-35B6-9775-B7C4F373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70BFB-7249-61EF-F40C-E87FC921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20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441FD-1D22-8837-DEA8-9CD60886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B2A16-8D44-DE8A-6EDA-1F2FBDBA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A0571-1DE9-099A-4CE3-975F4BAC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1152-D0E4-4932-26EB-3C96E6C6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812A6-9903-05B7-5CD2-67256E47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034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7691-A84D-07CB-6F90-800856EB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E7FA58-BC55-838E-4AE6-AE198CF55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0F6AC-9AF1-9223-0C59-AE093CAA3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92E63-2EB3-D827-9715-2A7CEE95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4019AC-ABEC-81CE-1BAD-B3D88A3D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A55C3-C6F9-96FE-904A-9F10DDB7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9594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0D0DA-FCC1-1CEC-A684-4B17F281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2BDDFE-2F2D-F844-EFE9-AD2E01929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80056-DA3D-4689-1980-DA4A051E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5AD022-77FB-31F2-26CA-2D6E0AD7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E551E-DB0D-154C-C0F6-0C2407392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14FC9A-5F81-D566-72FB-233E3B38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CF691-F3DD-805F-C50D-A0C7FF7F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F360E4-B628-B7A2-044C-A57690A3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13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DDBC3-D5A1-8C47-9628-16E2176B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66D389-40F0-36D1-DFC3-259E5AB5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A54E48-6F80-5121-DAF1-0FE8C54D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504488-F3D7-0610-30F4-5DEFB80D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85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04CD3E-8B65-5248-86A0-E7D5D90F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D85507-ACBE-508D-71C2-473F0F6A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004A5-9C54-3C64-E7E2-A14A73C7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25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6E0B-E3D3-A934-B805-A99020E6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A997F-4860-B959-7BBC-89070824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8B81E1-9D36-A86B-63D2-9FFDD727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6775E-9727-D2C8-4EFD-9A4236D5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62201A-7DF5-FCCF-3956-236DE97C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4A5058-5D4C-40E0-35C7-FA7A6C5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18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69F4-F5C8-5B3F-7E3A-12C51E7A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34DE66-0514-137B-2C2D-474F54B23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6E420-EEAC-4402-81B3-F9F83753D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12101-E122-9658-465A-2EF15E36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21093A-F387-E7C4-1B6B-80FA651D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EE28D5-B1D7-8B7A-112E-CC0206D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63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67EDC5-DB64-0F4B-3627-580F575E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7F72-A20A-87F8-15F1-8BBD075D1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EFD90-8347-FA93-1DDD-DA344C9D8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709C-E74B-47A9-8AF4-7E4E564B53FA}" type="datetimeFigureOut">
              <a:rPr lang="es-NI" smtClean="0"/>
              <a:t>22/9/2023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46703A-E83B-4C29-8546-AEB0AF99D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A2CF1-4FC8-3956-AE11-6EF421776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29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E373-6481-FBA5-4A97-9B4FF654D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0815"/>
            <a:ext cx="9144000" cy="969963"/>
          </a:xfrm>
          <a:noFill/>
          <a:effectLst>
            <a:outerShdw blurRad="50800" dist="38100" dir="2700000" algn="tl" rotWithShape="0">
              <a:schemeClr val="accent1">
                <a:lumMod val="50000"/>
                <a:alpha val="33000"/>
              </a:scheme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Impulsando la calidad en la Educación virtual y abierta (</a:t>
            </a:r>
            <a:r>
              <a:rPr lang="es-CO" sz="24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Experiencias de virtualidad para cursos del primer ingreso de la carrera Ing. en Computación UNI</a:t>
            </a:r>
            <a:r>
              <a:rPr lang="es-ES" sz="24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). </a:t>
            </a:r>
            <a:endParaRPr lang="es-NI" sz="24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A9CC9-9E60-183D-8608-08AA4E9B0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0450"/>
            <a:ext cx="9144000" cy="1488531"/>
          </a:xfrm>
          <a:ln>
            <a:solidFill>
              <a:srgbClr val="002060"/>
            </a:solidFill>
          </a:ln>
        </p:spPr>
        <p:txBody>
          <a:bodyPr anchor="ctr"/>
          <a:lstStyle/>
          <a:p>
            <a:r>
              <a:rPr lang="es-ES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Ing. Jacqueline del Rosario López Alvarado.</a:t>
            </a:r>
            <a:endParaRPr lang="es-NI" dirty="0">
              <a:solidFill>
                <a:srgbClr val="186A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9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CFE6951-A377-4993-B479-0514FECF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645" y="458742"/>
            <a:ext cx="5859706" cy="64633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Fase 3: Desarrollo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11" name="Marcador de contenido 6">
            <a:extLst>
              <a:ext uri="{FF2B5EF4-FFF2-40B4-BE49-F238E27FC236}">
                <a16:creationId xmlns:a16="http://schemas.microsoft.com/office/drawing/2014/main" id="{E58426CC-8C52-458B-B34A-02276B69A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8388" y="1851584"/>
            <a:ext cx="3157631" cy="1914618"/>
          </a:xfrm>
          <a:prstGeom prst="rect">
            <a:avLst/>
          </a:prstGeom>
        </p:spPr>
      </p:pic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9AF0B25A-D84B-4F8C-A951-68DA51DD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9531" y="6841044"/>
            <a:ext cx="2057400" cy="365125"/>
          </a:xfrm>
        </p:spPr>
        <p:txBody>
          <a:bodyPr/>
          <a:lstStyle/>
          <a:p>
            <a:fld id="{6B92512D-A0AE-4C99-98C0-C6EB9553BF75}" type="slidenum">
              <a:rPr lang="es-NI" smtClean="0"/>
              <a:t>10</a:t>
            </a:fld>
            <a:endParaRPr lang="es-NI"/>
          </a:p>
        </p:txBody>
      </p:sp>
      <p:sp>
        <p:nvSpPr>
          <p:cNvPr id="14" name="Marcador de fecha 5">
            <a:extLst>
              <a:ext uri="{FF2B5EF4-FFF2-40B4-BE49-F238E27FC236}">
                <a16:creationId xmlns:a16="http://schemas.microsoft.com/office/drawing/2014/main" id="{11445FAC-F9A3-4657-B480-39FD38F1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40611" y="6841044"/>
            <a:ext cx="2057400" cy="365125"/>
          </a:xfrm>
        </p:spPr>
        <p:txBody>
          <a:bodyPr/>
          <a:lstStyle/>
          <a:p>
            <a:fld id="{34D435C6-A992-4CBD-8C68-0C39587CC155}" type="datetime1">
              <a:rPr lang="es-NI" smtClean="0"/>
              <a:t>22/9/2023</a:t>
            </a:fld>
            <a:endParaRPr lang="es-NI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B69C3E4-CF78-4C11-9258-9BC53DDD2C6E}"/>
              </a:ext>
            </a:extLst>
          </p:cNvPr>
          <p:cNvSpPr txBox="1"/>
          <p:nvPr/>
        </p:nvSpPr>
        <p:spPr>
          <a:xfrm>
            <a:off x="2701551" y="1259323"/>
            <a:ext cx="305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 Bienvenida a estudiantes: </a:t>
            </a:r>
          </a:p>
          <a:p>
            <a:r>
              <a:rPr lang="es-ES" dirty="0"/>
              <a:t>Grabación de podcast</a:t>
            </a:r>
            <a:endParaRPr lang="es-NI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0D911D3-9BEF-4C12-90DB-3D6914523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18" y="1727947"/>
            <a:ext cx="1992022" cy="104515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D949349-A786-489A-A4E2-0F539C84A80E}"/>
              </a:ext>
            </a:extLst>
          </p:cNvPr>
          <p:cNvSpPr txBox="1"/>
          <p:nvPr/>
        </p:nvSpPr>
        <p:spPr>
          <a:xfrm>
            <a:off x="6396240" y="1358615"/>
            <a:ext cx="332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 Subir podcast a una plataforma</a:t>
            </a:r>
            <a:endParaRPr lang="es-NI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355D48E-2DAE-463F-9183-A5E5E61F2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728" y="4654346"/>
            <a:ext cx="3956600" cy="153023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1935A8-730C-4EE0-B23D-FF7EEC543F69}"/>
              </a:ext>
            </a:extLst>
          </p:cNvPr>
          <p:cNvSpPr txBox="1"/>
          <p:nvPr/>
        </p:nvSpPr>
        <p:spPr>
          <a:xfrm>
            <a:off x="2563149" y="4193263"/>
            <a:ext cx="332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3. Etiqueta </a:t>
            </a:r>
            <a:r>
              <a:rPr lang="es-ES" dirty="0">
                <a:sym typeface="Wingdings" panose="05000000000000000000" pitchFamily="2" charset="2"/>
              </a:rPr>
              <a:t> incluir el </a:t>
            </a:r>
            <a:r>
              <a:rPr lang="es-ES" dirty="0" err="1">
                <a:sym typeface="Wingdings" panose="05000000000000000000" pitchFamily="2" charset="2"/>
              </a:rPr>
              <a:t>url</a:t>
            </a:r>
            <a:endParaRPr lang="es-NI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0744E2F-2F62-4AEA-9C9D-01CA94FF2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118" y="2887277"/>
            <a:ext cx="2472266" cy="98499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FE91C83-E1E9-42DE-B3D2-74F1E7D7C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25" y="4612019"/>
            <a:ext cx="3786226" cy="185739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AEE17F5-7F95-4F71-AEA9-B9DDEA8D6CA5}"/>
              </a:ext>
            </a:extLst>
          </p:cNvPr>
          <p:cNvSpPr txBox="1"/>
          <p:nvPr/>
        </p:nvSpPr>
        <p:spPr>
          <a:xfrm>
            <a:off x="6647073" y="4261163"/>
            <a:ext cx="332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4. En plataforma Moodle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22365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CFE6951-A377-4993-B479-0514FECF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1" y="458742"/>
            <a:ext cx="5753100" cy="64633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Fase 4: Implementación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9AF0B25A-D84B-4F8C-A951-68DA51DD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9531" y="6841044"/>
            <a:ext cx="2057400" cy="365125"/>
          </a:xfrm>
        </p:spPr>
        <p:txBody>
          <a:bodyPr/>
          <a:lstStyle/>
          <a:p>
            <a:fld id="{6B92512D-A0AE-4C99-98C0-C6EB9553BF75}" type="slidenum">
              <a:rPr lang="es-NI" smtClean="0"/>
              <a:t>11</a:t>
            </a:fld>
            <a:endParaRPr lang="es-NI"/>
          </a:p>
        </p:txBody>
      </p:sp>
      <p:sp>
        <p:nvSpPr>
          <p:cNvPr id="14" name="Marcador de fecha 5">
            <a:extLst>
              <a:ext uri="{FF2B5EF4-FFF2-40B4-BE49-F238E27FC236}">
                <a16:creationId xmlns:a16="http://schemas.microsoft.com/office/drawing/2014/main" id="{11445FAC-F9A3-4657-B480-39FD38F1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40611" y="6841044"/>
            <a:ext cx="2057400" cy="365125"/>
          </a:xfrm>
        </p:spPr>
        <p:txBody>
          <a:bodyPr/>
          <a:lstStyle/>
          <a:p>
            <a:fld id="{34D435C6-A992-4CBD-8C68-0C39587CC155}" type="datetime1">
              <a:rPr lang="es-NI" smtClean="0"/>
              <a:t>22/9/2023</a:t>
            </a:fld>
            <a:endParaRPr lang="es-NI" dirty="0"/>
          </a:p>
        </p:txBody>
      </p:sp>
      <p:pic>
        <p:nvPicPr>
          <p:cNvPr id="23" name="Marcador de contenido 5">
            <a:extLst>
              <a:ext uri="{FF2B5EF4-FFF2-40B4-BE49-F238E27FC236}">
                <a16:creationId xmlns:a16="http://schemas.microsoft.com/office/drawing/2014/main" id="{AD397409-BEAB-4DFA-B66D-463E1164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540" y="1461109"/>
            <a:ext cx="1814860" cy="132056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810EA8F-7A1D-4E8E-9447-06E52D19C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145" y="1581196"/>
            <a:ext cx="1506352" cy="12109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9286139-0BA5-4902-A1D4-317B71E55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770" y="1368914"/>
            <a:ext cx="2440634" cy="1525971"/>
          </a:xfrm>
          <a:prstGeom prst="rect">
            <a:avLst/>
          </a:prstGeom>
        </p:spPr>
      </p:pic>
      <p:pic>
        <p:nvPicPr>
          <p:cNvPr id="26" name="Marcador de contenido 5">
            <a:extLst>
              <a:ext uri="{FF2B5EF4-FFF2-40B4-BE49-F238E27FC236}">
                <a16:creationId xmlns:a16="http://schemas.microsoft.com/office/drawing/2014/main" id="{EA78D6CD-A127-4EE9-9248-A90FAB214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11" y="2894885"/>
            <a:ext cx="6110581" cy="208770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E47CF68-A1BD-4203-B4C0-A508C1F60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030" y="5072372"/>
            <a:ext cx="5142115" cy="176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5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CFE6951-A377-4993-B479-0514FECF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1" y="458742"/>
            <a:ext cx="5740400" cy="64633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Fase 4: Implementación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9AF0B25A-D84B-4F8C-A951-68DA51DD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9531" y="6841044"/>
            <a:ext cx="2057400" cy="365125"/>
          </a:xfrm>
        </p:spPr>
        <p:txBody>
          <a:bodyPr/>
          <a:lstStyle/>
          <a:p>
            <a:fld id="{6B92512D-A0AE-4C99-98C0-C6EB9553BF75}" type="slidenum">
              <a:rPr lang="es-NI" smtClean="0"/>
              <a:t>12</a:t>
            </a:fld>
            <a:endParaRPr lang="es-NI"/>
          </a:p>
        </p:txBody>
      </p:sp>
      <p:sp>
        <p:nvSpPr>
          <p:cNvPr id="14" name="Marcador de fecha 5">
            <a:extLst>
              <a:ext uri="{FF2B5EF4-FFF2-40B4-BE49-F238E27FC236}">
                <a16:creationId xmlns:a16="http://schemas.microsoft.com/office/drawing/2014/main" id="{11445FAC-F9A3-4657-B480-39FD38F1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40611" y="6841044"/>
            <a:ext cx="2057400" cy="365125"/>
          </a:xfrm>
        </p:spPr>
        <p:txBody>
          <a:bodyPr/>
          <a:lstStyle/>
          <a:p>
            <a:fld id="{34D435C6-A992-4CBD-8C68-0C39587CC155}" type="datetime1">
              <a:rPr lang="es-NI" smtClean="0"/>
              <a:t>22/9/2023</a:t>
            </a:fld>
            <a:endParaRPr lang="es-NI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48CF320-9F24-46BD-A289-AB3D66A53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624" y="1323875"/>
            <a:ext cx="8412817" cy="5011248"/>
          </a:xfrm>
        </p:spPr>
        <p:txBody>
          <a:bodyPr/>
          <a:lstStyle/>
          <a:p>
            <a:r>
              <a:rPr lang="es-NI" dirty="0"/>
              <a:t>Configuración del documento en plataforma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3840D0-EFDA-4DA1-864E-7968E7A99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759" y="5411729"/>
            <a:ext cx="7646709" cy="111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CDAE4D-C1DE-44DD-BA55-48A8F08E7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759" y="1848773"/>
            <a:ext cx="5603357" cy="316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44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5FE74ED-2795-45EB-8A8A-58235103A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8658" y="1605183"/>
            <a:ext cx="3283954" cy="15006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B94311-D557-4AFB-9A34-ACE586E4B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148" y="1605183"/>
            <a:ext cx="3139326" cy="14192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06BF0A8-C9EB-41A3-9180-93FE7D32D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658" y="3296193"/>
            <a:ext cx="4222139" cy="17721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AFC2F6-CA63-4A5A-A0E3-D2E6469D9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366" y="3214769"/>
            <a:ext cx="3053899" cy="22676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D5BBA9-9EDE-4C59-9F9C-B37A6CF33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0536" y="5372423"/>
            <a:ext cx="7705815" cy="137294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18DEA202-683D-4B41-A20A-D33977AB2738}"/>
              </a:ext>
            </a:extLst>
          </p:cNvPr>
          <p:cNvSpPr txBox="1">
            <a:spLocks/>
          </p:cNvSpPr>
          <p:nvPr/>
        </p:nvSpPr>
        <p:spPr>
          <a:xfrm>
            <a:off x="3365501" y="458742"/>
            <a:ext cx="57404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Fase 4: Implementación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9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9AF0B25A-D84B-4F8C-A951-68DA51DD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9531" y="6841044"/>
            <a:ext cx="2057400" cy="365125"/>
          </a:xfrm>
        </p:spPr>
        <p:txBody>
          <a:bodyPr/>
          <a:lstStyle/>
          <a:p>
            <a:fld id="{6B92512D-A0AE-4C99-98C0-C6EB9553BF75}" type="slidenum">
              <a:rPr lang="es-NI" smtClean="0"/>
              <a:t>14</a:t>
            </a:fld>
            <a:endParaRPr lang="es-NI"/>
          </a:p>
        </p:txBody>
      </p:sp>
      <p:sp>
        <p:nvSpPr>
          <p:cNvPr id="14" name="Marcador de fecha 5">
            <a:extLst>
              <a:ext uri="{FF2B5EF4-FFF2-40B4-BE49-F238E27FC236}">
                <a16:creationId xmlns:a16="http://schemas.microsoft.com/office/drawing/2014/main" id="{11445FAC-F9A3-4657-B480-39FD38F1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40611" y="6841044"/>
            <a:ext cx="2057400" cy="365125"/>
          </a:xfrm>
        </p:spPr>
        <p:txBody>
          <a:bodyPr/>
          <a:lstStyle/>
          <a:p>
            <a:fld id="{34D435C6-A992-4CBD-8C68-0C39587CC155}" type="datetime1">
              <a:rPr lang="es-NI" smtClean="0"/>
              <a:t>22/9/2023</a:t>
            </a:fld>
            <a:endParaRPr lang="es-NI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5F3DAAFF-D384-40C3-B908-61FF8F52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1" y="458742"/>
            <a:ext cx="5740400" cy="64633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Fase 5: Evaluación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F78DB1F-C024-40FF-B6AE-B43F4AD68E85}"/>
              </a:ext>
            </a:extLst>
          </p:cNvPr>
          <p:cNvGrpSpPr/>
          <p:nvPr/>
        </p:nvGrpSpPr>
        <p:grpSpPr>
          <a:xfrm>
            <a:off x="2108791" y="1970566"/>
            <a:ext cx="3987209" cy="3693319"/>
            <a:chOff x="563526" y="2009553"/>
            <a:chExt cx="3987209" cy="3693319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0CEC6EB8-BDCF-454B-AC05-1E1B0004330A}"/>
                </a:ext>
              </a:extLst>
            </p:cNvPr>
            <p:cNvSpPr txBox="1"/>
            <p:nvPr/>
          </p:nvSpPr>
          <p:spPr>
            <a:xfrm>
              <a:off x="563526" y="2009553"/>
              <a:ext cx="3987209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</a:rPr>
                <a:t>FORMATIVA:</a:t>
              </a:r>
            </a:p>
            <a:p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s-ES" dirty="0"/>
            </a:p>
            <a:p>
              <a:endParaRPr lang="es-NI" dirty="0"/>
            </a:p>
          </p:txBody>
        </p:sp>
        <p:pic>
          <p:nvPicPr>
            <p:cNvPr id="1028" name="Picture 4" descr="Home | Quality Matters">
              <a:extLst>
                <a:ext uri="{FF2B5EF4-FFF2-40B4-BE49-F238E27FC236}">
                  <a16:creationId xmlns:a16="http://schemas.microsoft.com/office/drawing/2014/main" id="{0EDB777D-98C3-499A-BE76-FDF0D21CB8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12" b="4667"/>
            <a:stretch/>
          </p:blipFill>
          <p:spPr bwMode="auto">
            <a:xfrm>
              <a:off x="948182" y="2461935"/>
              <a:ext cx="2135260" cy="1934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05D4794-0271-4E5B-94CB-7E6A63575838}"/>
              </a:ext>
            </a:extLst>
          </p:cNvPr>
          <p:cNvSpPr txBox="1"/>
          <p:nvPr/>
        </p:nvSpPr>
        <p:spPr>
          <a:xfrm>
            <a:off x="6096000" y="1970566"/>
            <a:ext cx="4334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SUMATIVA: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Requisitos para la aprobación de las tareas y el curso.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Formas de evaluación (autoevaluación, coevaluación, heteroevaluación).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Criterios de evaluación de las AA.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Evaluación corresponden a los objetivos del curso.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249634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CFE6951-A377-4993-B479-0514FECF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645" y="458742"/>
            <a:ext cx="5241255" cy="64633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Fase 5: Evaluación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9AF0B25A-D84B-4F8C-A951-68DA51DD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9531" y="6841044"/>
            <a:ext cx="2057400" cy="365125"/>
          </a:xfrm>
        </p:spPr>
        <p:txBody>
          <a:bodyPr/>
          <a:lstStyle/>
          <a:p>
            <a:fld id="{6B92512D-A0AE-4C99-98C0-C6EB9553BF75}" type="slidenum">
              <a:rPr lang="es-NI" smtClean="0"/>
              <a:t>15</a:t>
            </a:fld>
            <a:endParaRPr lang="es-NI"/>
          </a:p>
        </p:txBody>
      </p:sp>
      <p:sp>
        <p:nvSpPr>
          <p:cNvPr id="14" name="Marcador de fecha 5">
            <a:extLst>
              <a:ext uri="{FF2B5EF4-FFF2-40B4-BE49-F238E27FC236}">
                <a16:creationId xmlns:a16="http://schemas.microsoft.com/office/drawing/2014/main" id="{11445FAC-F9A3-4657-B480-39FD38F1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40611" y="6841044"/>
            <a:ext cx="2057400" cy="365125"/>
          </a:xfrm>
        </p:spPr>
        <p:txBody>
          <a:bodyPr/>
          <a:lstStyle/>
          <a:p>
            <a:fld id="{34D435C6-A992-4CBD-8C68-0C39587CC155}" type="datetime1">
              <a:rPr lang="es-NI" smtClean="0"/>
              <a:t>22/9/2023</a:t>
            </a:fld>
            <a:endParaRPr lang="es-NI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24ECF6-1E18-4031-B9DA-1B3D20DF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62" y="2100262"/>
            <a:ext cx="57054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9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CFE6951-A377-4993-B479-0514FECF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1" y="458742"/>
            <a:ext cx="6324600" cy="64633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Resultados en plataforma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9AF0B25A-D84B-4F8C-A951-68DA51DD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9531" y="6841044"/>
            <a:ext cx="2057400" cy="365125"/>
          </a:xfrm>
        </p:spPr>
        <p:txBody>
          <a:bodyPr/>
          <a:lstStyle/>
          <a:p>
            <a:fld id="{6B92512D-A0AE-4C99-98C0-C6EB9553BF75}" type="slidenum">
              <a:rPr lang="es-NI" smtClean="0"/>
              <a:t>16</a:t>
            </a:fld>
            <a:endParaRPr lang="es-NI"/>
          </a:p>
        </p:txBody>
      </p:sp>
      <p:sp>
        <p:nvSpPr>
          <p:cNvPr id="14" name="Marcador de fecha 5">
            <a:extLst>
              <a:ext uri="{FF2B5EF4-FFF2-40B4-BE49-F238E27FC236}">
                <a16:creationId xmlns:a16="http://schemas.microsoft.com/office/drawing/2014/main" id="{11445FAC-F9A3-4657-B480-39FD38F1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40611" y="6841044"/>
            <a:ext cx="2057400" cy="365125"/>
          </a:xfrm>
        </p:spPr>
        <p:txBody>
          <a:bodyPr/>
          <a:lstStyle/>
          <a:p>
            <a:fld id="{34D435C6-A992-4CBD-8C68-0C39587CC155}" type="datetime1">
              <a:rPr lang="es-NI" smtClean="0"/>
              <a:t>22/9/2023</a:t>
            </a:fld>
            <a:endParaRPr lang="es-NI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4C69F4-B874-4146-ABF5-DCE86491AF7D}"/>
              </a:ext>
            </a:extLst>
          </p:cNvPr>
          <p:cNvSpPr txBox="1"/>
          <p:nvPr/>
        </p:nvSpPr>
        <p:spPr>
          <a:xfrm>
            <a:off x="2328718" y="1539875"/>
            <a:ext cx="589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Avances semana 1</a:t>
            </a:r>
            <a:endParaRPr lang="es-NI" b="1" dirty="0">
              <a:solidFill>
                <a:srgbClr val="002060"/>
              </a:solidFill>
            </a:endParaRPr>
          </a:p>
        </p:txBody>
      </p:sp>
      <p:pic>
        <p:nvPicPr>
          <p:cNvPr id="15" name="Marcador de contenido 8">
            <a:extLst>
              <a:ext uri="{FF2B5EF4-FFF2-40B4-BE49-F238E27FC236}">
                <a16:creationId xmlns:a16="http://schemas.microsoft.com/office/drawing/2014/main" id="{BC427F8E-FDED-4E74-878C-E05E56DE0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4800" y="1539875"/>
            <a:ext cx="4962131" cy="447505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B4CD305-6BAB-4465-88E9-4D6F30702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705" y="1966957"/>
            <a:ext cx="3651425" cy="34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CFE6951-A377-4993-B479-0514FECF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01" y="458742"/>
            <a:ext cx="6350000" cy="64633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Resultados en plataforma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9AF0B25A-D84B-4F8C-A951-68DA51DD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9531" y="6841044"/>
            <a:ext cx="2057400" cy="365125"/>
          </a:xfrm>
        </p:spPr>
        <p:txBody>
          <a:bodyPr/>
          <a:lstStyle/>
          <a:p>
            <a:fld id="{6B92512D-A0AE-4C99-98C0-C6EB9553BF75}" type="slidenum">
              <a:rPr lang="es-NI" smtClean="0"/>
              <a:t>17</a:t>
            </a:fld>
            <a:endParaRPr lang="es-NI"/>
          </a:p>
        </p:txBody>
      </p:sp>
      <p:sp>
        <p:nvSpPr>
          <p:cNvPr id="14" name="Marcador de fecha 5">
            <a:extLst>
              <a:ext uri="{FF2B5EF4-FFF2-40B4-BE49-F238E27FC236}">
                <a16:creationId xmlns:a16="http://schemas.microsoft.com/office/drawing/2014/main" id="{11445FAC-F9A3-4657-B480-39FD38F1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40611" y="6841044"/>
            <a:ext cx="2057400" cy="365125"/>
          </a:xfrm>
        </p:spPr>
        <p:txBody>
          <a:bodyPr/>
          <a:lstStyle/>
          <a:p>
            <a:fld id="{34D435C6-A992-4CBD-8C68-0C39587CC155}" type="datetime1">
              <a:rPr lang="es-NI" smtClean="0"/>
              <a:t>22/9/2023</a:t>
            </a:fld>
            <a:endParaRPr lang="es-NI" dirty="0"/>
          </a:p>
        </p:txBody>
      </p:sp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66A51559-7ECC-4A93-9EA1-8EED8C0C7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3271" y="1105073"/>
            <a:ext cx="6195260" cy="55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6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Importancia de los roles en el proceso de virtualización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2050" name="Picture 2" descr="Cómo ser un estudiante exitoso de cursos en línea">
            <a:extLst>
              <a:ext uri="{FF2B5EF4-FFF2-40B4-BE49-F238E27FC236}">
                <a16:creationId xmlns:a16="http://schemas.microsoft.com/office/drawing/2014/main" id="{3510FCCE-A30B-43DE-8CBA-E46F77F01C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28" y="3899423"/>
            <a:ext cx="2929575" cy="195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99F8FD3-8296-4406-B02F-AC14C0806771}"/>
              </a:ext>
            </a:extLst>
          </p:cNvPr>
          <p:cNvSpPr txBox="1"/>
          <p:nvPr/>
        </p:nvSpPr>
        <p:spPr>
          <a:xfrm>
            <a:off x="2799806" y="5853999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Estudiante</a:t>
            </a:r>
            <a:endParaRPr lang="es-NI" b="1" dirty="0">
              <a:solidFill>
                <a:srgbClr val="C00000"/>
              </a:solidFill>
            </a:endParaRPr>
          </a:p>
        </p:txBody>
      </p:sp>
      <p:sp>
        <p:nvSpPr>
          <p:cNvPr id="11" name="AutoShape 4" descr="Incursiona De Mejor Manera En La Clases Online - CognosOnline">
            <a:extLst>
              <a:ext uri="{FF2B5EF4-FFF2-40B4-BE49-F238E27FC236}">
                <a16:creationId xmlns:a16="http://schemas.microsoft.com/office/drawing/2014/main" id="{D16D0C89-11F7-4C90-9435-B21C3F2CBE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2054" name="Picture 6" descr="Los profesores también toman clase: entrenamiento docente en Eleia para la  enseñanza en línea – Blog del Centro ELEIA">
            <a:extLst>
              <a:ext uri="{FF2B5EF4-FFF2-40B4-BE49-F238E27FC236}">
                <a16:creationId xmlns:a16="http://schemas.microsoft.com/office/drawing/2014/main" id="{14C3F343-B041-4C40-BC1C-77E2E664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6527"/>
            <a:ext cx="3298827" cy="182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658333-C1E4-48BE-AFBA-A5CEB0DBF869}"/>
              </a:ext>
            </a:extLst>
          </p:cNvPr>
          <p:cNvSpPr txBox="1"/>
          <p:nvPr/>
        </p:nvSpPr>
        <p:spPr>
          <a:xfrm>
            <a:off x="6395855" y="5863809"/>
            <a:ext cx="332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Docente (diseñador - orientador)</a:t>
            </a:r>
            <a:endParaRPr lang="es-NI" b="1" dirty="0">
              <a:solidFill>
                <a:srgbClr val="C0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74B10D-119D-40C9-A6CB-210D09335F37}"/>
              </a:ext>
            </a:extLst>
          </p:cNvPr>
          <p:cNvSpPr txBox="1"/>
          <p:nvPr/>
        </p:nvSpPr>
        <p:spPr>
          <a:xfrm>
            <a:off x="1698172" y="2694803"/>
            <a:ext cx="837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Estudiante – Asesor – Docente Diseñador – Docente Orientador – Diseñador Gráfico – </a:t>
            </a:r>
          </a:p>
          <a:p>
            <a:r>
              <a:rPr lang="es-ES" b="1" dirty="0"/>
              <a:t>Administrador del curso – Tutor.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405440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967" y="6554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CONCLUSIÓN:</a:t>
            </a:r>
            <a:br>
              <a:rPr lang="es-ES" sz="2800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</a:br>
            <a:br>
              <a:rPr lang="es-ES" sz="2800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</a:br>
            <a:r>
              <a:rPr lang="es-ES" sz="2700" b="1" dirty="0">
                <a:latin typeface="Bahnschrift" panose="020B0502040204020203" pitchFamily="34" charset="0"/>
                <a:ea typeface="Roboto" panose="02000000000000000000" pitchFamily="2" charset="0"/>
              </a:rPr>
              <a:t>Marco común de competencias digitales</a:t>
            </a:r>
            <a:endParaRPr lang="es-NI" sz="2000" b="1" dirty="0"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F82313-70A4-4537-A7E2-E70993E02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667" y="1978449"/>
            <a:ext cx="6866859" cy="48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2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Contenido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920" y="2526569"/>
            <a:ext cx="9864634" cy="3045836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Aula virtual.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Herramientas del aula virtual.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Proceso de virtualización.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Fases del modelo ADDIE.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Conclusión</a:t>
            </a:r>
          </a:p>
          <a:p>
            <a:pPr algn="just"/>
            <a:endParaRPr lang="es-ES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ES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NI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77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178917D-6BDC-92FE-EEF2-EBC5D0ABE89C}"/>
              </a:ext>
            </a:extLst>
          </p:cNvPr>
          <p:cNvSpPr txBox="1">
            <a:spLocks/>
          </p:cNvSpPr>
          <p:nvPr/>
        </p:nvSpPr>
        <p:spPr>
          <a:xfrm>
            <a:off x="2020165" y="3429000"/>
            <a:ext cx="8151669" cy="630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¡Gracias por su atención!</a:t>
            </a:r>
            <a:endParaRPr lang="es-NI" sz="48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5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Aula virtual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920" y="2526569"/>
            <a:ext cx="9864634" cy="30458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Espacio digital dedicado a la formación.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Los usuarios comparten contenidos en tiempo real en distintos formatos: videollamadas, foros, correos electrónicos, archivos en la nube, etc. 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Realización de actividades formativas a través de dispositivos conectados a internet. 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Los usuarios deben contar con computadora con acceso a internet.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Comunicación bidireccional docente – estudiante.</a:t>
            </a:r>
            <a:endParaRPr lang="es-NI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 descr="mujer haciendo clase online e-larning">
            <a:extLst>
              <a:ext uri="{FF2B5EF4-FFF2-40B4-BE49-F238E27FC236}">
                <a16:creationId xmlns:a16="http://schemas.microsoft.com/office/drawing/2014/main" id="{478A6C43-6270-44A6-BE49-B5F1EE38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669" y="1143384"/>
            <a:ext cx="2636840" cy="1665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1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Características 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327563"/>
            <a:ext cx="10023764" cy="30458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“La puerta de la clase siempre permanece abierta”.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El estudiante es el protagonista esencial en su formación. 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Utilización de las </a:t>
            </a:r>
            <a:r>
              <a:rPr lang="es-ES" dirty="0" err="1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TIC´s</a:t>
            </a:r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Planificación de las actividades detalladas y creadas utilizando herramientas del aula virtual.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Los protagonistas desarrollan habilidades digitales: Acceso a la información, comunicación y colaboración en linea, seguridad de la información, procesamiento y administración de la información, manejo de medios (imagen, audio, video).</a:t>
            </a:r>
          </a:p>
          <a:p>
            <a:pPr algn="just"/>
            <a:endParaRPr lang="es-ES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ES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ES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ES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ES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ES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s-NI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0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41" y="879559"/>
            <a:ext cx="8035834" cy="42663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Herramientas del aula virtual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951" y="5594000"/>
            <a:ext cx="8647611" cy="862240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Servicios de video conferencias – creación de reuniones programadas  (Google </a:t>
            </a:r>
            <a:r>
              <a:rPr lang="es-ES" sz="2000" dirty="0" err="1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meet</a:t>
            </a:r>
            <a:r>
              <a:rPr lang="es-ES" sz="20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, Zoom, Microsoft </a:t>
            </a:r>
            <a:r>
              <a:rPr lang="es-ES" sz="2000" dirty="0" err="1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Teams</a:t>
            </a:r>
            <a:r>
              <a:rPr lang="es-ES" sz="20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).</a:t>
            </a:r>
            <a:endParaRPr lang="es-NI" sz="2000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074" name="Picture 2" descr="mensajeria-icono">
            <a:extLst>
              <a:ext uri="{FF2B5EF4-FFF2-40B4-BE49-F238E27FC236}">
                <a16:creationId xmlns:a16="http://schemas.microsoft.com/office/drawing/2014/main" id="{3F639DFC-44D7-4878-A882-749C5B9D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66" y="1581781"/>
            <a:ext cx="669743" cy="6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A0C7668-F24F-486E-A5BA-52F7D09F2010}"/>
              </a:ext>
            </a:extLst>
          </p:cNvPr>
          <p:cNvSpPr txBox="1">
            <a:spLocks/>
          </p:cNvSpPr>
          <p:nvPr/>
        </p:nvSpPr>
        <p:spPr>
          <a:xfrm>
            <a:off x="3073901" y="1631862"/>
            <a:ext cx="6871064" cy="605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Mensajería instantánea.</a:t>
            </a:r>
          </a:p>
          <a:p>
            <a:pPr marL="0" indent="0" algn="just">
              <a:buNone/>
            </a:pPr>
            <a:endParaRPr lang="es-NI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0CEE279-B0D7-4079-A107-60C0977F3C1B}"/>
              </a:ext>
            </a:extLst>
          </p:cNvPr>
          <p:cNvSpPr txBox="1">
            <a:spLocks/>
          </p:cNvSpPr>
          <p:nvPr/>
        </p:nvSpPr>
        <p:spPr>
          <a:xfrm>
            <a:off x="3073901" y="2454900"/>
            <a:ext cx="7439298" cy="64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Correo electrónico.</a:t>
            </a:r>
          </a:p>
          <a:p>
            <a:pPr marL="0" indent="0" algn="just">
              <a:buNone/>
            </a:pPr>
            <a:endParaRPr lang="es-NI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076" name="Picture 4" descr="email-icono">
            <a:extLst>
              <a:ext uri="{FF2B5EF4-FFF2-40B4-BE49-F238E27FC236}">
                <a16:creationId xmlns:a16="http://schemas.microsoft.com/office/drawing/2014/main" id="{700E1544-31CC-4C54-BF1C-F300689AE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66" y="2271203"/>
            <a:ext cx="669743" cy="6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areas-virtuales-icono">
            <a:extLst>
              <a:ext uri="{FF2B5EF4-FFF2-40B4-BE49-F238E27FC236}">
                <a16:creationId xmlns:a16="http://schemas.microsoft.com/office/drawing/2014/main" id="{40C243D4-0E16-4A78-B484-2B8A8C93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66" y="3060396"/>
            <a:ext cx="691903" cy="57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2B1452E-52AE-4AA9-9C85-BC786B98E9C9}"/>
              </a:ext>
            </a:extLst>
          </p:cNvPr>
          <p:cNvSpPr txBox="1">
            <a:spLocks/>
          </p:cNvSpPr>
          <p:nvPr/>
        </p:nvSpPr>
        <p:spPr>
          <a:xfrm>
            <a:off x="3073901" y="3125569"/>
            <a:ext cx="7439298" cy="64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Asignación de tareas y actividades.</a:t>
            </a:r>
          </a:p>
          <a:p>
            <a:pPr marL="0" indent="0" algn="just">
              <a:buNone/>
            </a:pPr>
            <a:endParaRPr lang="es-NI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080" name="Picture 8" descr="archivos-digitales-icono">
            <a:extLst>
              <a:ext uri="{FF2B5EF4-FFF2-40B4-BE49-F238E27FC236}">
                <a16:creationId xmlns:a16="http://schemas.microsoft.com/office/drawing/2014/main" id="{6358559E-4D85-451E-B4EC-728AE69E4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66" y="3792168"/>
            <a:ext cx="682491" cy="7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63804C1D-FE2E-477D-9FCF-5F16A14AC3B2}"/>
              </a:ext>
            </a:extLst>
          </p:cNvPr>
          <p:cNvSpPr txBox="1">
            <a:spLocks/>
          </p:cNvSpPr>
          <p:nvPr/>
        </p:nvSpPr>
        <p:spPr>
          <a:xfrm>
            <a:off x="2985951" y="3754244"/>
            <a:ext cx="7439298" cy="779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Ejercicios online, exámenes y rúbricas precisas guiadas que brindan una retroalimentación inmediata(recursos de gamificación, </a:t>
            </a:r>
            <a:r>
              <a:rPr lang="es-ES" sz="3200" dirty="0" err="1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exelearning</a:t>
            </a:r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, …..).</a:t>
            </a:r>
          </a:p>
          <a:p>
            <a:pPr marL="0" indent="0" algn="just">
              <a:buNone/>
            </a:pPr>
            <a:endParaRPr lang="es-NI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082" name="Picture 10" descr="foro-de-discusion-icono">
            <a:extLst>
              <a:ext uri="{FF2B5EF4-FFF2-40B4-BE49-F238E27FC236}">
                <a16:creationId xmlns:a16="http://schemas.microsoft.com/office/drawing/2014/main" id="{7897C3BC-0984-4DC6-9FC0-7EA81B4DC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66" y="4702057"/>
            <a:ext cx="702528" cy="6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6E1E9FBF-DC13-4B21-9C09-F7E1DFB1C88C}"/>
              </a:ext>
            </a:extLst>
          </p:cNvPr>
          <p:cNvSpPr txBox="1">
            <a:spLocks/>
          </p:cNvSpPr>
          <p:nvPr/>
        </p:nvSpPr>
        <p:spPr>
          <a:xfrm>
            <a:off x="2985951" y="4838684"/>
            <a:ext cx="7439298" cy="64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Foro de discusión.</a:t>
            </a:r>
          </a:p>
          <a:p>
            <a:pPr marL="0" indent="0" algn="just">
              <a:buNone/>
            </a:pPr>
            <a:endParaRPr lang="es-NI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086" name="Picture 14" descr="2.500+ Icono Video Conferencia Ilustraciones, gráficos vectoriales libres  de derechos y clip art - iStock | Icono internet">
            <a:extLst>
              <a:ext uri="{FF2B5EF4-FFF2-40B4-BE49-F238E27FC236}">
                <a16:creationId xmlns:a16="http://schemas.microsoft.com/office/drawing/2014/main" id="{0896BCAD-8651-4C3E-9928-DF5639CBF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21270" r="19612" b="26735"/>
          <a:stretch/>
        </p:blipFill>
        <p:spPr bwMode="auto">
          <a:xfrm>
            <a:off x="1766751" y="5480727"/>
            <a:ext cx="1162595" cy="9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3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408" y="637132"/>
            <a:ext cx="9472749" cy="78361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Proceso de virtualización de Asignatura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9F1923D-F0F7-46FA-97E7-97A1B8F7C649}"/>
              </a:ext>
            </a:extLst>
          </p:cNvPr>
          <p:cNvSpPr/>
          <p:nvPr/>
        </p:nvSpPr>
        <p:spPr>
          <a:xfrm>
            <a:off x="1160421" y="2612568"/>
            <a:ext cx="770708" cy="36900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es-ES" sz="2400" dirty="0"/>
              <a:t>Plan Analítico de Asignatura</a:t>
            </a:r>
            <a:endParaRPr lang="es-NI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702BAE-8D61-4B4E-BB01-011F7DD637AD}"/>
              </a:ext>
            </a:extLst>
          </p:cNvPr>
          <p:cNvSpPr/>
          <p:nvPr/>
        </p:nvSpPr>
        <p:spPr>
          <a:xfrm>
            <a:off x="2871655" y="1796459"/>
            <a:ext cx="2481943" cy="783614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UNIDADES DE APRENDIZAJE</a:t>
            </a:r>
            <a:endParaRPr lang="es-NI" b="1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5B72F5B-6AB8-4A6A-9D2D-7BE46379467A}"/>
              </a:ext>
            </a:extLst>
          </p:cNvPr>
          <p:cNvSpPr/>
          <p:nvPr/>
        </p:nvSpPr>
        <p:spPr>
          <a:xfrm>
            <a:off x="3668490" y="2782864"/>
            <a:ext cx="770708" cy="568234"/>
          </a:xfrm>
          <a:prstGeom prst="rect">
            <a:avLst/>
          </a:prstGeom>
          <a:solidFill>
            <a:srgbClr val="9999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es-NI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E61CA1-28A0-4546-BA1A-41D895A314A4}"/>
              </a:ext>
            </a:extLst>
          </p:cNvPr>
          <p:cNvSpPr/>
          <p:nvPr/>
        </p:nvSpPr>
        <p:spPr>
          <a:xfrm>
            <a:off x="3668490" y="3553889"/>
            <a:ext cx="770708" cy="568234"/>
          </a:xfrm>
          <a:prstGeom prst="rect">
            <a:avLst/>
          </a:prstGeom>
          <a:solidFill>
            <a:srgbClr val="9999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es-NI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A0C8420-C85D-4B68-B010-D7540D84124D}"/>
              </a:ext>
            </a:extLst>
          </p:cNvPr>
          <p:cNvSpPr/>
          <p:nvPr/>
        </p:nvSpPr>
        <p:spPr>
          <a:xfrm>
            <a:off x="3668490" y="4294730"/>
            <a:ext cx="770708" cy="568234"/>
          </a:xfrm>
          <a:prstGeom prst="rect">
            <a:avLst/>
          </a:prstGeom>
          <a:solidFill>
            <a:srgbClr val="9999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es-NI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61F471-657D-4163-ADCC-4DFAE0506F43}"/>
              </a:ext>
            </a:extLst>
          </p:cNvPr>
          <p:cNvSpPr/>
          <p:nvPr/>
        </p:nvSpPr>
        <p:spPr>
          <a:xfrm>
            <a:off x="3668490" y="5041943"/>
            <a:ext cx="770708" cy="568234"/>
          </a:xfrm>
          <a:prstGeom prst="rect">
            <a:avLst/>
          </a:prstGeom>
          <a:solidFill>
            <a:srgbClr val="9999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es-NI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84259-E134-47D3-8277-7411581397BC}"/>
              </a:ext>
            </a:extLst>
          </p:cNvPr>
          <p:cNvSpPr/>
          <p:nvPr/>
        </p:nvSpPr>
        <p:spPr>
          <a:xfrm>
            <a:off x="3655427" y="5796324"/>
            <a:ext cx="770708" cy="568234"/>
          </a:xfrm>
          <a:prstGeom prst="rect">
            <a:avLst/>
          </a:prstGeom>
          <a:solidFill>
            <a:srgbClr val="9999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 Black" panose="020B0A04020102020204" pitchFamily="34" charset="0"/>
              </a:rPr>
              <a:t>…n</a:t>
            </a:r>
            <a:endParaRPr lang="es-NI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B7BFE9CD-D0BC-4B3E-9BD2-997401F3D73A}"/>
              </a:ext>
            </a:extLst>
          </p:cNvPr>
          <p:cNvSpPr/>
          <p:nvPr/>
        </p:nvSpPr>
        <p:spPr>
          <a:xfrm>
            <a:off x="2218512" y="3375308"/>
            <a:ext cx="1162595" cy="250671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17B8E0D-DD29-4BEA-9F61-A9FE60CC383B}"/>
              </a:ext>
            </a:extLst>
          </p:cNvPr>
          <p:cNvGrpSpPr/>
          <p:nvPr/>
        </p:nvGrpSpPr>
        <p:grpSpPr>
          <a:xfrm>
            <a:off x="6616700" y="3572893"/>
            <a:ext cx="2010964" cy="2011908"/>
            <a:chOff x="7415449" y="1397726"/>
            <a:chExt cx="2010964" cy="151529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2BA4AA0-4F3F-418D-A0AC-8C9870178AFC}"/>
                </a:ext>
              </a:extLst>
            </p:cNvPr>
            <p:cNvSpPr/>
            <p:nvPr/>
          </p:nvSpPr>
          <p:spPr>
            <a:xfrm>
              <a:off x="7415449" y="1397726"/>
              <a:ext cx="2010964" cy="470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MODELO ADDIE</a:t>
              </a:r>
              <a:endParaRPr lang="es-NI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FAF05DD-889F-45FC-9F8B-6969F2C4A784}"/>
                </a:ext>
              </a:extLst>
            </p:cNvPr>
            <p:cNvSpPr/>
            <p:nvPr/>
          </p:nvSpPr>
          <p:spPr>
            <a:xfrm>
              <a:off x="7415449" y="1867989"/>
              <a:ext cx="2010964" cy="10450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just"/>
              <a:r>
                <a:rPr lang="es-ES" dirty="0">
                  <a:solidFill>
                    <a:srgbClr val="C00000"/>
                  </a:solidFill>
                </a:rPr>
                <a:t>A</a:t>
              </a:r>
              <a:r>
                <a:rPr lang="es-ES" dirty="0">
                  <a:solidFill>
                    <a:schemeClr val="tx1"/>
                  </a:solidFill>
                </a:rPr>
                <a:t>NALISIS</a:t>
              </a:r>
            </a:p>
            <a:p>
              <a:pPr algn="just"/>
              <a:r>
                <a:rPr lang="es-ES" dirty="0">
                  <a:solidFill>
                    <a:srgbClr val="C00000"/>
                  </a:solidFill>
                </a:rPr>
                <a:t>D</a:t>
              </a:r>
              <a:r>
                <a:rPr lang="es-ES" dirty="0">
                  <a:solidFill>
                    <a:schemeClr val="tx1"/>
                  </a:solidFill>
                </a:rPr>
                <a:t>ISEÑO</a:t>
              </a:r>
            </a:p>
            <a:p>
              <a:pPr algn="just"/>
              <a:r>
                <a:rPr lang="es-ES" dirty="0">
                  <a:solidFill>
                    <a:srgbClr val="C00000"/>
                  </a:solidFill>
                </a:rPr>
                <a:t>D</a:t>
              </a:r>
              <a:r>
                <a:rPr lang="es-ES" dirty="0">
                  <a:solidFill>
                    <a:schemeClr val="tx1"/>
                  </a:solidFill>
                </a:rPr>
                <a:t>ESARROLLO</a:t>
              </a:r>
            </a:p>
            <a:p>
              <a:pPr algn="just"/>
              <a:r>
                <a:rPr lang="es-ES" dirty="0">
                  <a:solidFill>
                    <a:srgbClr val="C00000"/>
                  </a:solidFill>
                </a:rPr>
                <a:t>I</a:t>
              </a:r>
              <a:r>
                <a:rPr lang="es-ES" dirty="0">
                  <a:solidFill>
                    <a:schemeClr val="tx1"/>
                  </a:solidFill>
                </a:rPr>
                <a:t>MPLEMENTACIÓN</a:t>
              </a:r>
            </a:p>
            <a:p>
              <a:pPr algn="just"/>
              <a:r>
                <a:rPr lang="es-ES" dirty="0">
                  <a:solidFill>
                    <a:srgbClr val="C00000"/>
                  </a:solidFill>
                </a:rPr>
                <a:t>E</a:t>
              </a:r>
              <a:r>
                <a:rPr lang="es-ES" dirty="0">
                  <a:solidFill>
                    <a:schemeClr val="tx1"/>
                  </a:solidFill>
                </a:rPr>
                <a:t>VALUACIÓN</a:t>
              </a:r>
            </a:p>
            <a:p>
              <a:pPr algn="ctr"/>
              <a:endParaRPr lang="es-ES" dirty="0">
                <a:solidFill>
                  <a:schemeClr val="tx1"/>
                </a:solidFill>
              </a:endParaRPr>
            </a:p>
            <a:p>
              <a:pPr algn="ctr"/>
              <a:endParaRPr lang="es-NI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Flecha: a la derecha con bandas 15">
            <a:extLst>
              <a:ext uri="{FF2B5EF4-FFF2-40B4-BE49-F238E27FC236}">
                <a16:creationId xmlns:a16="http://schemas.microsoft.com/office/drawing/2014/main" id="{428DFB4C-5AEE-459D-AA8D-B19372D8A356}"/>
              </a:ext>
            </a:extLst>
          </p:cNvPr>
          <p:cNvSpPr/>
          <p:nvPr/>
        </p:nvSpPr>
        <p:spPr>
          <a:xfrm>
            <a:off x="4833263" y="3881970"/>
            <a:ext cx="1018901" cy="13201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0" name="Flecha: a la derecha con muesca 19">
            <a:extLst>
              <a:ext uri="{FF2B5EF4-FFF2-40B4-BE49-F238E27FC236}">
                <a16:creationId xmlns:a16="http://schemas.microsoft.com/office/drawing/2014/main" id="{895BCAE0-9859-48B3-97B7-2C98B4CBE550}"/>
              </a:ext>
            </a:extLst>
          </p:cNvPr>
          <p:cNvSpPr/>
          <p:nvPr/>
        </p:nvSpPr>
        <p:spPr>
          <a:xfrm>
            <a:off x="9392200" y="3970943"/>
            <a:ext cx="2351314" cy="1315447"/>
          </a:xfrm>
          <a:prstGeom prst="notch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ENTREGABLES</a:t>
            </a:r>
            <a:endParaRPr lang="es-NI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645" y="458742"/>
            <a:ext cx="10515600" cy="64633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Fase 1: Análisis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D9573AB-D0B3-4107-BC95-F890E4DEE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49" t="23442" r="33243" b="9421"/>
          <a:stretch/>
        </p:blipFill>
        <p:spPr>
          <a:xfrm>
            <a:off x="7465941" y="1753872"/>
            <a:ext cx="1715079" cy="2097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FC4ED5-070A-47BD-8DDB-0D12FBE57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493" y="2982390"/>
            <a:ext cx="456319" cy="4466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B91273-F099-461D-9F08-1E2797410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86" y="1579516"/>
            <a:ext cx="1771982" cy="21200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550C10F-9A1E-4691-8F7E-0C5FFF6E5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954" y="2990016"/>
            <a:ext cx="456319" cy="446610"/>
          </a:xfrm>
          <a:prstGeom prst="rect">
            <a:avLst/>
          </a:prstGeom>
        </p:spPr>
      </p:pic>
      <p:sp>
        <p:nvSpPr>
          <p:cNvPr id="11" name="Cerrar llave 10">
            <a:extLst>
              <a:ext uri="{FF2B5EF4-FFF2-40B4-BE49-F238E27FC236}">
                <a16:creationId xmlns:a16="http://schemas.microsoft.com/office/drawing/2014/main" id="{19BFDB6A-0E36-477C-B98A-8B73BB844468}"/>
              </a:ext>
            </a:extLst>
          </p:cNvPr>
          <p:cNvSpPr/>
          <p:nvPr/>
        </p:nvSpPr>
        <p:spPr>
          <a:xfrm rot="5400000">
            <a:off x="5051956" y="1864162"/>
            <a:ext cx="538171" cy="747047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7157D92-1799-4178-B486-C880BD890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44" y="2875533"/>
            <a:ext cx="456319" cy="446610"/>
          </a:xfrm>
          <a:prstGeom prst="rect">
            <a:avLst/>
          </a:prstGeom>
        </p:spPr>
      </p:pic>
      <p:pic>
        <p:nvPicPr>
          <p:cNvPr id="14" name="Picture 4" descr="Curso De Estudio De Uno Mismo Stock de ilustración - Ilustración de  principiante, libros: 87868313">
            <a:extLst>
              <a:ext uri="{FF2B5EF4-FFF2-40B4-BE49-F238E27FC236}">
                <a16:creationId xmlns:a16="http://schemas.microsoft.com/office/drawing/2014/main" id="{BF162DC8-12B2-49BD-B530-0503059D7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t="-10784" r="2866" b="9936"/>
          <a:stretch/>
        </p:blipFill>
        <p:spPr bwMode="auto">
          <a:xfrm>
            <a:off x="10166789" y="2498111"/>
            <a:ext cx="1224877" cy="12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CC13BDB-8258-4284-AEBB-8A6CB30C9C37}"/>
              </a:ext>
            </a:extLst>
          </p:cNvPr>
          <p:cNvSpPr txBox="1"/>
          <p:nvPr/>
        </p:nvSpPr>
        <p:spPr>
          <a:xfrm>
            <a:off x="4535303" y="6062874"/>
            <a:ext cx="165931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NI" b="1" dirty="0"/>
              <a:t>Resultado de Fase de Diseño</a:t>
            </a:r>
          </a:p>
        </p:txBody>
      </p:sp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D6B3007F-9ABD-476A-80A2-5211D1F4D5DD}"/>
              </a:ext>
            </a:extLst>
          </p:cNvPr>
          <p:cNvSpPr/>
          <p:nvPr/>
        </p:nvSpPr>
        <p:spPr>
          <a:xfrm>
            <a:off x="789054" y="4155222"/>
            <a:ext cx="1884267" cy="988522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28600" indent="-228600">
              <a:buAutoNum type="arabicPeriod"/>
            </a:pPr>
            <a:r>
              <a:rPr lang="es-ES" sz="1000" i="1" dirty="0">
                <a:solidFill>
                  <a:schemeClr val="tx1"/>
                </a:solidFill>
              </a:rPr>
              <a:t>Unidades Temáticas.</a:t>
            </a:r>
          </a:p>
          <a:p>
            <a:pPr marL="228600" indent="-228600">
              <a:buAutoNum type="arabicPeriod"/>
            </a:pPr>
            <a:r>
              <a:rPr lang="es-ES" sz="1000" i="1" dirty="0">
                <a:solidFill>
                  <a:schemeClr val="tx1"/>
                </a:solidFill>
              </a:rPr>
              <a:t>Objetivos.</a:t>
            </a:r>
          </a:p>
          <a:p>
            <a:pPr marL="228600" indent="-228600">
              <a:buAutoNum type="arabicPeriod"/>
            </a:pPr>
            <a:r>
              <a:rPr lang="es-ES" sz="1000" i="1" dirty="0">
                <a:solidFill>
                  <a:schemeClr val="tx1"/>
                </a:solidFill>
              </a:rPr>
              <a:t>FOE.</a:t>
            </a:r>
          </a:p>
          <a:p>
            <a:pPr marL="228600" indent="-228600">
              <a:buAutoNum type="arabicPeriod"/>
            </a:pPr>
            <a:r>
              <a:rPr lang="es-ES" sz="1000" i="1" dirty="0">
                <a:solidFill>
                  <a:schemeClr val="tx1"/>
                </a:solidFill>
              </a:rPr>
              <a:t>Recomendaciones metodológicas.</a:t>
            </a:r>
          </a:p>
          <a:p>
            <a:pPr marL="228600" indent="-228600">
              <a:buAutoNum type="arabicPeriod"/>
            </a:pPr>
            <a:r>
              <a:rPr lang="es-ES" sz="1000" i="1" dirty="0">
                <a:solidFill>
                  <a:schemeClr val="tx1"/>
                </a:solidFill>
              </a:rPr>
              <a:t>Evaluación del aprendizaje</a:t>
            </a:r>
          </a:p>
          <a:p>
            <a:pPr marL="228600" indent="-228600">
              <a:buAutoNum type="arabicPeriod"/>
            </a:pPr>
            <a:endParaRPr lang="es-ES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s-NI" sz="1000" dirty="0">
              <a:solidFill>
                <a:schemeClr val="tx1"/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CC5CB82-91B4-46AE-866A-27ABBBE7B20C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620077" y="3699564"/>
            <a:ext cx="0" cy="4556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 doblada 17">
            <a:extLst>
              <a:ext uri="{FF2B5EF4-FFF2-40B4-BE49-F238E27FC236}">
                <a16:creationId xmlns:a16="http://schemas.microsoft.com/office/drawing/2014/main" id="{F63B7A28-6BD5-4F9C-8E92-F227B9F293F5}"/>
              </a:ext>
            </a:extLst>
          </p:cNvPr>
          <p:cNvSpPr/>
          <p:nvPr/>
        </p:nvSpPr>
        <p:spPr>
          <a:xfrm>
            <a:off x="3864645" y="4180613"/>
            <a:ext cx="2231353" cy="988522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s-ES" sz="1000" i="1" dirty="0">
                <a:solidFill>
                  <a:schemeClr val="tx1"/>
                </a:solidFill>
              </a:rPr>
              <a:t>Categorizar los aprendizajes.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ES" sz="1000" i="1" dirty="0">
                <a:solidFill>
                  <a:schemeClr val="tx1"/>
                </a:solidFill>
              </a:rPr>
              <a:t>Independiente a la metodología.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ES" sz="1000" i="1" dirty="0">
                <a:solidFill>
                  <a:schemeClr val="tx1"/>
                </a:solidFill>
              </a:rPr>
              <a:t>Es un punto de partida para diseñar de forma lógica actividades de aprendizaje para conseguir un aprendizaje significativo.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s-ES" sz="1000" i="1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s-ES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s-NI" sz="1000" dirty="0">
              <a:solidFill>
                <a:schemeClr val="tx1"/>
              </a:solidFill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6543FC75-12A9-41D2-9A1D-48227C6F6C61}"/>
              </a:ext>
            </a:extLst>
          </p:cNvPr>
          <p:cNvCxnSpPr>
            <a:cxnSpLocks/>
          </p:cNvCxnSpPr>
          <p:nvPr/>
        </p:nvCxnSpPr>
        <p:spPr>
          <a:xfrm>
            <a:off x="4919670" y="3851450"/>
            <a:ext cx="0" cy="3291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52A56A-CDD4-4D0C-ACF7-AE820449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45" y="1637566"/>
            <a:ext cx="2167476" cy="22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: esquina doblada 24">
            <a:extLst>
              <a:ext uri="{FF2B5EF4-FFF2-40B4-BE49-F238E27FC236}">
                <a16:creationId xmlns:a16="http://schemas.microsoft.com/office/drawing/2014/main" id="{4B0659BB-A37D-4C5F-8620-E9E0CF4FE737}"/>
              </a:ext>
            </a:extLst>
          </p:cNvPr>
          <p:cNvSpPr/>
          <p:nvPr/>
        </p:nvSpPr>
        <p:spPr>
          <a:xfrm>
            <a:off x="7182963" y="4180613"/>
            <a:ext cx="2231353" cy="988522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s-ES" sz="1000" i="1" dirty="0">
                <a:solidFill>
                  <a:schemeClr val="tx1"/>
                </a:solidFill>
              </a:rPr>
              <a:t>Categorizar los aprendizajes.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ES" sz="1000" i="1" dirty="0">
                <a:solidFill>
                  <a:schemeClr val="tx1"/>
                </a:solidFill>
              </a:rPr>
              <a:t>Independiente a la metodología.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ES" sz="1000" i="1" dirty="0">
                <a:solidFill>
                  <a:schemeClr val="tx1"/>
                </a:solidFill>
              </a:rPr>
              <a:t>Es un punto de partida para diseñar de forma lógica actividades de aprendizaje para conseguir un aprendizaje significativo.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s-ES" sz="1000" i="1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s-ES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s-NI" sz="1000" dirty="0">
              <a:solidFill>
                <a:schemeClr val="tx1"/>
              </a:solidFill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CC040BC-9A2C-4872-A588-F7073FA5F942}"/>
              </a:ext>
            </a:extLst>
          </p:cNvPr>
          <p:cNvCxnSpPr>
            <a:cxnSpLocks/>
          </p:cNvCxnSpPr>
          <p:nvPr/>
        </p:nvCxnSpPr>
        <p:spPr>
          <a:xfrm>
            <a:off x="8298639" y="3863789"/>
            <a:ext cx="0" cy="3291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Flecha: curvada hacia arriba 26">
            <a:extLst>
              <a:ext uri="{FF2B5EF4-FFF2-40B4-BE49-F238E27FC236}">
                <a16:creationId xmlns:a16="http://schemas.microsoft.com/office/drawing/2014/main" id="{10630155-A670-4CEE-A3CF-34CCC8DC6767}"/>
              </a:ext>
            </a:extLst>
          </p:cNvPr>
          <p:cNvSpPr/>
          <p:nvPr/>
        </p:nvSpPr>
        <p:spPr>
          <a:xfrm rot="8388567">
            <a:off x="9209869" y="5089106"/>
            <a:ext cx="2335385" cy="818386"/>
          </a:xfrm>
          <a:prstGeom prst="curvedUpArrow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8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645" y="458742"/>
            <a:ext cx="10515600" cy="64633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Fase 2: Diseño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A1621A4-264A-4EB4-ABD1-EF9FEE974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49" y="1288661"/>
            <a:ext cx="7603580" cy="54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5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3">
            <a:extLst>
              <a:ext uri="{FF2B5EF4-FFF2-40B4-BE49-F238E27FC236}">
                <a16:creationId xmlns:a16="http://schemas.microsoft.com/office/drawing/2014/main" id="{51C06D46-C438-4010-BAFA-357FDE90B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923" y="1983834"/>
            <a:ext cx="3719405" cy="225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28548A-93C5-47BE-B78F-254791026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399" y="2872532"/>
            <a:ext cx="4409115" cy="335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9CBE4F5-3690-45D0-84E5-886DF98DE52B}"/>
              </a:ext>
            </a:extLst>
          </p:cNvPr>
          <p:cNvSpPr/>
          <p:nvPr/>
        </p:nvSpPr>
        <p:spPr>
          <a:xfrm>
            <a:off x="2637020" y="2099906"/>
            <a:ext cx="4339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Creación del Documento base de la semana</a:t>
            </a:r>
            <a:endParaRPr lang="es-NI" b="1" dirty="0">
              <a:solidFill>
                <a:srgbClr val="002060"/>
              </a:solidFill>
            </a:endParaRPr>
          </a:p>
        </p:txBody>
      </p:sp>
      <p:sp>
        <p:nvSpPr>
          <p:cNvPr id="7" name="Flecha: curvada hacia abajo 6">
            <a:extLst>
              <a:ext uri="{FF2B5EF4-FFF2-40B4-BE49-F238E27FC236}">
                <a16:creationId xmlns:a16="http://schemas.microsoft.com/office/drawing/2014/main" id="{CF19BECF-95CB-4DFB-B111-952552B0934D}"/>
              </a:ext>
            </a:extLst>
          </p:cNvPr>
          <p:cNvSpPr/>
          <p:nvPr/>
        </p:nvSpPr>
        <p:spPr>
          <a:xfrm>
            <a:off x="5789186" y="1595304"/>
            <a:ext cx="1624241" cy="388530"/>
          </a:xfrm>
          <a:prstGeom prst="curved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D4698F-3C06-4742-B040-3675BAD51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483" y="4624742"/>
            <a:ext cx="1407399" cy="102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14198F-B4BD-4084-A114-13C6DF88E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852" y="4475472"/>
            <a:ext cx="2674961" cy="179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CFE6951-A377-4993-B479-0514FECF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645" y="458742"/>
            <a:ext cx="5241255" cy="64633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Fase 3: Desarrollo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64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EBCD260ECBF46AAADE8319E96F691" ma:contentTypeVersion="13" ma:contentTypeDescription="Crear nuevo documento." ma:contentTypeScope="" ma:versionID="7bed6e0246d54a1864bfded24041c2f4">
  <xsd:schema xmlns:xsd="http://www.w3.org/2001/XMLSchema" xmlns:xs="http://www.w3.org/2001/XMLSchema" xmlns:p="http://schemas.microsoft.com/office/2006/metadata/properties" xmlns:ns2="42ddf5c6-9aa5-453b-8ca0-7b5cc0272e8f" xmlns:ns3="8b9d3935-004e-4b5a-af2b-0e7d03edf69f" targetNamespace="http://schemas.microsoft.com/office/2006/metadata/properties" ma:root="true" ma:fieldsID="cb45f727354635342c118b8d68065657" ns2:_="" ns3:_="">
    <xsd:import namespace="42ddf5c6-9aa5-453b-8ca0-7b5cc0272e8f"/>
    <xsd:import namespace="8b9d3935-004e-4b5a-af2b-0e7d03edf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df5c6-9aa5-453b-8ca0-7b5cc0272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d3935-004e-4b5a-af2b-0e7d03edf6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e10991-75ea-49f7-a817-123410d91cbd}" ma:internalName="TaxCatchAll" ma:showField="CatchAllData" ma:web="8b9d3935-004e-4b5a-af2b-0e7d03edf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d3935-004e-4b5a-af2b-0e7d03edf69f" xsi:nil="true"/>
    <lcf76f155ced4ddcb4097134ff3c332f xmlns="42ddf5c6-9aa5-453b-8ca0-7b5cc0272e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79DD2A-ED57-45E7-B666-A25EF9C89E56}"/>
</file>

<file path=customXml/itemProps2.xml><?xml version="1.0" encoding="utf-8"?>
<ds:datastoreItem xmlns:ds="http://schemas.openxmlformats.org/officeDocument/2006/customXml" ds:itemID="{AAD7003A-98A6-40DB-AC61-14C1662BA7A7}"/>
</file>

<file path=customXml/itemProps3.xml><?xml version="1.0" encoding="utf-8"?>
<ds:datastoreItem xmlns:ds="http://schemas.openxmlformats.org/officeDocument/2006/customXml" ds:itemID="{45F4DD01-000B-41B9-B771-ED49FA14FD3F}"/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545</Words>
  <Application>Microsoft Office PowerPoint</Application>
  <PresentationFormat>Panorámica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Bahnschrift</vt:lpstr>
      <vt:lpstr>Calibri</vt:lpstr>
      <vt:lpstr>Calibri Light</vt:lpstr>
      <vt:lpstr>D-DIN</vt:lpstr>
      <vt:lpstr>Franklin Gothic Heavy</vt:lpstr>
      <vt:lpstr>Roboto</vt:lpstr>
      <vt:lpstr>Tema de Office</vt:lpstr>
      <vt:lpstr>Impulsando la calidad en la Educación virtual y abierta (Experiencias de virtualidad para cursos del primer ingreso de la carrera Ing. en Computación UNI). </vt:lpstr>
      <vt:lpstr>Contenido</vt:lpstr>
      <vt:lpstr>Aula virtual</vt:lpstr>
      <vt:lpstr>Características </vt:lpstr>
      <vt:lpstr>Herramientas del aula virtual</vt:lpstr>
      <vt:lpstr>Proceso de virtualización de Asignatura</vt:lpstr>
      <vt:lpstr>Fase 1: Análisis</vt:lpstr>
      <vt:lpstr>Fase 2: Diseño</vt:lpstr>
      <vt:lpstr>Fase 3: Desarrollo</vt:lpstr>
      <vt:lpstr>Fase 3: Desarrollo</vt:lpstr>
      <vt:lpstr>Fase 4: Implementación</vt:lpstr>
      <vt:lpstr>Fase 4: Implementación</vt:lpstr>
      <vt:lpstr>Presentación de PowerPoint</vt:lpstr>
      <vt:lpstr>Fase 5: Evaluación</vt:lpstr>
      <vt:lpstr>Fase 5: Evaluación</vt:lpstr>
      <vt:lpstr>Resultados en plataforma</vt:lpstr>
      <vt:lpstr>Resultados en plataforma</vt:lpstr>
      <vt:lpstr>Importancia de los roles en el proceso de virtualización</vt:lpstr>
      <vt:lpstr>CONCLUSIÓN:  Marco común de competencias digitales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“TÍTULO DE LA PONENCIA”</dc:title>
  <dc:creator>Keneth López</dc:creator>
  <cp:lastModifiedBy>Jacqueline López Alvarado.</cp:lastModifiedBy>
  <cp:revision>42</cp:revision>
  <dcterms:created xsi:type="dcterms:W3CDTF">2023-08-16T17:06:53Z</dcterms:created>
  <dcterms:modified xsi:type="dcterms:W3CDTF">2023-09-22T21:04:52Z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0x010100986EBCD260ECBF46AAADE8319E96F691</vt:lpwstr>
  </property>
</Properties>
</file>