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60" r:id="rId8"/>
    <p:sldId id="275" r:id="rId9"/>
    <p:sldId id="261" r:id="rId10"/>
    <p:sldId id="270" r:id="rId11"/>
    <p:sldId id="271" r:id="rId12"/>
    <p:sldId id="274" r:id="rId13"/>
    <p:sldId id="272" r:id="rId14"/>
    <p:sldId id="265" r:id="rId15"/>
    <p:sldId id="266" r:id="rId16"/>
    <p:sldId id="267" r:id="rId17"/>
    <p:sldId id="268" r:id="rId18"/>
    <p:sldId id="269" r:id="rId19"/>
    <p:sldId id="273" r:id="rId20"/>
    <p:sldId id="276" r:id="rId21"/>
    <p:sldId id="258" r:id="rId22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AAD"/>
    <a:srgbClr val="95B12F"/>
    <a:srgbClr val="069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A164D-D939-4E64-B469-0C9E6651592B}" v="1" dt="2023-10-06T18:48:30.691"/>
    <p1510:client id="{90EC169B-E8F8-4FD6-95FD-627159DCC8E9}" v="12" dt="2023-08-16T17:47:50.446"/>
    <p1510:client id="{DB2F124D-EB93-3D92-965D-5C1D2C120326}" v="723" dt="2023-10-04T05:04:08.962"/>
    <p1510:client id="{ED27BF87-1097-4988-289C-1BB80105A7A7}" v="1668" dt="2023-10-04T05:41:58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CUALN" userId="S::vcualn@cnu.edu.ni::b860e716-ba24-4502-83f2-ebe130c6faf1" providerId="AD" clId="Web-{1BBA164D-D939-4E64-B469-0C9E6651592B}"/>
    <pc:docChg chg="modSld">
      <pc:chgData name="VCUALN" userId="S::vcualn@cnu.edu.ni::b860e716-ba24-4502-83f2-ebe130c6faf1" providerId="AD" clId="Web-{1BBA164D-D939-4E64-B469-0C9E6651592B}" dt="2023-10-06T18:48:30.691" v="0" actId="20577"/>
      <pc:docMkLst>
        <pc:docMk/>
      </pc:docMkLst>
      <pc:sldChg chg="modSp">
        <pc:chgData name="VCUALN" userId="S::vcualn@cnu.edu.ni::b860e716-ba24-4502-83f2-ebe130c6faf1" providerId="AD" clId="Web-{1BBA164D-D939-4E64-B469-0C9E6651592B}" dt="2023-10-06T18:48:30.691" v="0" actId="20577"/>
        <pc:sldMkLst>
          <pc:docMk/>
          <pc:sldMk cId="3417856363" sldId="258"/>
        </pc:sldMkLst>
        <pc:spChg chg="mod">
          <ac:chgData name="VCUALN" userId="S::vcualn@cnu.edu.ni::b860e716-ba24-4502-83f2-ebe130c6faf1" providerId="AD" clId="Web-{1BBA164D-D939-4E64-B469-0C9E6651592B}" dt="2023-10-06T18:48:30.691" v="0" actId="20577"/>
          <ac:spMkLst>
            <pc:docMk/>
            <pc:sldMk cId="3417856363" sldId="258"/>
            <ac:spMk id="4" creationId="{1178917D-6BDC-92FE-EEF2-EBC5D0ABE8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DF93C-9634-CE2D-7986-2B04A54B7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9DF57B-6E0E-0ADF-DE50-46353224D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4BD15-8DAB-91F1-1380-E8141870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6/10/2023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090852-68D9-CA53-2F4A-01CCA492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A2C6C-E6E9-6FF7-889D-4710F66A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3013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4530E-E0E4-0FF0-8E8A-4FC38F3DF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873B3B-63AC-86E7-8A63-4E7E8ABCB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AB9886-32CC-22DD-E117-A5E133C0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6/10/2023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4FF439-E884-4F17-025F-F2719E22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CA06D6-08A1-5CE6-7845-A853DFE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8621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7DA179-E67F-B770-B8AD-B15C5BD0A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67FDD9-8B79-CC4E-C8ED-DDEF72F7E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C91944-DC98-160E-4859-F75E9506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6/10/2023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07F5C8-A850-7FCE-7327-2E54CE26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314240-1A31-1EE0-C48A-A02A90F3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4626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BB5B7-9591-2610-DE0A-3699A88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F3FAD3-836F-9A21-C326-D54BCF8B3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EEDA05-D6EE-EE40-2813-48BE666D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6/10/2023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0671CB-9E0E-35B6-9775-B7C4F373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670BFB-7249-61EF-F40C-E87FC921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5207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441FD-1D22-8837-DEA8-9CD60886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8B2A16-8D44-DE8A-6EDA-1F2FBDBAE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1A0571-1DE9-099A-4CE3-975F4BAC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6/10/2023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F1152-D0E4-4932-26EB-3C96E6C6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7812A6-9903-05B7-5CD2-67256E47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1034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B7691-A84D-07CB-6F90-800856EB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E7FA58-BC55-838E-4AE6-AE198CF55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00F6AC-9AF1-9223-0C59-AE093CAA3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492E63-2EB3-D827-9715-2A7CEE95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6/10/2023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4019AC-ABEC-81CE-1BAD-B3D88A3D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5A55C3-C6F9-96FE-904A-9F10DDB71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9594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0D0DA-FCC1-1CEC-A684-4B17F281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2BDDFE-2F2D-F844-EFE9-AD2E01929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980056-DA3D-4689-1980-DA4A051EC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5AD022-77FB-31F2-26CA-2D6E0AD78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3E551E-DB0D-154C-C0F6-0C2407392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14FC9A-5F81-D566-72FB-233E3B38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6/10/2023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CCF691-F3DD-805F-C50D-A0C7FF7F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F360E4-B628-B7A2-044C-A57690A3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6136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DDBC3-D5A1-8C47-9628-16E2176B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66D389-40F0-36D1-DFC3-259E5AB5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6/10/2023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A54E48-6F80-5121-DAF1-0FE8C54D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504488-F3D7-0610-30F4-5DEFB80D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4850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04CD3E-8B65-5248-86A0-E7D5D90F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6/10/2023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D85507-ACBE-508D-71C2-473F0F6A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E004A5-9C54-3C64-E7E2-A14A73C7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6252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B6E0B-E3D3-A934-B805-A99020E6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0A997F-4860-B959-7BBC-890708244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8B81E1-9D36-A86B-63D2-9FFDD727C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C6775E-9727-D2C8-4EFD-9A4236D5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6/10/2023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62201A-7DF5-FCCF-3956-236DE97C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4A5058-5D4C-40E0-35C7-FA7A6C51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4184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269F4-F5C8-5B3F-7E3A-12C51E7A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34DE66-0514-137B-2C2D-474F54B23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46E420-EEAC-4402-81B3-F9F83753D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B12101-E122-9658-465A-2EF15E36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6/10/2023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21093A-F387-E7C4-1B6B-80FA651D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EE28D5-B1D7-8B7A-112E-CC0206D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4634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67EDC5-DB64-0F4B-3627-580F575E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407F72-A20A-87F8-15F1-8BBD075D1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CEFD90-8347-FA93-1DDD-DA344C9D8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709C-E74B-47A9-8AF4-7E4E564B53FA}" type="datetimeFigureOut">
              <a:rPr lang="es-NI" smtClean="0"/>
              <a:t>6/10/2023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46703A-E83B-4C29-8546-AEB0AF99D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A2CF1-4FC8-3956-AE11-6EF421776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1293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esis.ipn.mx/handle/123456789/14406" TargetMode="External"/><Relationship Id="rId7" Type="http://schemas.openxmlformats.org/officeDocument/2006/relationships/hyperlink" Target="http://www.eurydice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cd.gob.es/dctm/revista-de-educacion/" TargetMode="External"/><Relationship Id="rId5" Type="http://schemas.openxmlformats.org/officeDocument/2006/relationships/hyperlink" Target="http://www.unesco.org/education/pdf/DELORS_S.PDF" TargetMode="External"/><Relationship Id="rId4" Type="http://schemas.openxmlformats.org/officeDocument/2006/relationships/hyperlink" Target="https://dialnet.unirioja.es/servlet/libro?c&#243;digo=55592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BE373-6481-FBA5-4A97-9B4FF654D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5175"/>
            <a:ext cx="9144000" cy="969963"/>
          </a:xfrm>
          <a:noFill/>
          <a:effectLst>
            <a:outerShdw blurRad="50800" dist="38100" dir="2700000" algn="tl" rotWithShape="0">
              <a:schemeClr val="accent1">
                <a:lumMod val="50000"/>
                <a:alpha val="33000"/>
              </a:scheme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s-ES" sz="4400">
                <a:solidFill>
                  <a:srgbClr val="186AAD"/>
                </a:solidFill>
                <a:latin typeface="Franklin Gothic Heavy" panose="020B0903020102020204" pitchFamily="34" charset="0"/>
              </a:rPr>
              <a:t>“</a:t>
            </a:r>
            <a:r>
              <a:rPr lang="es-ES" sz="4400" b="1" i="1"/>
              <a:t>Diagnóstico de competencias digitales en estudiantes de primer ingreso de la Facultad de Ciencias y Tecnología UNAN León.</a:t>
            </a:r>
            <a:r>
              <a:rPr lang="es-ES" sz="4400">
                <a:solidFill>
                  <a:srgbClr val="186AAD"/>
                </a:solidFill>
                <a:latin typeface="Franklin Gothic Heavy" panose="020B0903020102020204" pitchFamily="34" charset="0"/>
              </a:rPr>
              <a:t>”</a:t>
            </a:r>
            <a:endParaRPr lang="es-NI" sz="4400">
              <a:solidFill>
                <a:srgbClr val="186AA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A9CC9-9E60-183D-8608-08AA4E9B0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0450"/>
            <a:ext cx="9144000" cy="1488531"/>
          </a:xfrm>
          <a:ln>
            <a:solidFill>
              <a:srgbClr val="002060"/>
            </a:solidFill>
          </a:ln>
        </p:spPr>
        <p:txBody>
          <a:bodyPr anchor="ctr"/>
          <a:lstStyle/>
          <a:p>
            <a:r>
              <a:rPr lang="es-ES">
                <a:solidFill>
                  <a:srgbClr val="186AA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Ing. Jacob Samuel Narváez Pichardo</a:t>
            </a:r>
          </a:p>
          <a:p>
            <a:r>
              <a:rPr lang="es-ES" err="1">
                <a:solidFill>
                  <a:srgbClr val="186AA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Phd</a:t>
            </a:r>
            <a:r>
              <a:rPr lang="es-ES">
                <a:solidFill>
                  <a:srgbClr val="186AA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Melvin José Lezama Benavides  </a:t>
            </a:r>
            <a:endParaRPr lang="es-NI">
              <a:solidFill>
                <a:srgbClr val="186AA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9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26" y="438"/>
            <a:ext cx="11512061" cy="1325563"/>
          </a:xfrm>
        </p:spPr>
        <p:txBody>
          <a:bodyPr>
            <a:normAutofit/>
          </a:bodyPr>
          <a:lstStyle/>
          <a:p>
            <a:pPr algn="ctr"/>
            <a:r>
              <a:rPr lang="es-NI" b="1">
                <a:solidFill>
                  <a:srgbClr val="002060"/>
                </a:solidFill>
                <a:latin typeface="Bahnschrift"/>
                <a:ea typeface="Roboto"/>
              </a:rPr>
              <a:t>Resultados</a:t>
            </a:r>
            <a:endParaRPr lang="es-NI" b="1"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38BEE-F55C-D40E-FEB6-5E80907D77DD}"/>
              </a:ext>
            </a:extLst>
          </p:cNvPr>
          <p:cNvSpPr txBox="1"/>
          <p:nvPr/>
        </p:nvSpPr>
        <p:spPr>
          <a:xfrm>
            <a:off x="336756" y="1197078"/>
            <a:ext cx="1191177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NI" sz="3200" b="1">
                <a:solidFill>
                  <a:srgbClr val="002060"/>
                </a:solidFill>
                <a:latin typeface="Bahnschrift"/>
              </a:rPr>
              <a:t>Características Sociodemográficas de los encuestado</a:t>
            </a:r>
            <a:r>
              <a:rPr lang="es-NI" sz="3200">
                <a:solidFill>
                  <a:srgbClr val="002060"/>
                </a:solidFill>
                <a:latin typeface="Bahnschrift"/>
              </a:rPr>
              <a:t>​s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C4504-D090-B6E9-E244-2FCA7A63BC18}"/>
              </a:ext>
            </a:extLst>
          </p:cNvPr>
          <p:cNvSpPr txBox="1"/>
          <p:nvPr/>
        </p:nvSpPr>
        <p:spPr>
          <a:xfrm>
            <a:off x="6935" y="1860755"/>
            <a:ext cx="122415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NI" sz="2400" b="1">
                <a:solidFill>
                  <a:srgbClr val="000000"/>
                </a:solidFill>
                <a:latin typeface="Bahnschrift"/>
              </a:rPr>
              <a:t>Figura 3</a:t>
            </a:r>
          </a:p>
          <a:p>
            <a:pPr algn="ctr"/>
            <a:r>
              <a:rPr lang="es-NI" sz="2400" b="1">
                <a:solidFill>
                  <a:srgbClr val="000000"/>
                </a:solidFill>
                <a:latin typeface="Bahnschrift"/>
              </a:rPr>
              <a:t>Tipo de conexión a Internet que emplea</a:t>
            </a:r>
          </a:p>
        </p:txBody>
      </p:sp>
      <p:pic>
        <p:nvPicPr>
          <p:cNvPr id="4" name="Picture 3" descr="A black and white symbol of a house&#10;&#10;Description automatically generated">
            <a:extLst>
              <a:ext uri="{FF2B5EF4-FFF2-40B4-BE49-F238E27FC236}">
                <a16:creationId xmlns:a16="http://schemas.microsoft.com/office/drawing/2014/main" id="{24B299A3-A8C4-411A-83B4-1A08FCBC9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55" t="9500" r="10050" b="10500"/>
          <a:stretch/>
        </p:blipFill>
        <p:spPr>
          <a:xfrm>
            <a:off x="860269" y="2765269"/>
            <a:ext cx="1690810" cy="1714500"/>
          </a:xfrm>
          <a:prstGeom prst="rect">
            <a:avLst/>
          </a:prstGeom>
        </p:spPr>
      </p:pic>
      <p:pic>
        <p:nvPicPr>
          <p:cNvPr id="5" name="Picture 4" descr="A black and white graph&#10;&#10;Description automatically generated">
            <a:extLst>
              <a:ext uri="{FF2B5EF4-FFF2-40B4-BE49-F238E27FC236}">
                <a16:creationId xmlns:a16="http://schemas.microsoft.com/office/drawing/2014/main" id="{76E9C36C-8210-74B0-970D-DD1C1A08E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30" y="2765268"/>
            <a:ext cx="1606506" cy="1606506"/>
          </a:xfrm>
          <a:prstGeom prst="rect">
            <a:avLst/>
          </a:prstGeom>
        </p:spPr>
      </p:pic>
      <p:pic>
        <p:nvPicPr>
          <p:cNvPr id="6" name="Picture 5" descr="A computer with a graduation cap on the screen&#10;&#10;Description automatically generated">
            <a:extLst>
              <a:ext uri="{FF2B5EF4-FFF2-40B4-BE49-F238E27FC236}">
                <a16:creationId xmlns:a16="http://schemas.microsoft.com/office/drawing/2014/main" id="{C4BDABB9-6B89-B824-0B52-8DB3A14CCE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63" t="9709" r="9844" b="17767"/>
          <a:stretch/>
        </p:blipFill>
        <p:spPr>
          <a:xfrm>
            <a:off x="5261690" y="2768891"/>
            <a:ext cx="1656860" cy="1595736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D70196C7-0B45-C465-03F2-0D40CEC9C9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20" t="10101" r="2512" b="9293"/>
          <a:stretch/>
        </p:blipFill>
        <p:spPr>
          <a:xfrm>
            <a:off x="7460691" y="2909552"/>
            <a:ext cx="2003123" cy="1719812"/>
          </a:xfrm>
          <a:prstGeom prst="rect">
            <a:avLst/>
          </a:prstGeom>
        </p:spPr>
      </p:pic>
      <p:pic>
        <p:nvPicPr>
          <p:cNvPr id="9" name="Picture 8" descr="A black silhouette of a person carrying a bag&#10;&#10;Description automatically generated">
            <a:extLst>
              <a:ext uri="{FF2B5EF4-FFF2-40B4-BE49-F238E27FC236}">
                <a16:creationId xmlns:a16="http://schemas.microsoft.com/office/drawing/2014/main" id="{185BDD6E-0D1D-8430-3741-ECE8608D0A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00" t="9452" r="19184" b="6625"/>
          <a:stretch/>
        </p:blipFill>
        <p:spPr>
          <a:xfrm>
            <a:off x="9991524" y="2861319"/>
            <a:ext cx="1593010" cy="14628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035848-6B03-1F9C-CF53-483E936068BA}"/>
              </a:ext>
            </a:extLst>
          </p:cNvPr>
          <p:cNvSpPr txBox="1"/>
          <p:nvPr/>
        </p:nvSpPr>
        <p:spPr>
          <a:xfrm>
            <a:off x="1341815" y="4637329"/>
            <a:ext cx="170215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Calibri"/>
                <a:cs typeface="Calibri"/>
              </a:rPr>
              <a:t>50%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1C3797-3C52-7F2E-2C40-76A13E8D86B0}"/>
              </a:ext>
            </a:extLst>
          </p:cNvPr>
          <p:cNvSpPr txBox="1"/>
          <p:nvPr/>
        </p:nvSpPr>
        <p:spPr>
          <a:xfrm>
            <a:off x="3561622" y="4667582"/>
            <a:ext cx="148911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Calibri"/>
                <a:cs typeface="Calibri"/>
              </a:rPr>
              <a:t>68.2%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538A76-D77B-99A5-F761-5D0B1AC90782}"/>
              </a:ext>
            </a:extLst>
          </p:cNvPr>
          <p:cNvSpPr txBox="1"/>
          <p:nvPr/>
        </p:nvSpPr>
        <p:spPr>
          <a:xfrm>
            <a:off x="10043469" y="4714273"/>
            <a:ext cx="148911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Calibri"/>
                <a:cs typeface="Calibri"/>
              </a:rPr>
              <a:t>10.9%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877227-5AC9-9CAC-5DA0-B524C80D546A}"/>
              </a:ext>
            </a:extLst>
          </p:cNvPr>
          <p:cNvSpPr txBox="1"/>
          <p:nvPr/>
        </p:nvSpPr>
        <p:spPr>
          <a:xfrm>
            <a:off x="7866403" y="4714273"/>
            <a:ext cx="123067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Calibri"/>
                <a:cs typeface="Calibri"/>
              </a:rPr>
              <a:t>4.5%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E37C36-2029-6410-8B00-07E12E958604}"/>
              </a:ext>
            </a:extLst>
          </p:cNvPr>
          <p:cNvSpPr txBox="1"/>
          <p:nvPr/>
        </p:nvSpPr>
        <p:spPr>
          <a:xfrm>
            <a:off x="3705358" y="5006661"/>
            <a:ext cx="1489119" cy="469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2E24B6-97E0-F8A1-D7D6-BBEA113452EF}"/>
              </a:ext>
            </a:extLst>
          </p:cNvPr>
          <p:cNvSpPr txBox="1"/>
          <p:nvPr/>
        </p:nvSpPr>
        <p:spPr>
          <a:xfrm>
            <a:off x="5534390" y="4656657"/>
            <a:ext cx="148911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Calibri"/>
                <a:cs typeface="Calibri"/>
              </a:rPr>
              <a:t>36.4%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634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19" y="741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NI" b="1" dirty="0">
                <a:solidFill>
                  <a:srgbClr val="002060"/>
                </a:solidFill>
                <a:latin typeface="Bahnschrift"/>
                <a:ea typeface="Roboto"/>
              </a:rPr>
              <a:t>Modelo </a:t>
            </a:r>
            <a:r>
              <a:rPr lang="es-NI" b="1" dirty="0" err="1">
                <a:solidFill>
                  <a:srgbClr val="002060"/>
                </a:solidFill>
                <a:latin typeface="Bahnschrift"/>
                <a:ea typeface="Roboto"/>
              </a:rPr>
              <a:t>DigComp</a:t>
            </a:r>
            <a:br>
              <a:rPr lang="es-NI" b="1" dirty="0">
                <a:latin typeface="Bahnschrift"/>
                <a:ea typeface="Roboto"/>
              </a:rPr>
            </a:br>
            <a:r>
              <a:rPr lang="es-NI" b="1" dirty="0">
                <a:solidFill>
                  <a:srgbClr val="002060"/>
                </a:solidFill>
                <a:latin typeface="Bahnschrift"/>
                <a:ea typeface="Roboto"/>
              </a:rPr>
              <a:t>1. Categoría de Información 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A30C1C-DDEF-611A-DDF7-E1D13EFD921C}"/>
              </a:ext>
            </a:extLst>
          </p:cNvPr>
          <p:cNvSpPr/>
          <p:nvPr/>
        </p:nvSpPr>
        <p:spPr>
          <a:xfrm>
            <a:off x="355978" y="1393470"/>
            <a:ext cx="1679375" cy="223595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30477C-7718-B262-761E-90DD48B6B90B}"/>
              </a:ext>
            </a:extLst>
          </p:cNvPr>
          <p:cNvSpPr/>
          <p:nvPr/>
        </p:nvSpPr>
        <p:spPr>
          <a:xfrm>
            <a:off x="346703" y="2731825"/>
            <a:ext cx="1691098" cy="21656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74%</a:t>
            </a:r>
            <a:endParaRPr lang="en-US" sz="4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49470-54CA-A900-ED17-7D053AA65A79}"/>
              </a:ext>
            </a:extLst>
          </p:cNvPr>
          <p:cNvSpPr txBox="1"/>
          <p:nvPr/>
        </p:nvSpPr>
        <p:spPr>
          <a:xfrm>
            <a:off x="585718" y="1577628"/>
            <a:ext cx="120782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26%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776706-102D-06B3-E0C0-576F892EF9A0}"/>
              </a:ext>
            </a:extLst>
          </p:cNvPr>
          <p:cNvSpPr txBox="1"/>
          <p:nvPr/>
        </p:nvSpPr>
        <p:spPr>
          <a:xfrm>
            <a:off x="3678116" y="4897315"/>
            <a:ext cx="5436576" cy="18317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2086E-1D9D-91D8-1DC5-907825497B44}"/>
              </a:ext>
            </a:extLst>
          </p:cNvPr>
          <p:cNvSpPr txBox="1"/>
          <p:nvPr/>
        </p:nvSpPr>
        <p:spPr>
          <a:xfrm>
            <a:off x="339882" y="5133702"/>
            <a:ext cx="168790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1.1 Explora de forma </a:t>
            </a:r>
            <a:r>
              <a:rPr lang="en-US" b="1" err="1">
                <a:solidFill>
                  <a:srgbClr val="202124"/>
                </a:solidFill>
                <a:ea typeface="+mn-lt"/>
                <a:cs typeface="+mn-lt"/>
              </a:rPr>
              <a:t>adecuada</a:t>
            </a:r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 la </a:t>
            </a:r>
            <a:r>
              <a:rPr lang="en-US" b="1" err="1">
                <a:solidFill>
                  <a:srgbClr val="202124"/>
                </a:solidFill>
                <a:ea typeface="+mn-lt"/>
                <a:cs typeface="+mn-lt"/>
              </a:rPr>
              <a:t>interfaz</a:t>
            </a:r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 de </a:t>
            </a:r>
            <a:r>
              <a:rPr lang="en-US" b="1" err="1">
                <a:solidFill>
                  <a:srgbClr val="202124"/>
                </a:solidFill>
                <a:ea typeface="+mn-lt"/>
                <a:cs typeface="+mn-lt"/>
              </a:rPr>
              <a:t>los</a:t>
            </a:r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202124"/>
                </a:solidFill>
                <a:ea typeface="+mn-lt"/>
                <a:cs typeface="+mn-lt"/>
              </a:rPr>
              <a:t>programas</a:t>
            </a:r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 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E70941-589E-BA92-3E21-4995EE3EA24D}"/>
              </a:ext>
            </a:extLst>
          </p:cNvPr>
          <p:cNvSpPr/>
          <p:nvPr/>
        </p:nvSpPr>
        <p:spPr>
          <a:xfrm>
            <a:off x="2203850" y="1393470"/>
            <a:ext cx="1808328" cy="236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AAEA18-BD2A-297B-1402-37719ED357EE}"/>
              </a:ext>
            </a:extLst>
          </p:cNvPr>
          <p:cNvSpPr/>
          <p:nvPr/>
        </p:nvSpPr>
        <p:spPr>
          <a:xfrm>
            <a:off x="2206298" y="2532532"/>
            <a:ext cx="1808328" cy="236491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79.1%</a:t>
            </a:r>
            <a:endParaRPr lang="en-US" sz="4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8C541-6DA2-8A6B-C1F7-20F842C6782E}"/>
              </a:ext>
            </a:extLst>
          </p:cNvPr>
          <p:cNvSpPr txBox="1"/>
          <p:nvPr/>
        </p:nvSpPr>
        <p:spPr>
          <a:xfrm>
            <a:off x="2374974" y="1577627"/>
            <a:ext cx="1629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20.9%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7BD924-743C-B940-980A-62E2C03F1FAC}"/>
              </a:ext>
            </a:extLst>
          </p:cNvPr>
          <p:cNvSpPr/>
          <p:nvPr/>
        </p:nvSpPr>
        <p:spPr>
          <a:xfrm>
            <a:off x="6189695" y="1393470"/>
            <a:ext cx="1808328" cy="236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57DEFF-6C5A-AB9C-398F-8CCD992DE87B}"/>
              </a:ext>
            </a:extLst>
          </p:cNvPr>
          <p:cNvSpPr/>
          <p:nvPr/>
        </p:nvSpPr>
        <p:spPr>
          <a:xfrm>
            <a:off x="6192143" y="2790437"/>
            <a:ext cx="1808328" cy="213045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77.3%</a:t>
            </a:r>
            <a:endParaRPr lang="en-US" sz="4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FCABE7-57C5-1BF5-8EBB-7E7C248AA29F}"/>
              </a:ext>
            </a:extLst>
          </p:cNvPr>
          <p:cNvSpPr txBox="1"/>
          <p:nvPr/>
        </p:nvSpPr>
        <p:spPr>
          <a:xfrm>
            <a:off x="6489772" y="1577626"/>
            <a:ext cx="151262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22.7%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CD2261-6AD9-5BDC-AAA5-92CBF86817CC}"/>
              </a:ext>
            </a:extLst>
          </p:cNvPr>
          <p:cNvSpPr/>
          <p:nvPr/>
        </p:nvSpPr>
        <p:spPr>
          <a:xfrm>
            <a:off x="8135726" y="1393469"/>
            <a:ext cx="1808328" cy="236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D2C08C-718D-13D6-2728-0ED448D3A676}"/>
              </a:ext>
            </a:extLst>
          </p:cNvPr>
          <p:cNvSpPr/>
          <p:nvPr/>
        </p:nvSpPr>
        <p:spPr>
          <a:xfrm>
            <a:off x="8138174" y="2333240"/>
            <a:ext cx="1808328" cy="25876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85.4%</a:t>
            </a:r>
            <a:endParaRPr lang="en-US" sz="4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49C27E-E14A-CAE4-9184-301F8077ABFD}"/>
              </a:ext>
            </a:extLst>
          </p:cNvPr>
          <p:cNvSpPr txBox="1"/>
          <p:nvPr/>
        </p:nvSpPr>
        <p:spPr>
          <a:xfrm>
            <a:off x="8271680" y="1636241"/>
            <a:ext cx="160641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14.6%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B68AAF-C039-8225-E5E0-651FCA294F7E}"/>
              </a:ext>
            </a:extLst>
          </p:cNvPr>
          <p:cNvSpPr/>
          <p:nvPr/>
        </p:nvSpPr>
        <p:spPr>
          <a:xfrm>
            <a:off x="10093480" y="1393470"/>
            <a:ext cx="1808328" cy="236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A78CFB-BAF1-C59B-EDCA-4D4884B252BE}"/>
              </a:ext>
            </a:extLst>
          </p:cNvPr>
          <p:cNvSpPr/>
          <p:nvPr/>
        </p:nvSpPr>
        <p:spPr>
          <a:xfrm>
            <a:off x="10095928" y="2978007"/>
            <a:ext cx="1808328" cy="191943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69%</a:t>
            </a:r>
            <a:endParaRPr lang="en-US" sz="4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EF719C-303E-F19E-2D8E-83F0F157DA52}"/>
              </a:ext>
            </a:extLst>
          </p:cNvPr>
          <p:cNvSpPr txBox="1"/>
          <p:nvPr/>
        </p:nvSpPr>
        <p:spPr>
          <a:xfrm>
            <a:off x="10393557" y="1577627"/>
            <a:ext cx="120782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31%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5D6908-7F73-01BE-137B-72C60AE14B4A}"/>
              </a:ext>
            </a:extLst>
          </p:cNvPr>
          <p:cNvSpPr/>
          <p:nvPr/>
        </p:nvSpPr>
        <p:spPr>
          <a:xfrm>
            <a:off x="4173326" y="1393469"/>
            <a:ext cx="1808328" cy="236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8735A5-9DD5-CD69-239E-3FDB25531070}"/>
              </a:ext>
            </a:extLst>
          </p:cNvPr>
          <p:cNvSpPr/>
          <p:nvPr/>
        </p:nvSpPr>
        <p:spPr>
          <a:xfrm>
            <a:off x="4175774" y="2427024"/>
            <a:ext cx="1808328" cy="24938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80%</a:t>
            </a:r>
            <a:endParaRPr lang="en-US" sz="4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3CA068-63A4-A5E4-822E-607A7CE2EF5D}"/>
              </a:ext>
            </a:extLst>
          </p:cNvPr>
          <p:cNvSpPr txBox="1"/>
          <p:nvPr/>
        </p:nvSpPr>
        <p:spPr>
          <a:xfrm>
            <a:off x="2203850" y="5168871"/>
            <a:ext cx="168790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1.2 </a:t>
            </a:r>
            <a:r>
              <a:rPr lang="en-US" b="1" err="1">
                <a:solidFill>
                  <a:srgbClr val="202124"/>
                </a:solidFill>
                <a:ea typeface="+mn-lt"/>
                <a:cs typeface="+mn-lt"/>
              </a:rPr>
              <a:t>Busca</a:t>
            </a:r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202124"/>
                </a:solidFill>
                <a:ea typeface="+mn-lt"/>
                <a:cs typeface="+mn-lt"/>
              </a:rPr>
              <a:t>información</a:t>
            </a:r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202124"/>
                </a:solidFill>
                <a:ea typeface="+mn-lt"/>
                <a:cs typeface="+mn-lt"/>
              </a:rPr>
              <a:t>pertinente</a:t>
            </a:r>
            <a:endParaRPr lang="en-US" err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95B617-1DC7-1A32-F6B0-2B8D8BA3B0E7}"/>
              </a:ext>
            </a:extLst>
          </p:cNvPr>
          <p:cNvSpPr txBox="1"/>
          <p:nvPr/>
        </p:nvSpPr>
        <p:spPr>
          <a:xfrm>
            <a:off x="4149881" y="5168871"/>
            <a:ext cx="168790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1.3 Propone </a:t>
            </a:r>
            <a:r>
              <a:rPr lang="en-US" b="1" err="1">
                <a:solidFill>
                  <a:srgbClr val="202124"/>
                </a:solidFill>
                <a:ea typeface="+mn-lt"/>
                <a:cs typeface="+mn-lt"/>
              </a:rPr>
              <a:t>criterios</a:t>
            </a:r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 de </a:t>
            </a:r>
            <a:r>
              <a:rPr lang="en-US" b="1" err="1">
                <a:solidFill>
                  <a:srgbClr val="202124"/>
                </a:solidFill>
                <a:ea typeface="+mn-lt"/>
                <a:cs typeface="+mn-lt"/>
              </a:rPr>
              <a:t>filtración</a:t>
            </a:r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 de </a:t>
            </a:r>
            <a:r>
              <a:rPr lang="en-US" b="1" err="1">
                <a:solidFill>
                  <a:srgbClr val="202124"/>
                </a:solidFill>
                <a:ea typeface="+mn-lt"/>
                <a:cs typeface="+mn-lt"/>
              </a:rPr>
              <a:t>información</a:t>
            </a:r>
            <a:endParaRPr lang="en-US" err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2CC2F4-E4A5-411E-5A7C-B04BECBA2DC1}"/>
              </a:ext>
            </a:extLst>
          </p:cNvPr>
          <p:cNvSpPr txBox="1"/>
          <p:nvPr/>
        </p:nvSpPr>
        <p:spPr>
          <a:xfrm>
            <a:off x="6306928" y="5168871"/>
            <a:ext cx="168790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1.4 Valida la </a:t>
            </a:r>
            <a:r>
              <a:rPr lang="en-US" b="1" err="1">
                <a:solidFill>
                  <a:srgbClr val="202124"/>
                </a:solidFill>
                <a:ea typeface="+mn-lt"/>
                <a:cs typeface="+mn-lt"/>
              </a:rPr>
              <a:t>información</a:t>
            </a:r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202124"/>
                </a:solidFill>
                <a:ea typeface="+mn-lt"/>
                <a:cs typeface="+mn-lt"/>
              </a:rPr>
              <a:t>encontrada</a:t>
            </a:r>
            <a:endParaRPr lang="en-US" err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8B1DB6-C62C-BB84-5249-FC606B4D6511}"/>
              </a:ext>
            </a:extLst>
          </p:cNvPr>
          <p:cNvSpPr txBox="1"/>
          <p:nvPr/>
        </p:nvSpPr>
        <p:spPr>
          <a:xfrm>
            <a:off x="8135728" y="5133701"/>
            <a:ext cx="168790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1.5 </a:t>
            </a:r>
            <a:r>
              <a:rPr lang="en-US" b="1" err="1">
                <a:solidFill>
                  <a:srgbClr val="202124"/>
                </a:solidFill>
                <a:ea typeface="+mn-lt"/>
                <a:cs typeface="+mn-lt"/>
              </a:rPr>
              <a:t>Almacena</a:t>
            </a:r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 la </a:t>
            </a:r>
            <a:r>
              <a:rPr lang="en-US" b="1" err="1">
                <a:solidFill>
                  <a:srgbClr val="202124"/>
                </a:solidFill>
                <a:ea typeface="+mn-lt"/>
                <a:cs typeface="+mn-lt"/>
              </a:rPr>
              <a:t>información</a:t>
            </a:r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 de forma </a:t>
            </a:r>
            <a:r>
              <a:rPr lang="en-US" b="1" err="1">
                <a:solidFill>
                  <a:srgbClr val="202124"/>
                </a:solidFill>
                <a:ea typeface="+mn-lt"/>
                <a:cs typeface="+mn-lt"/>
              </a:rPr>
              <a:t>adecuada</a:t>
            </a:r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8FBFDE-0920-04D4-B939-84D3DA4B756C}"/>
              </a:ext>
            </a:extLst>
          </p:cNvPr>
          <p:cNvSpPr txBox="1"/>
          <p:nvPr/>
        </p:nvSpPr>
        <p:spPr>
          <a:xfrm>
            <a:off x="10152098" y="5168872"/>
            <a:ext cx="168790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1.6 </a:t>
            </a:r>
            <a:r>
              <a:rPr lang="en-US" b="1" err="1">
                <a:solidFill>
                  <a:srgbClr val="202124"/>
                </a:solidFill>
                <a:ea typeface="+mn-lt"/>
                <a:cs typeface="+mn-lt"/>
              </a:rPr>
              <a:t>Recupera</a:t>
            </a:r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202124"/>
                </a:solidFill>
                <a:ea typeface="+mn-lt"/>
                <a:cs typeface="+mn-lt"/>
              </a:rPr>
              <a:t>información</a:t>
            </a:r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 de forma </a:t>
            </a:r>
            <a:r>
              <a:rPr lang="en-US" b="1" err="1">
                <a:solidFill>
                  <a:srgbClr val="202124"/>
                </a:solidFill>
                <a:ea typeface="+mn-lt"/>
                <a:cs typeface="+mn-lt"/>
              </a:rPr>
              <a:t>adecuada</a:t>
            </a:r>
            <a:r>
              <a:rPr lang="en-US" b="1">
                <a:solidFill>
                  <a:srgbClr val="202124"/>
                </a:solidFill>
                <a:ea typeface="+mn-lt"/>
                <a:cs typeface="+mn-lt"/>
              </a:rPr>
              <a:t> 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9C645E-F0A9-7A16-FB2B-2B4A5D5EB772}"/>
              </a:ext>
            </a:extLst>
          </p:cNvPr>
          <p:cNvSpPr txBox="1"/>
          <p:nvPr/>
        </p:nvSpPr>
        <p:spPr>
          <a:xfrm>
            <a:off x="4578910" y="1577626"/>
            <a:ext cx="120782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20%</a:t>
            </a: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05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19" y="741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NI" b="1">
                <a:solidFill>
                  <a:srgbClr val="002060"/>
                </a:solidFill>
                <a:latin typeface="Bahnschrift"/>
                <a:ea typeface="Roboto"/>
              </a:rPr>
              <a:t>Resultados</a:t>
            </a:r>
            <a:br>
              <a:rPr lang="es-NI" b="1">
                <a:solidFill>
                  <a:srgbClr val="002060"/>
                </a:solidFill>
                <a:latin typeface="Bahnschrift"/>
                <a:ea typeface="Roboto"/>
              </a:rPr>
            </a:br>
            <a:r>
              <a:rPr lang="es-NI" b="1">
                <a:solidFill>
                  <a:srgbClr val="002060"/>
                </a:solidFill>
                <a:latin typeface="Bahnschrift"/>
                <a:ea typeface="Roboto"/>
              </a:rPr>
              <a:t>2. Categoría de Comunicación </a:t>
            </a:r>
            <a:endParaRPr lang="es-NI" b="1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A30C1C-DDEF-611A-DDF7-E1D13EFD921C}"/>
              </a:ext>
            </a:extLst>
          </p:cNvPr>
          <p:cNvSpPr/>
          <p:nvPr/>
        </p:nvSpPr>
        <p:spPr>
          <a:xfrm>
            <a:off x="355978" y="1393470"/>
            <a:ext cx="1679375" cy="223595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30477C-7718-B262-761E-90DD48B6B90B}"/>
              </a:ext>
            </a:extLst>
          </p:cNvPr>
          <p:cNvSpPr/>
          <p:nvPr/>
        </p:nvSpPr>
        <p:spPr>
          <a:xfrm>
            <a:off x="346703" y="2427025"/>
            <a:ext cx="1691098" cy="24704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91.8%</a:t>
            </a:r>
            <a:endParaRPr lang="en-US" sz="4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49470-54CA-A900-ED17-7D053AA65A79}"/>
              </a:ext>
            </a:extLst>
          </p:cNvPr>
          <p:cNvSpPr txBox="1"/>
          <p:nvPr/>
        </p:nvSpPr>
        <p:spPr>
          <a:xfrm>
            <a:off x="585718" y="1577628"/>
            <a:ext cx="120782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8.2%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776706-102D-06B3-E0C0-576F892EF9A0}"/>
              </a:ext>
            </a:extLst>
          </p:cNvPr>
          <p:cNvSpPr txBox="1"/>
          <p:nvPr/>
        </p:nvSpPr>
        <p:spPr>
          <a:xfrm>
            <a:off x="3678116" y="4897315"/>
            <a:ext cx="5436576" cy="18317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2086E-1D9D-91D8-1DC5-907825497B44}"/>
              </a:ext>
            </a:extLst>
          </p:cNvPr>
          <p:cNvSpPr txBox="1"/>
          <p:nvPr/>
        </p:nvSpPr>
        <p:spPr>
          <a:xfrm>
            <a:off x="339882" y="5133702"/>
            <a:ext cx="168790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2.1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Habilidad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para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interactuar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mediante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una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herramienta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tecnológica</a:t>
            </a:r>
            <a:endParaRPr lang="en-US" sz="16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E70941-589E-BA92-3E21-4995EE3EA24D}"/>
              </a:ext>
            </a:extLst>
          </p:cNvPr>
          <p:cNvSpPr/>
          <p:nvPr/>
        </p:nvSpPr>
        <p:spPr>
          <a:xfrm>
            <a:off x="2203850" y="1393470"/>
            <a:ext cx="1808328" cy="236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AAEA18-BD2A-297B-1402-37719ED357EE}"/>
              </a:ext>
            </a:extLst>
          </p:cNvPr>
          <p:cNvSpPr/>
          <p:nvPr/>
        </p:nvSpPr>
        <p:spPr>
          <a:xfrm>
            <a:off x="2206298" y="2661486"/>
            <a:ext cx="1808328" cy="228285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80%</a:t>
            </a:r>
            <a:endParaRPr lang="en-US" sz="4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8C541-6DA2-8A6B-C1F7-20F842C6782E}"/>
              </a:ext>
            </a:extLst>
          </p:cNvPr>
          <p:cNvSpPr txBox="1"/>
          <p:nvPr/>
        </p:nvSpPr>
        <p:spPr>
          <a:xfrm>
            <a:off x="2503927" y="1577627"/>
            <a:ext cx="120782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20%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7BD924-743C-B940-980A-62E2C03F1FAC}"/>
              </a:ext>
            </a:extLst>
          </p:cNvPr>
          <p:cNvSpPr/>
          <p:nvPr/>
        </p:nvSpPr>
        <p:spPr>
          <a:xfrm>
            <a:off x="6189695" y="1393470"/>
            <a:ext cx="1808328" cy="236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57DEFF-6C5A-AB9C-398F-8CCD992DE87B}"/>
              </a:ext>
            </a:extLst>
          </p:cNvPr>
          <p:cNvSpPr/>
          <p:nvPr/>
        </p:nvSpPr>
        <p:spPr>
          <a:xfrm>
            <a:off x="6192143" y="3282807"/>
            <a:ext cx="1808328" cy="163808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45.4%</a:t>
            </a:r>
            <a:endParaRPr lang="en-US" sz="4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FCABE7-57C5-1BF5-8EBB-7E7C248AA29F}"/>
              </a:ext>
            </a:extLst>
          </p:cNvPr>
          <p:cNvSpPr txBox="1"/>
          <p:nvPr/>
        </p:nvSpPr>
        <p:spPr>
          <a:xfrm>
            <a:off x="6313926" y="1577626"/>
            <a:ext cx="159468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54.6%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CD2261-6AD9-5BDC-AAA5-92CBF86817CC}"/>
              </a:ext>
            </a:extLst>
          </p:cNvPr>
          <p:cNvSpPr/>
          <p:nvPr/>
        </p:nvSpPr>
        <p:spPr>
          <a:xfrm>
            <a:off x="8135726" y="1393469"/>
            <a:ext cx="1808328" cy="236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D2C08C-718D-13D6-2728-0ED448D3A676}"/>
              </a:ext>
            </a:extLst>
          </p:cNvPr>
          <p:cNvSpPr/>
          <p:nvPr/>
        </p:nvSpPr>
        <p:spPr>
          <a:xfrm>
            <a:off x="8138174" y="2766992"/>
            <a:ext cx="1808328" cy="213045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67.3%</a:t>
            </a:r>
            <a:endParaRPr lang="en-US" sz="4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49C27E-E14A-CAE4-9184-301F8077ABFD}"/>
              </a:ext>
            </a:extLst>
          </p:cNvPr>
          <p:cNvSpPr txBox="1"/>
          <p:nvPr/>
        </p:nvSpPr>
        <p:spPr>
          <a:xfrm>
            <a:off x="8259957" y="1636241"/>
            <a:ext cx="160641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32.7%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B68AAF-C039-8225-E5E0-651FCA294F7E}"/>
              </a:ext>
            </a:extLst>
          </p:cNvPr>
          <p:cNvSpPr/>
          <p:nvPr/>
        </p:nvSpPr>
        <p:spPr>
          <a:xfrm>
            <a:off x="10093480" y="1393470"/>
            <a:ext cx="1808328" cy="236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A78CFB-BAF1-C59B-EDCA-4D4884B252BE}"/>
              </a:ext>
            </a:extLst>
          </p:cNvPr>
          <p:cNvSpPr/>
          <p:nvPr/>
        </p:nvSpPr>
        <p:spPr>
          <a:xfrm>
            <a:off x="10095928" y="2462193"/>
            <a:ext cx="1808328" cy="248214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89.10%</a:t>
            </a:r>
            <a:endParaRPr lang="en-US" sz="4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EF719C-303E-F19E-2D8E-83F0F157DA52}"/>
              </a:ext>
            </a:extLst>
          </p:cNvPr>
          <p:cNvSpPr txBox="1"/>
          <p:nvPr/>
        </p:nvSpPr>
        <p:spPr>
          <a:xfrm>
            <a:off x="10288050" y="1577627"/>
            <a:ext cx="155951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10.9%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5D6908-7F73-01BE-137B-72C60AE14B4A}"/>
              </a:ext>
            </a:extLst>
          </p:cNvPr>
          <p:cNvSpPr/>
          <p:nvPr/>
        </p:nvSpPr>
        <p:spPr>
          <a:xfrm>
            <a:off x="4173326" y="1393469"/>
            <a:ext cx="1808328" cy="236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8735A5-9DD5-CD69-239E-3FDB25531070}"/>
              </a:ext>
            </a:extLst>
          </p:cNvPr>
          <p:cNvSpPr/>
          <p:nvPr/>
        </p:nvSpPr>
        <p:spPr>
          <a:xfrm>
            <a:off x="4175774" y="2427024"/>
            <a:ext cx="1808328" cy="24938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87.2%</a:t>
            </a:r>
            <a:endParaRPr lang="en-US" sz="4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3CA068-63A4-A5E4-822E-607A7CE2EF5D}"/>
              </a:ext>
            </a:extLst>
          </p:cNvPr>
          <p:cNvSpPr txBox="1"/>
          <p:nvPr/>
        </p:nvSpPr>
        <p:spPr>
          <a:xfrm>
            <a:off x="2203850" y="5168871"/>
            <a:ext cx="168790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2.2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Comparte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información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y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contenido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en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las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herramientas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de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comunicación</a:t>
            </a:r>
            <a:endParaRPr lang="en-US" sz="1600" err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95B617-1DC7-1A32-F6B0-2B8D8BA3B0E7}"/>
              </a:ext>
            </a:extLst>
          </p:cNvPr>
          <p:cNvSpPr txBox="1"/>
          <p:nvPr/>
        </p:nvSpPr>
        <p:spPr>
          <a:xfrm>
            <a:off x="4149881" y="5168871"/>
            <a:ext cx="168790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2.3 Posee un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perfil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digital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en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las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plataformas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sociales</a:t>
            </a:r>
            <a:endParaRPr lang="en-US" sz="1600" err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2CC2F4-E4A5-411E-5A7C-B04BECBA2DC1}"/>
              </a:ext>
            </a:extLst>
          </p:cNvPr>
          <p:cNvSpPr txBox="1"/>
          <p:nvPr/>
        </p:nvSpPr>
        <p:spPr>
          <a:xfrm>
            <a:off x="6306928" y="5168871"/>
            <a:ext cx="168790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2.4 Crea o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colabora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en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la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producción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de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contenido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digital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en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espacios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de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comunicación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8B1DB6-C62C-BB84-5249-FC606B4D6511}"/>
              </a:ext>
            </a:extLst>
          </p:cNvPr>
          <p:cNvSpPr txBox="1"/>
          <p:nvPr/>
        </p:nvSpPr>
        <p:spPr>
          <a:xfrm>
            <a:off x="8135728" y="5133701"/>
            <a:ext cx="168790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2.5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Conoce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el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uso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adecuado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de las NETIQUETAS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8FBFDE-0920-04D4-B939-84D3DA4B756C}"/>
              </a:ext>
            </a:extLst>
          </p:cNvPr>
          <p:cNvSpPr txBox="1"/>
          <p:nvPr/>
        </p:nvSpPr>
        <p:spPr>
          <a:xfrm>
            <a:off x="10152098" y="5168872"/>
            <a:ext cx="168790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2.6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Gestiona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de forma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adecuada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la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identidad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digital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9C645E-F0A9-7A16-FB2B-2B4A5D5EB772}"/>
              </a:ext>
            </a:extLst>
          </p:cNvPr>
          <p:cNvSpPr txBox="1"/>
          <p:nvPr/>
        </p:nvSpPr>
        <p:spPr>
          <a:xfrm>
            <a:off x="4297557" y="1577626"/>
            <a:ext cx="148918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12.8%</a:t>
            </a: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19" y="741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NI" b="1">
                <a:solidFill>
                  <a:srgbClr val="002060"/>
                </a:solidFill>
                <a:latin typeface="Bahnschrift"/>
                <a:ea typeface="Roboto"/>
              </a:rPr>
              <a:t>Resultados</a:t>
            </a:r>
            <a:br>
              <a:rPr lang="es-NI" b="1">
                <a:solidFill>
                  <a:srgbClr val="002060"/>
                </a:solidFill>
                <a:latin typeface="Bahnschrift"/>
                <a:ea typeface="Roboto"/>
              </a:rPr>
            </a:br>
            <a:r>
              <a:rPr lang="es-NI" b="1">
                <a:solidFill>
                  <a:srgbClr val="002060"/>
                </a:solidFill>
                <a:latin typeface="Bahnschrift"/>
                <a:ea typeface="Roboto"/>
              </a:rPr>
              <a:t>3. Categoría de Creación de Contenido </a:t>
            </a:r>
            <a:endParaRPr lang="es-NI" b="1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A30C1C-DDEF-611A-DDF7-E1D13EFD921C}"/>
              </a:ext>
            </a:extLst>
          </p:cNvPr>
          <p:cNvSpPr/>
          <p:nvPr/>
        </p:nvSpPr>
        <p:spPr>
          <a:xfrm>
            <a:off x="355978" y="1393470"/>
            <a:ext cx="1679375" cy="223595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30477C-7718-B262-761E-90DD48B6B90B}"/>
              </a:ext>
            </a:extLst>
          </p:cNvPr>
          <p:cNvSpPr/>
          <p:nvPr/>
        </p:nvSpPr>
        <p:spPr>
          <a:xfrm>
            <a:off x="346703" y="2942840"/>
            <a:ext cx="1691098" cy="195460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50.9%</a:t>
            </a:r>
            <a:endParaRPr lang="en-US" sz="4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49470-54CA-A900-ED17-7D053AA65A79}"/>
              </a:ext>
            </a:extLst>
          </p:cNvPr>
          <p:cNvSpPr txBox="1"/>
          <p:nvPr/>
        </p:nvSpPr>
        <p:spPr>
          <a:xfrm>
            <a:off x="445042" y="1577628"/>
            <a:ext cx="152434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49.1%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776706-102D-06B3-E0C0-576F892EF9A0}"/>
              </a:ext>
            </a:extLst>
          </p:cNvPr>
          <p:cNvSpPr txBox="1"/>
          <p:nvPr/>
        </p:nvSpPr>
        <p:spPr>
          <a:xfrm>
            <a:off x="3678116" y="4897315"/>
            <a:ext cx="5436576" cy="18317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2086E-1D9D-91D8-1DC5-907825497B44}"/>
              </a:ext>
            </a:extLst>
          </p:cNvPr>
          <p:cNvSpPr txBox="1"/>
          <p:nvPr/>
        </p:nvSpPr>
        <p:spPr>
          <a:xfrm>
            <a:off x="339882" y="5133702"/>
            <a:ext cx="16879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3.1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Desarrolla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contenidos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digitales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.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E70941-589E-BA92-3E21-4995EE3EA24D}"/>
              </a:ext>
            </a:extLst>
          </p:cNvPr>
          <p:cNvSpPr/>
          <p:nvPr/>
        </p:nvSpPr>
        <p:spPr>
          <a:xfrm>
            <a:off x="2203850" y="1393470"/>
            <a:ext cx="1808328" cy="236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AAEA18-BD2A-297B-1402-37719ED357EE}"/>
              </a:ext>
            </a:extLst>
          </p:cNvPr>
          <p:cNvSpPr/>
          <p:nvPr/>
        </p:nvSpPr>
        <p:spPr>
          <a:xfrm>
            <a:off x="2206298" y="2942840"/>
            <a:ext cx="1808328" cy="20014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50%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8C541-6DA2-8A6B-C1F7-20F842C6782E}"/>
              </a:ext>
            </a:extLst>
          </p:cNvPr>
          <p:cNvSpPr txBox="1"/>
          <p:nvPr/>
        </p:nvSpPr>
        <p:spPr>
          <a:xfrm>
            <a:off x="2503927" y="1577627"/>
            <a:ext cx="120782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50%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7BD924-743C-B940-980A-62E2C03F1FAC}"/>
              </a:ext>
            </a:extLst>
          </p:cNvPr>
          <p:cNvSpPr/>
          <p:nvPr/>
        </p:nvSpPr>
        <p:spPr>
          <a:xfrm>
            <a:off x="6189695" y="1393470"/>
            <a:ext cx="1808328" cy="236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57DEFF-6C5A-AB9C-398F-8CCD992DE87B}"/>
              </a:ext>
            </a:extLst>
          </p:cNvPr>
          <p:cNvSpPr/>
          <p:nvPr/>
        </p:nvSpPr>
        <p:spPr>
          <a:xfrm>
            <a:off x="6192143" y="2743545"/>
            <a:ext cx="1808328" cy="220079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64.6%</a:t>
            </a:r>
            <a:endParaRPr lang="en-US" sz="4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FCABE7-57C5-1BF5-8EBB-7E7C248AA29F}"/>
              </a:ext>
            </a:extLst>
          </p:cNvPr>
          <p:cNvSpPr txBox="1"/>
          <p:nvPr/>
        </p:nvSpPr>
        <p:spPr>
          <a:xfrm>
            <a:off x="6267034" y="1577626"/>
            <a:ext cx="161813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35.4%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CD2261-6AD9-5BDC-AAA5-92CBF86817CC}"/>
              </a:ext>
            </a:extLst>
          </p:cNvPr>
          <p:cNvSpPr/>
          <p:nvPr/>
        </p:nvSpPr>
        <p:spPr>
          <a:xfrm>
            <a:off x="8135726" y="1393469"/>
            <a:ext cx="1808328" cy="236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D2C08C-718D-13D6-2728-0ED448D3A676}"/>
              </a:ext>
            </a:extLst>
          </p:cNvPr>
          <p:cNvSpPr/>
          <p:nvPr/>
        </p:nvSpPr>
        <p:spPr>
          <a:xfrm>
            <a:off x="8138174" y="2509085"/>
            <a:ext cx="1808328" cy="243525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82.7%</a:t>
            </a:r>
            <a:endParaRPr lang="en-US" sz="4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49C27E-E14A-CAE4-9184-301F8077ABFD}"/>
              </a:ext>
            </a:extLst>
          </p:cNvPr>
          <p:cNvSpPr txBox="1"/>
          <p:nvPr/>
        </p:nvSpPr>
        <p:spPr>
          <a:xfrm>
            <a:off x="8295127" y="1636241"/>
            <a:ext cx="147745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17.3%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5D6908-7F73-01BE-137B-72C60AE14B4A}"/>
              </a:ext>
            </a:extLst>
          </p:cNvPr>
          <p:cNvSpPr/>
          <p:nvPr/>
        </p:nvSpPr>
        <p:spPr>
          <a:xfrm>
            <a:off x="4173326" y="1393469"/>
            <a:ext cx="1808328" cy="236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8735A5-9DD5-CD69-239E-3FDB25531070}"/>
              </a:ext>
            </a:extLst>
          </p:cNvPr>
          <p:cNvSpPr/>
          <p:nvPr/>
        </p:nvSpPr>
        <p:spPr>
          <a:xfrm>
            <a:off x="4164051" y="2579424"/>
            <a:ext cx="1820051" cy="23649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70%</a:t>
            </a:r>
            <a:endParaRPr lang="en-US" sz="4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3CA068-63A4-A5E4-822E-607A7CE2EF5D}"/>
              </a:ext>
            </a:extLst>
          </p:cNvPr>
          <p:cNvSpPr txBox="1"/>
          <p:nvPr/>
        </p:nvSpPr>
        <p:spPr>
          <a:xfrm>
            <a:off x="2203850" y="5168871"/>
            <a:ext cx="168790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3.2 Integra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contenido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encontrado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en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 internet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en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otros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 de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autoría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propia</a:t>
            </a:r>
            <a:endParaRPr lang="en-US" err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95B617-1DC7-1A32-F6B0-2B8D8BA3B0E7}"/>
              </a:ext>
            </a:extLst>
          </p:cNvPr>
          <p:cNvSpPr txBox="1"/>
          <p:nvPr/>
        </p:nvSpPr>
        <p:spPr>
          <a:xfrm>
            <a:off x="4149881" y="5168871"/>
            <a:ext cx="16879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3.3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Conoce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 las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leyes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 de derechos de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autor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 y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licencias</a:t>
            </a:r>
            <a:endParaRPr lang="en-US" err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2CC2F4-E4A5-411E-5A7C-B04BECBA2DC1}"/>
              </a:ext>
            </a:extLst>
          </p:cNvPr>
          <p:cNvSpPr txBox="1"/>
          <p:nvPr/>
        </p:nvSpPr>
        <p:spPr>
          <a:xfrm>
            <a:off x="6306928" y="5168871"/>
            <a:ext cx="168790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3.4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Conoce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aspectos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básicos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 de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programación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en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algún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lenguaje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.  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8B1DB6-C62C-BB84-5249-FC606B4D6511}"/>
              </a:ext>
            </a:extLst>
          </p:cNvPr>
          <p:cNvSpPr txBox="1"/>
          <p:nvPr/>
        </p:nvSpPr>
        <p:spPr>
          <a:xfrm>
            <a:off x="8135728" y="5133701"/>
            <a:ext cx="16879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3.5 Maneja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adecuadamente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programas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200" b="1" err="1">
                <a:solidFill>
                  <a:srgbClr val="202124"/>
                </a:solidFill>
                <a:ea typeface="+mn-lt"/>
                <a:cs typeface="+mn-lt"/>
              </a:rPr>
              <a:t>informáticos</a:t>
            </a:r>
            <a:endParaRPr lang="en-US" err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9C645E-F0A9-7A16-FB2B-2B4A5D5EB772}"/>
              </a:ext>
            </a:extLst>
          </p:cNvPr>
          <p:cNvSpPr txBox="1"/>
          <p:nvPr/>
        </p:nvSpPr>
        <p:spPr>
          <a:xfrm>
            <a:off x="4578910" y="1577626"/>
            <a:ext cx="120782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30%</a:t>
            </a: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69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19" y="741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NI" b="1">
                <a:solidFill>
                  <a:srgbClr val="002060"/>
                </a:solidFill>
                <a:latin typeface="Bahnschrift"/>
                <a:ea typeface="Roboto"/>
              </a:rPr>
              <a:t>Resultados</a:t>
            </a:r>
            <a:br>
              <a:rPr lang="es-NI" b="1">
                <a:solidFill>
                  <a:srgbClr val="002060"/>
                </a:solidFill>
                <a:latin typeface="Bahnschrift"/>
                <a:ea typeface="Roboto"/>
              </a:rPr>
            </a:br>
            <a:r>
              <a:rPr lang="es-NI" b="1">
                <a:solidFill>
                  <a:srgbClr val="002060"/>
                </a:solidFill>
                <a:latin typeface="Bahnschrift"/>
                <a:ea typeface="Roboto"/>
              </a:rPr>
              <a:t>4. Categoría de Seguridad </a:t>
            </a:r>
            <a:endParaRPr lang="es-NI" b="1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A30C1C-DDEF-611A-DDF7-E1D13EFD921C}"/>
              </a:ext>
            </a:extLst>
          </p:cNvPr>
          <p:cNvSpPr/>
          <p:nvPr/>
        </p:nvSpPr>
        <p:spPr>
          <a:xfrm>
            <a:off x="355978" y="1393470"/>
            <a:ext cx="1679375" cy="223595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30477C-7718-B262-761E-90DD48B6B90B}"/>
              </a:ext>
            </a:extLst>
          </p:cNvPr>
          <p:cNvSpPr/>
          <p:nvPr/>
        </p:nvSpPr>
        <p:spPr>
          <a:xfrm>
            <a:off x="346703" y="2766994"/>
            <a:ext cx="1691098" cy="213045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84.6%</a:t>
            </a:r>
            <a:endParaRPr lang="en-US" sz="4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49470-54CA-A900-ED17-7D053AA65A79}"/>
              </a:ext>
            </a:extLst>
          </p:cNvPr>
          <p:cNvSpPr txBox="1"/>
          <p:nvPr/>
        </p:nvSpPr>
        <p:spPr>
          <a:xfrm>
            <a:off x="421595" y="1577628"/>
            <a:ext cx="148918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15.4%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776706-102D-06B3-E0C0-576F892EF9A0}"/>
              </a:ext>
            </a:extLst>
          </p:cNvPr>
          <p:cNvSpPr txBox="1"/>
          <p:nvPr/>
        </p:nvSpPr>
        <p:spPr>
          <a:xfrm>
            <a:off x="3678116" y="4897315"/>
            <a:ext cx="5436576" cy="18317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2086E-1D9D-91D8-1DC5-907825497B44}"/>
              </a:ext>
            </a:extLst>
          </p:cNvPr>
          <p:cNvSpPr txBox="1"/>
          <p:nvPr/>
        </p:nvSpPr>
        <p:spPr>
          <a:xfrm>
            <a:off x="339882" y="5133702"/>
            <a:ext cx="168790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4.1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Utiliza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protocolos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de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seguridad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en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los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dispositivos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que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utiliza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E70941-589E-BA92-3E21-4995EE3EA24D}"/>
              </a:ext>
            </a:extLst>
          </p:cNvPr>
          <p:cNvSpPr/>
          <p:nvPr/>
        </p:nvSpPr>
        <p:spPr>
          <a:xfrm>
            <a:off x="2203850" y="1393470"/>
            <a:ext cx="1808328" cy="236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AAEA18-BD2A-297B-1402-37719ED357EE}"/>
              </a:ext>
            </a:extLst>
          </p:cNvPr>
          <p:cNvSpPr/>
          <p:nvPr/>
        </p:nvSpPr>
        <p:spPr>
          <a:xfrm>
            <a:off x="2206298" y="2427025"/>
            <a:ext cx="1808328" cy="24938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89.1%</a:t>
            </a:r>
            <a:endParaRPr lang="en-US" sz="4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8C541-6DA2-8A6B-C1F7-20F842C6782E}"/>
              </a:ext>
            </a:extLst>
          </p:cNvPr>
          <p:cNvSpPr txBox="1"/>
          <p:nvPr/>
        </p:nvSpPr>
        <p:spPr>
          <a:xfrm>
            <a:off x="2386697" y="1577627"/>
            <a:ext cx="151262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10.9%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7BD924-743C-B940-980A-62E2C03F1FAC}"/>
              </a:ext>
            </a:extLst>
          </p:cNvPr>
          <p:cNvSpPr/>
          <p:nvPr/>
        </p:nvSpPr>
        <p:spPr>
          <a:xfrm>
            <a:off x="6189695" y="1393470"/>
            <a:ext cx="1808328" cy="236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57DEFF-6C5A-AB9C-398F-8CCD992DE87B}"/>
              </a:ext>
            </a:extLst>
          </p:cNvPr>
          <p:cNvSpPr/>
          <p:nvPr/>
        </p:nvSpPr>
        <p:spPr>
          <a:xfrm>
            <a:off x="6192143" y="2450469"/>
            <a:ext cx="1808328" cy="24938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90%</a:t>
            </a:r>
            <a:endParaRPr lang="en-US" sz="4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FCABE7-57C5-1BF5-8EBB-7E7C248AA29F}"/>
              </a:ext>
            </a:extLst>
          </p:cNvPr>
          <p:cNvSpPr txBox="1"/>
          <p:nvPr/>
        </p:nvSpPr>
        <p:spPr>
          <a:xfrm>
            <a:off x="6489772" y="1577626"/>
            <a:ext cx="120782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10%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49C27E-E14A-CAE4-9184-301F8077ABFD}"/>
              </a:ext>
            </a:extLst>
          </p:cNvPr>
          <p:cNvSpPr txBox="1"/>
          <p:nvPr/>
        </p:nvSpPr>
        <p:spPr>
          <a:xfrm>
            <a:off x="8435803" y="1636241"/>
            <a:ext cx="120782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26%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5D6908-7F73-01BE-137B-72C60AE14B4A}"/>
              </a:ext>
            </a:extLst>
          </p:cNvPr>
          <p:cNvSpPr/>
          <p:nvPr/>
        </p:nvSpPr>
        <p:spPr>
          <a:xfrm>
            <a:off x="4173326" y="1393469"/>
            <a:ext cx="1808328" cy="236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8735A5-9DD5-CD69-239E-3FDB25531070}"/>
              </a:ext>
            </a:extLst>
          </p:cNvPr>
          <p:cNvSpPr/>
          <p:nvPr/>
        </p:nvSpPr>
        <p:spPr>
          <a:xfrm>
            <a:off x="4152328" y="2579424"/>
            <a:ext cx="1831774" cy="23649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87.3%</a:t>
            </a:r>
            <a:endParaRPr lang="en-US" sz="4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3CA068-63A4-A5E4-822E-607A7CE2EF5D}"/>
              </a:ext>
            </a:extLst>
          </p:cNvPr>
          <p:cNvSpPr txBox="1"/>
          <p:nvPr/>
        </p:nvSpPr>
        <p:spPr>
          <a:xfrm>
            <a:off x="2203850" y="5168871"/>
            <a:ext cx="168790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4.2 ¿Protege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los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datos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de sus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dispositivos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digitales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?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95B617-1DC7-1A32-F6B0-2B8D8BA3B0E7}"/>
              </a:ext>
            </a:extLst>
          </p:cNvPr>
          <p:cNvSpPr txBox="1"/>
          <p:nvPr/>
        </p:nvSpPr>
        <p:spPr>
          <a:xfrm>
            <a:off x="4149881" y="5168871"/>
            <a:ext cx="168790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4.3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Utiliza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los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dispositivos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de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manera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responsable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sin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afectar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su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salud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 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2CC2F4-E4A5-411E-5A7C-B04BECBA2DC1}"/>
              </a:ext>
            </a:extLst>
          </p:cNvPr>
          <p:cNvSpPr txBox="1"/>
          <p:nvPr/>
        </p:nvSpPr>
        <p:spPr>
          <a:xfrm>
            <a:off x="6306928" y="5168871"/>
            <a:ext cx="168790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4.4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Utiliza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tecnología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sin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afectar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el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medio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ambiente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9C645E-F0A9-7A16-FB2B-2B4A5D5EB772}"/>
              </a:ext>
            </a:extLst>
          </p:cNvPr>
          <p:cNvSpPr txBox="1"/>
          <p:nvPr/>
        </p:nvSpPr>
        <p:spPr>
          <a:xfrm>
            <a:off x="4344449" y="1577626"/>
            <a:ext cx="154779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12.7%</a:t>
            </a: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23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19" y="741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NI" b="1">
                <a:solidFill>
                  <a:srgbClr val="002060"/>
                </a:solidFill>
                <a:latin typeface="Bahnschrift"/>
                <a:ea typeface="Roboto"/>
              </a:rPr>
              <a:t>Resultados</a:t>
            </a:r>
            <a:br>
              <a:rPr lang="es-NI" b="1">
                <a:solidFill>
                  <a:srgbClr val="002060"/>
                </a:solidFill>
                <a:latin typeface="Bahnschrift"/>
                <a:ea typeface="Roboto"/>
              </a:rPr>
            </a:br>
            <a:r>
              <a:rPr lang="es-NI" b="1">
                <a:solidFill>
                  <a:srgbClr val="002060"/>
                </a:solidFill>
                <a:latin typeface="Bahnschrift"/>
                <a:ea typeface="Roboto"/>
              </a:rPr>
              <a:t>5. Categoría de Solución de problemas </a:t>
            </a:r>
            <a:endParaRPr lang="es-NI" b="1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A30C1C-DDEF-611A-DDF7-E1D13EFD921C}"/>
              </a:ext>
            </a:extLst>
          </p:cNvPr>
          <p:cNvSpPr/>
          <p:nvPr/>
        </p:nvSpPr>
        <p:spPr>
          <a:xfrm>
            <a:off x="355978" y="1393470"/>
            <a:ext cx="1679375" cy="223595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30477C-7718-B262-761E-90DD48B6B90B}"/>
              </a:ext>
            </a:extLst>
          </p:cNvPr>
          <p:cNvSpPr/>
          <p:nvPr/>
        </p:nvSpPr>
        <p:spPr>
          <a:xfrm>
            <a:off x="346703" y="2661486"/>
            <a:ext cx="1691098" cy="223595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73.6%</a:t>
            </a:r>
            <a:endParaRPr lang="en-US" sz="4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49470-54CA-A900-ED17-7D053AA65A79}"/>
              </a:ext>
            </a:extLst>
          </p:cNvPr>
          <p:cNvSpPr txBox="1"/>
          <p:nvPr/>
        </p:nvSpPr>
        <p:spPr>
          <a:xfrm>
            <a:off x="409872" y="1577628"/>
            <a:ext cx="161813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26.4%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776706-102D-06B3-E0C0-576F892EF9A0}"/>
              </a:ext>
            </a:extLst>
          </p:cNvPr>
          <p:cNvSpPr txBox="1"/>
          <p:nvPr/>
        </p:nvSpPr>
        <p:spPr>
          <a:xfrm>
            <a:off x="3678116" y="4897315"/>
            <a:ext cx="5436576" cy="18317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2086E-1D9D-91D8-1DC5-907825497B44}"/>
              </a:ext>
            </a:extLst>
          </p:cNvPr>
          <p:cNvSpPr txBox="1"/>
          <p:nvPr/>
        </p:nvSpPr>
        <p:spPr>
          <a:xfrm>
            <a:off x="339882" y="5133702"/>
            <a:ext cx="168790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5.1 Posee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conocimientos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básicos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para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solucionar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problemas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informáticos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 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E70941-589E-BA92-3E21-4995EE3EA24D}"/>
              </a:ext>
            </a:extLst>
          </p:cNvPr>
          <p:cNvSpPr/>
          <p:nvPr/>
        </p:nvSpPr>
        <p:spPr>
          <a:xfrm>
            <a:off x="2203850" y="1393470"/>
            <a:ext cx="1808328" cy="236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AAEA18-BD2A-297B-1402-37719ED357EE}"/>
              </a:ext>
            </a:extLst>
          </p:cNvPr>
          <p:cNvSpPr/>
          <p:nvPr/>
        </p:nvSpPr>
        <p:spPr>
          <a:xfrm>
            <a:off x="2206298" y="2427025"/>
            <a:ext cx="1808328" cy="24938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85.4%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8C541-6DA2-8A6B-C1F7-20F842C6782E}"/>
              </a:ext>
            </a:extLst>
          </p:cNvPr>
          <p:cNvSpPr txBox="1"/>
          <p:nvPr/>
        </p:nvSpPr>
        <p:spPr>
          <a:xfrm>
            <a:off x="2257743" y="1577627"/>
            <a:ext cx="1629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14.6%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7BD924-743C-B940-980A-62E2C03F1FAC}"/>
              </a:ext>
            </a:extLst>
          </p:cNvPr>
          <p:cNvSpPr/>
          <p:nvPr/>
        </p:nvSpPr>
        <p:spPr>
          <a:xfrm>
            <a:off x="6189695" y="1393470"/>
            <a:ext cx="1808328" cy="236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57DEFF-6C5A-AB9C-398F-8CCD992DE87B}"/>
              </a:ext>
            </a:extLst>
          </p:cNvPr>
          <p:cNvSpPr/>
          <p:nvPr/>
        </p:nvSpPr>
        <p:spPr>
          <a:xfrm>
            <a:off x="6192143" y="2661484"/>
            <a:ext cx="1808328" cy="225940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81.8%</a:t>
            </a:r>
            <a:endParaRPr lang="en-US" sz="4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FCABE7-57C5-1BF5-8EBB-7E7C248AA29F}"/>
              </a:ext>
            </a:extLst>
          </p:cNvPr>
          <p:cNvSpPr txBox="1"/>
          <p:nvPr/>
        </p:nvSpPr>
        <p:spPr>
          <a:xfrm>
            <a:off x="6267034" y="1577626"/>
            <a:ext cx="159468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18.2%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5D6908-7F73-01BE-137B-72C60AE14B4A}"/>
              </a:ext>
            </a:extLst>
          </p:cNvPr>
          <p:cNvSpPr/>
          <p:nvPr/>
        </p:nvSpPr>
        <p:spPr>
          <a:xfrm>
            <a:off x="4173326" y="1393469"/>
            <a:ext cx="1808328" cy="236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8735A5-9DD5-CD69-239E-3FDB25531070}"/>
              </a:ext>
            </a:extLst>
          </p:cNvPr>
          <p:cNvSpPr/>
          <p:nvPr/>
        </p:nvSpPr>
        <p:spPr>
          <a:xfrm>
            <a:off x="4152328" y="2532531"/>
            <a:ext cx="1831774" cy="236491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83.6%</a:t>
            </a:r>
            <a:endParaRPr lang="en-US" sz="4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3CA068-63A4-A5E4-822E-607A7CE2EF5D}"/>
              </a:ext>
            </a:extLst>
          </p:cNvPr>
          <p:cNvSpPr txBox="1"/>
          <p:nvPr/>
        </p:nvSpPr>
        <p:spPr>
          <a:xfrm>
            <a:off x="2203850" y="5168871"/>
            <a:ext cx="168790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5.2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Investiga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de forma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fácil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la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solución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de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problemas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informáticos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 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95B617-1DC7-1A32-F6B0-2B8D8BA3B0E7}"/>
              </a:ext>
            </a:extLst>
          </p:cNvPr>
          <p:cNvSpPr txBox="1"/>
          <p:nvPr/>
        </p:nvSpPr>
        <p:spPr>
          <a:xfrm>
            <a:off x="4149881" y="5168871"/>
            <a:ext cx="168790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5.3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Aplica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estrategias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innovadoras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en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el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uso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de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tecnología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para la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resolución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de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problemas</a:t>
            </a:r>
            <a:r>
              <a:rPr lang="en-US" sz="1200" b="1">
                <a:solidFill>
                  <a:srgbClr val="202124"/>
                </a:solidFill>
                <a:ea typeface="+mn-lt"/>
                <a:cs typeface="+mn-lt"/>
              </a:rPr>
              <a:t> </a:t>
            </a:r>
            <a:br>
              <a:rPr lang="en-US" sz="1200" b="1">
                <a:solidFill>
                  <a:srgbClr val="202124"/>
                </a:solidFill>
                <a:ea typeface="+mn-lt"/>
                <a:cs typeface="+mn-lt"/>
              </a:rPr>
            </a:br>
            <a:br>
              <a:rPr lang="en-US" sz="1200" b="1">
                <a:solidFill>
                  <a:srgbClr val="202124"/>
                </a:solidFill>
                <a:ea typeface="+mn-lt"/>
                <a:cs typeface="+mn-lt"/>
              </a:rPr>
            </a:br>
            <a:endParaRPr lang="en-US" sz="1200" b="1">
              <a:solidFill>
                <a:srgbClr val="202124"/>
              </a:solidFill>
              <a:ea typeface="+mn-lt"/>
              <a:cs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2CC2F4-E4A5-411E-5A7C-B04BECBA2DC1}"/>
              </a:ext>
            </a:extLst>
          </p:cNvPr>
          <p:cNvSpPr txBox="1"/>
          <p:nvPr/>
        </p:nvSpPr>
        <p:spPr>
          <a:xfrm>
            <a:off x="6306928" y="5168871"/>
            <a:ext cx="168790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5.4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Identifica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las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carencias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en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el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acceso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a la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tecnología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según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su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rgbClr val="202124"/>
                </a:solidFill>
                <a:ea typeface="+mn-lt"/>
                <a:cs typeface="+mn-lt"/>
              </a:rPr>
              <a:t>procedencia</a:t>
            </a:r>
            <a:r>
              <a:rPr lang="en-US" sz="1600" b="1">
                <a:solidFill>
                  <a:srgbClr val="202124"/>
                </a:solidFill>
                <a:ea typeface="+mn-lt"/>
                <a:cs typeface="+mn-lt"/>
              </a:rPr>
              <a:t>.</a:t>
            </a:r>
            <a:endParaRPr lang="en-US" sz="16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9C645E-F0A9-7A16-FB2B-2B4A5D5EB772}"/>
              </a:ext>
            </a:extLst>
          </p:cNvPr>
          <p:cNvSpPr txBox="1"/>
          <p:nvPr/>
        </p:nvSpPr>
        <p:spPr>
          <a:xfrm>
            <a:off x="4356172" y="1577626"/>
            <a:ext cx="161813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16.4%</a:t>
            </a: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10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</p:spPr>
        <p:txBody>
          <a:bodyPr>
            <a:normAutofit/>
          </a:bodyPr>
          <a:lstStyle/>
          <a:p>
            <a:r>
              <a:rPr lang="es-NI" b="1">
                <a:solidFill>
                  <a:srgbClr val="002060"/>
                </a:solidFill>
                <a:latin typeface="Bahnschrift"/>
                <a:ea typeface="Roboto"/>
              </a:rPr>
              <a:t>Conclusiones</a:t>
            </a:r>
            <a:endParaRPr lang="es-NI" b="1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427" y="2327563"/>
            <a:ext cx="10035137" cy="304583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just"/>
            <a:r>
              <a:rPr lang="es-MX" dirty="0">
                <a:ea typeface="Calibri"/>
                <a:cs typeface="Calibri"/>
              </a:rPr>
              <a:t>Esta investigación brinda una visión del estado del arte de las competencias digitales a estudiantes de nuevo ingreso en la Facultad de Ciencias y Tecnología de la UNAN León. </a:t>
            </a:r>
          </a:p>
          <a:p>
            <a:pPr algn="just"/>
            <a:r>
              <a:rPr lang="es-MX" dirty="0">
                <a:cs typeface="Calibri"/>
              </a:rPr>
              <a:t>Considerando que mas del 90% de los estudiantes utilizan el teléfono móvil como principal herramienta, se requiere fortaleces las competencias </a:t>
            </a:r>
            <a:r>
              <a:rPr lang="es-MX" dirty="0" err="1">
                <a:cs typeface="Calibri"/>
              </a:rPr>
              <a:t>digitiales</a:t>
            </a:r>
            <a:r>
              <a:rPr lang="es-MX" dirty="0">
                <a:cs typeface="Calibri"/>
              </a:rPr>
              <a:t> </a:t>
            </a:r>
            <a:r>
              <a:rPr lang="es-MX" dirty="0" err="1">
                <a:cs typeface="Calibri"/>
              </a:rPr>
              <a:t>responsive</a:t>
            </a:r>
            <a:r>
              <a:rPr lang="es-MX" dirty="0">
                <a:cs typeface="Calibri"/>
              </a:rPr>
              <a:t> desde los dispositivos móviles.</a:t>
            </a:r>
          </a:p>
          <a:p>
            <a:pPr algn="just"/>
            <a:r>
              <a:rPr lang="es-MX" dirty="0">
                <a:cs typeface="Calibri"/>
              </a:rPr>
              <a:t>Se requiere la implementación de una política nacional de libre acceso a internet educativa en cualquier de los operadores móviles.</a:t>
            </a:r>
            <a:endParaRPr lang="es-MX" dirty="0"/>
          </a:p>
          <a:p>
            <a:pPr algn="just"/>
            <a:r>
              <a:rPr lang="es-MX" dirty="0"/>
              <a:t>Se requiere la incorporación de un programa de formación continua dirigido a estudiantes que permitan fortalecer las competencias digitales. </a:t>
            </a:r>
            <a:endParaRPr lang="en-US" dirty="0">
              <a:ea typeface="Calibri"/>
              <a:cs typeface="Calibri"/>
            </a:endParaRPr>
          </a:p>
          <a:p>
            <a:pPr algn="just"/>
            <a:r>
              <a:rPr lang="es-MX" dirty="0">
                <a:ea typeface="Calibri"/>
                <a:cs typeface="Calibri"/>
              </a:rPr>
              <a:t>Se requiere la definición de un marco de competencias digitales para estudiantes que ingresan a la Educación Superior.</a:t>
            </a:r>
          </a:p>
          <a:p>
            <a:pPr algn="just"/>
            <a:endParaRPr lang="es-MX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just"/>
            <a:endParaRPr lang="es-MX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29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</p:spPr>
        <p:txBody>
          <a:bodyPr>
            <a:normAutofit/>
          </a:bodyPr>
          <a:lstStyle/>
          <a:p>
            <a:r>
              <a:rPr lang="es-NI" b="1" dirty="0">
                <a:solidFill>
                  <a:srgbClr val="002060"/>
                </a:solidFill>
                <a:latin typeface="Bahnschrift"/>
                <a:ea typeface="Roboto" panose="02000000000000000000" pitchFamily="2" charset="0"/>
              </a:rPr>
              <a:t>Referencias Bibliográficas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2019300"/>
            <a:ext cx="11128664" cy="4686300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just"/>
            <a:endParaRPr lang="es-MX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s-ES" dirty="0"/>
              <a:t>Ambriz, C. (2014). </a:t>
            </a:r>
            <a:r>
              <a:rPr lang="es-ES" i="1" dirty="0"/>
              <a:t>La competencia digital de los estudiantes. Estudio de caso: Alumnos de nuevo ingreso a la Escuela Superior de </a:t>
            </a:r>
            <a:r>
              <a:rPr lang="es-ES" i="1" dirty="0" err="1"/>
              <a:t>Ingenería</a:t>
            </a:r>
            <a:r>
              <a:rPr lang="es-ES" i="1" dirty="0"/>
              <a:t> Mecánica y Eléctrica Unidad Azcapotzalco</a:t>
            </a:r>
            <a:r>
              <a:rPr lang="es-ES" dirty="0"/>
              <a:t> [Instituto Politécnico Nacional]. </a:t>
            </a:r>
            <a:r>
              <a:rPr lang="es-ES" u="sng" dirty="0">
                <a:hlinkClick r:id="rId3"/>
              </a:rPr>
              <a:t>https://tesis.ipn.mx/handle/123456789/14406</a:t>
            </a:r>
            <a:endParaRPr lang="en-US" dirty="0"/>
          </a:p>
          <a:p>
            <a:r>
              <a:rPr lang="es-ES" dirty="0" err="1"/>
              <a:t>Area</a:t>
            </a:r>
            <a:r>
              <a:rPr lang="es-ES" dirty="0"/>
              <a:t>, </a:t>
            </a:r>
            <a:r>
              <a:rPr lang="es-ES" dirty="0" err="1"/>
              <a:t>Gutierrez</a:t>
            </a:r>
            <a:r>
              <a:rPr lang="es-ES" dirty="0"/>
              <a:t>, &amp; Vidal. (2012). </a:t>
            </a:r>
            <a:r>
              <a:rPr lang="es-ES" i="1" dirty="0"/>
              <a:t>Alfabetización digital y competencias informacionales</a:t>
            </a:r>
            <a:r>
              <a:rPr lang="es-ES" dirty="0"/>
              <a:t>. </a:t>
            </a:r>
            <a:r>
              <a:rPr lang="es-ES" u="sng" dirty="0">
                <a:hlinkClick r:id="rId4"/>
              </a:rPr>
              <a:t>https://dialnet.unirioja.es/</a:t>
            </a:r>
            <a:r>
              <a:rPr lang="es-ES" u="sng" dirty="0" err="1">
                <a:hlinkClick r:id="rId4"/>
              </a:rPr>
              <a:t>servlet</a:t>
            </a:r>
            <a:r>
              <a:rPr lang="es-ES" u="sng" dirty="0">
                <a:hlinkClick r:id="rId4"/>
              </a:rPr>
              <a:t>/</a:t>
            </a:r>
            <a:r>
              <a:rPr lang="es-ES" u="sng" dirty="0" err="1">
                <a:hlinkClick r:id="rId4"/>
              </a:rPr>
              <a:t>libro?código</a:t>
            </a:r>
            <a:r>
              <a:rPr lang="es-ES" u="sng" dirty="0">
                <a:hlinkClick r:id="rId4"/>
              </a:rPr>
              <a:t>=555922</a:t>
            </a:r>
            <a:endParaRPr lang="en-US" dirty="0"/>
          </a:p>
          <a:p>
            <a:r>
              <a:rPr lang="es-ES" dirty="0"/>
              <a:t>Blanco Fernández, A. (</a:t>
            </a:r>
            <a:r>
              <a:rPr lang="es-ES" dirty="0" err="1"/>
              <a:t>Coord</a:t>
            </a:r>
            <a:r>
              <a:rPr lang="es-ES" dirty="0"/>
              <a:t>). (2009). Desarrollo y evaluación de competencias en educación superior. Madrid: Narcea</a:t>
            </a:r>
            <a:endParaRPr lang="en-US" dirty="0"/>
          </a:p>
          <a:p>
            <a:r>
              <a:rPr lang="es-ES" dirty="0"/>
              <a:t>Cabrera </a:t>
            </a:r>
            <a:r>
              <a:rPr lang="es-ES" dirty="0" err="1"/>
              <a:t>Dokú</a:t>
            </a:r>
            <a:r>
              <a:rPr lang="es-ES" dirty="0"/>
              <a:t>, K. y </a:t>
            </a:r>
            <a:r>
              <a:rPr lang="es-ES" dirty="0" err="1"/>
              <a:t>Gonzalez</a:t>
            </a:r>
            <a:r>
              <a:rPr lang="es-ES" dirty="0"/>
              <a:t> F., L. (</a:t>
            </a:r>
            <a:r>
              <a:rPr lang="es-ES" dirty="0" err="1"/>
              <a:t>Comps</a:t>
            </a:r>
            <a:r>
              <a:rPr lang="es-ES" dirty="0"/>
              <a:t>). (2006). Currículo universitario basado en competencias. Barranquilla: </a:t>
            </a:r>
            <a:r>
              <a:rPr lang="es-ES" dirty="0" err="1"/>
              <a:t>Uninorte</a:t>
            </a:r>
            <a:endParaRPr lang="en-US" dirty="0"/>
          </a:p>
          <a:p>
            <a:r>
              <a:rPr lang="es-ES" dirty="0"/>
              <a:t>Cohen, L. y </a:t>
            </a:r>
            <a:r>
              <a:rPr lang="es-ES" dirty="0" err="1"/>
              <a:t>Manion</a:t>
            </a:r>
            <a:r>
              <a:rPr lang="es-ES" dirty="0"/>
              <a:t>, L. (2002). Experimentos, </a:t>
            </a:r>
            <a:r>
              <a:rPr lang="es-ES" dirty="0" err="1"/>
              <a:t>quasi</a:t>
            </a:r>
            <a:r>
              <a:rPr lang="es-ES" dirty="0"/>
              <a:t> experimentos e investigación de caso único. En (Autores). Métodos de investigación educativa. Madrid: La muralla</a:t>
            </a:r>
            <a:endParaRPr lang="en-US" dirty="0"/>
          </a:p>
          <a:p>
            <a:r>
              <a:rPr lang="es-ES" dirty="0"/>
              <a:t>Comisión Internacional sobre la educación para el siglo XXI. (1994). La educación encierra un</a:t>
            </a:r>
            <a:endParaRPr lang="en-US" dirty="0"/>
          </a:p>
          <a:p>
            <a:r>
              <a:rPr lang="es-ES" dirty="0"/>
              <a:t>tesoro. Disponible en </a:t>
            </a:r>
            <a:r>
              <a:rPr lang="es-ES" u="sng" dirty="0">
                <a:hlinkClick r:id="rId5"/>
              </a:rPr>
              <a:t>http://www.unesco.org/education/pdf/DELORS_S.PDF</a:t>
            </a:r>
            <a:endParaRPr lang="en-US" dirty="0"/>
          </a:p>
          <a:p>
            <a:r>
              <a:rPr lang="es-ES" dirty="0"/>
              <a:t>Corominas Rovira, E. (2001). Competencias genéricas en la formación universitaria. Revista de Educación (325). Disponible en </a:t>
            </a:r>
            <a:r>
              <a:rPr lang="es-ES" u="sng" dirty="0">
                <a:hlinkClick r:id="rId6"/>
              </a:rPr>
              <a:t>http://www.mecd.gob.es/dctm/revista-de-educacion/</a:t>
            </a:r>
            <a:r>
              <a:rPr lang="es-ES" dirty="0"/>
              <a:t> articulosre325/re3252109962.pdf?documentId=0901e72b8125de0e</a:t>
            </a:r>
            <a:endParaRPr lang="en-US" dirty="0"/>
          </a:p>
          <a:p>
            <a:r>
              <a:rPr lang="es-ES" dirty="0" err="1"/>
              <a:t>Eurydice</a:t>
            </a:r>
            <a:r>
              <a:rPr lang="es-ES" dirty="0"/>
              <a:t>. Red de información europea. (2002). Las competencias clave. Disponible en </a:t>
            </a:r>
            <a:r>
              <a:rPr lang="es-ES" u="sng" dirty="0">
                <a:hlinkClick r:id="rId7"/>
              </a:rPr>
              <a:t>http://www.eurydice.org</a:t>
            </a:r>
            <a:endParaRPr lang="es-MX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181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178917D-6BDC-92FE-EEF2-EBC5D0ABE89C}"/>
              </a:ext>
            </a:extLst>
          </p:cNvPr>
          <p:cNvSpPr txBox="1">
            <a:spLocks/>
          </p:cNvSpPr>
          <p:nvPr/>
        </p:nvSpPr>
        <p:spPr>
          <a:xfrm>
            <a:off x="2020165" y="3429000"/>
            <a:ext cx="8151669" cy="6308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dirty="0">
                <a:solidFill>
                  <a:srgbClr val="186AAD"/>
                </a:solidFill>
                <a:latin typeface="Franklin Gothic Heavy"/>
              </a:rPr>
              <a:t>¡Gracias por su atención!</a:t>
            </a:r>
          </a:p>
          <a:p>
            <a:pPr algn="ctr"/>
            <a:endParaRPr lang="es-ES" sz="4800" dirty="0">
              <a:solidFill>
                <a:srgbClr val="186AAD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5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</p:spPr>
        <p:txBody>
          <a:bodyPr>
            <a:normAutofit/>
          </a:bodyPr>
          <a:lstStyle/>
          <a:p>
            <a:r>
              <a:rPr lang="es-NI" b="1">
                <a:solidFill>
                  <a:srgbClr val="002060"/>
                </a:solidFill>
                <a:latin typeface="Bahnschrift"/>
                <a:ea typeface="Roboto"/>
              </a:rPr>
              <a:t>Pregunta de Investigación </a:t>
            </a:r>
            <a:endParaRPr lang="es-NI" b="1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327563"/>
            <a:ext cx="10023764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s" b="1">
                <a:latin typeface="Calibri"/>
                <a:ea typeface="Calibri"/>
                <a:cs typeface="Times New Roman"/>
              </a:rPr>
              <a:t> ¿Cuál es el grado de apropiación de competencias digitales en estudiantes de primer ingreso de la Facultad de Ciencias y Tecnología? </a:t>
            </a:r>
            <a:endParaRPr lang="es-NI" b="1"/>
          </a:p>
        </p:txBody>
      </p:sp>
      <p:pic>
        <p:nvPicPr>
          <p:cNvPr id="4" name="Picture 3" descr="A cartoon character holding a question mark&#10;&#10;Description automatically generated">
            <a:extLst>
              <a:ext uri="{FF2B5EF4-FFF2-40B4-BE49-F238E27FC236}">
                <a16:creationId xmlns:a16="http://schemas.microsoft.com/office/drawing/2014/main" id="{EC7B150D-315C-87D5-2729-469FA63DD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89" b="5904"/>
          <a:stretch/>
        </p:blipFill>
        <p:spPr>
          <a:xfrm>
            <a:off x="7655015" y="3187454"/>
            <a:ext cx="3568274" cy="349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7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</p:spPr>
        <p:txBody>
          <a:bodyPr>
            <a:normAutofit/>
          </a:bodyPr>
          <a:lstStyle/>
          <a:p>
            <a:r>
              <a:rPr lang="es-NI" b="1">
                <a:solidFill>
                  <a:srgbClr val="002060"/>
                </a:solidFill>
                <a:latin typeface="Bahnschrift"/>
                <a:ea typeface="Roboto"/>
              </a:rPr>
              <a:t>Objetivos General</a:t>
            </a:r>
            <a:endParaRPr lang="es-NI" b="1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327563"/>
            <a:ext cx="10023764" cy="3045836"/>
          </a:xfrm>
        </p:spPr>
        <p:txBody>
          <a:bodyPr/>
          <a:lstStyle/>
          <a:p>
            <a:pPr marL="0" indent="0" algn="just">
              <a:buNone/>
            </a:pPr>
            <a:r>
              <a:rPr lang="es-MX"/>
              <a:t>Diagnosticar el grado de apropiación de competencias digitales en estudiantes de primer ingreso de la Facultad de Ciencias y Tecnología.</a:t>
            </a:r>
            <a:endParaRPr lang="es-NI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9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</p:spPr>
        <p:txBody>
          <a:bodyPr>
            <a:normAutofit/>
          </a:bodyPr>
          <a:lstStyle/>
          <a:p>
            <a:r>
              <a:rPr lang="es-NI" b="1">
                <a:solidFill>
                  <a:srgbClr val="002060"/>
                </a:solidFill>
                <a:latin typeface="Bahnschrift"/>
                <a:ea typeface="Roboto"/>
              </a:rPr>
              <a:t>Referente Teórico </a:t>
            </a:r>
            <a:endParaRPr lang="es-NI" b="1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29" y="1962662"/>
            <a:ext cx="11107735" cy="4376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None/>
            </a:pPr>
            <a:r>
              <a:rPr lang="es" sz="2000" dirty="0">
                <a:solidFill>
                  <a:srgbClr val="002060"/>
                </a:solidFill>
                <a:latin typeface="Calibri"/>
                <a:ea typeface="Ebrima"/>
                <a:cs typeface="Times New Roman"/>
              </a:rPr>
              <a:t>Según González y Llarraín (citados en Cabrera Dokú y González, 2006, p. 30), “Competir es saber actuar con conciencia”. Es conocimiento en acción. Tal conocimiento, cuyo significado directo no es "describir" la realidad, sino "transformarla"; no para definir un problema, sino para resolverlo; saber qué, pero también saber cómo (...) Integración de tres tipos de conocimiento: conceptos (saber saber), procedimiento (saber hacer) y actitud (saber hacer)". Para White (citado en Rué, 2007, p. 62), la competencia es “un concepto que incluye los actos de capturar, pensar, explorar, mover, notar, percibir, realizar, manipular y hacer cambios que proporcionen un dado interactivo capaz”. </a:t>
            </a:r>
            <a:endParaRPr lang="en-US" sz="2000" dirty="0">
              <a:solidFill>
                <a:srgbClr val="002060"/>
              </a:solidFill>
              <a:latin typeface="Calibri"/>
              <a:ea typeface="Ebrima" panose="02000000000000000000" pitchFamily="2" charset="0"/>
              <a:cs typeface="Times New Roman"/>
            </a:endParaRPr>
          </a:p>
          <a:p>
            <a:pPr algn="just">
              <a:buNone/>
            </a:pPr>
            <a:r>
              <a:rPr lang="es" sz="1200" dirty="0">
                <a:solidFill>
                  <a:srgbClr val="002060"/>
                </a:solidFill>
                <a:latin typeface="Times New Roman"/>
                <a:ea typeface="Ebrima"/>
                <a:cs typeface="Times New Roman"/>
              </a:rPr>
              <a:t>.</a:t>
            </a:r>
            <a:endParaRPr lang="en-US" sz="1200" dirty="0">
              <a:solidFill>
                <a:srgbClr val="002060"/>
              </a:solidFill>
              <a:latin typeface="Times New Roman"/>
              <a:ea typeface="Ebrima"/>
              <a:cs typeface="Times New Roman"/>
            </a:endParaRPr>
          </a:p>
          <a:p>
            <a:pPr marL="0" indent="0" algn="just">
              <a:buNone/>
            </a:pPr>
            <a:r>
              <a:rPr lang="es-NI" sz="2000" dirty="0">
                <a:solidFill>
                  <a:srgbClr val="002060"/>
                </a:solidFill>
                <a:ea typeface="Ebrima" panose="02000000000000000000" pitchFamily="2" charset="0"/>
                <a:cs typeface="Ebrima" panose="02000000000000000000" pitchFamily="2" charset="0"/>
              </a:rPr>
              <a:t>Competencia: Es el conjunto de conocimiento, habilidades, actitudes y destrezas, tanto especificas como transversales, que debe reunir un titulado para satisfacer plenamente las exigencias sociales. (Adaptado de CSUCA 2018B)</a:t>
            </a:r>
          </a:p>
        </p:txBody>
      </p:sp>
    </p:spTree>
    <p:extLst>
      <p:ext uri="{BB962C8B-B14F-4D97-AF65-F5344CB8AC3E}">
        <p14:creationId xmlns:p14="http://schemas.microsoft.com/office/powerpoint/2010/main" val="223743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diagram with colorful circles and text&#10;&#10;Description automatically generated">
            <a:extLst>
              <a:ext uri="{FF2B5EF4-FFF2-40B4-BE49-F238E27FC236}">
                <a16:creationId xmlns:a16="http://schemas.microsoft.com/office/drawing/2014/main" id="{01D153AA-E1D2-F820-BEAD-CCE4E4A3B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192" y="202064"/>
            <a:ext cx="7940721" cy="655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</p:spPr>
        <p:txBody>
          <a:bodyPr>
            <a:normAutofit/>
          </a:bodyPr>
          <a:lstStyle/>
          <a:p>
            <a:r>
              <a:rPr lang="es-NI" b="1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Materiales y Métodos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327563"/>
            <a:ext cx="10023764" cy="3045836"/>
          </a:xfrm>
        </p:spPr>
        <p:txBody>
          <a:bodyPr/>
          <a:lstStyle/>
          <a:p>
            <a:pPr marL="0" indent="0">
              <a:buNone/>
            </a:pPr>
            <a:r>
              <a:rPr lang="es-NI" dirty="0"/>
              <a:t>El desarrollo de esta investigación se plantea desde el paradigma pragmático con un enfoque Mixto Secuencial, el cual se analizan datos cuantitativos y cualitativos a través de los diferentes instrumentos.</a:t>
            </a:r>
          </a:p>
        </p:txBody>
      </p:sp>
    </p:spTree>
    <p:extLst>
      <p:ext uri="{BB962C8B-B14F-4D97-AF65-F5344CB8AC3E}">
        <p14:creationId xmlns:p14="http://schemas.microsoft.com/office/powerpoint/2010/main" val="196000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26" y="438"/>
            <a:ext cx="11512061" cy="1325563"/>
          </a:xfrm>
        </p:spPr>
        <p:txBody>
          <a:bodyPr>
            <a:normAutofit/>
          </a:bodyPr>
          <a:lstStyle/>
          <a:p>
            <a:pPr algn="ctr"/>
            <a:r>
              <a:rPr lang="es-NI" b="1">
                <a:solidFill>
                  <a:srgbClr val="002060"/>
                </a:solidFill>
                <a:latin typeface="Bahnschrift"/>
                <a:ea typeface="Roboto"/>
              </a:rPr>
              <a:t>Resultados</a:t>
            </a:r>
            <a:endParaRPr lang="es-NI" b="1"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pic>
        <p:nvPicPr>
          <p:cNvPr id="4" name="Content Placeholder 3" descr="Gráfico de respuestas de formularios. Título de la pregunta: Sexo. Número de respuestas: 110 respuestas.">
            <a:extLst>
              <a:ext uri="{FF2B5EF4-FFF2-40B4-BE49-F238E27FC236}">
                <a16:creationId xmlns:a16="http://schemas.microsoft.com/office/drawing/2014/main" id="{5AB56D78-B435-3964-8BAC-1D997C50F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5233" y="2770013"/>
            <a:ext cx="10090159" cy="413627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638BEE-F55C-D40E-FEB6-5E80907D77DD}"/>
              </a:ext>
            </a:extLst>
          </p:cNvPr>
          <p:cNvSpPr txBox="1"/>
          <p:nvPr/>
        </p:nvSpPr>
        <p:spPr>
          <a:xfrm>
            <a:off x="336756" y="1197078"/>
            <a:ext cx="1191177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NI" sz="3200" b="1">
                <a:solidFill>
                  <a:srgbClr val="002060"/>
                </a:solidFill>
                <a:latin typeface="Bahnschrift"/>
              </a:rPr>
              <a:t>Características Sociodemográficas de los encuestado</a:t>
            </a:r>
            <a:r>
              <a:rPr lang="es-NI" sz="3200">
                <a:solidFill>
                  <a:srgbClr val="002060"/>
                </a:solidFill>
                <a:latin typeface="Bahnschrift"/>
              </a:rPr>
              <a:t>​s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C4504-D090-B6E9-E244-2FCA7A63BC18}"/>
              </a:ext>
            </a:extLst>
          </p:cNvPr>
          <p:cNvSpPr txBox="1"/>
          <p:nvPr/>
        </p:nvSpPr>
        <p:spPr>
          <a:xfrm>
            <a:off x="336755" y="1860755"/>
            <a:ext cx="1191177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NI" sz="2400" b="1">
                <a:solidFill>
                  <a:srgbClr val="000000"/>
                </a:solidFill>
                <a:latin typeface="Bahnschrift"/>
              </a:rPr>
              <a:t>Figura 1</a:t>
            </a:r>
          </a:p>
          <a:p>
            <a:pPr algn="ctr"/>
            <a:r>
              <a:rPr lang="es-NI" sz="2400" b="1">
                <a:solidFill>
                  <a:srgbClr val="000000"/>
                </a:solidFill>
                <a:latin typeface="Bahnschrift"/>
              </a:rPr>
              <a:t>Distribución porcentual según el Sexo</a:t>
            </a:r>
          </a:p>
        </p:txBody>
      </p:sp>
    </p:spTree>
    <p:extLst>
      <p:ext uri="{BB962C8B-B14F-4D97-AF65-F5344CB8AC3E}">
        <p14:creationId xmlns:p14="http://schemas.microsoft.com/office/powerpoint/2010/main" val="366725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26" y="438"/>
            <a:ext cx="11512061" cy="1325563"/>
          </a:xfrm>
        </p:spPr>
        <p:txBody>
          <a:bodyPr>
            <a:normAutofit/>
          </a:bodyPr>
          <a:lstStyle/>
          <a:p>
            <a:pPr algn="ctr"/>
            <a:r>
              <a:rPr lang="es-NI" b="1">
                <a:solidFill>
                  <a:srgbClr val="002060"/>
                </a:solidFill>
                <a:latin typeface="Bahnschrift"/>
                <a:ea typeface="Roboto"/>
              </a:rPr>
              <a:t>Resultados</a:t>
            </a:r>
            <a:endParaRPr lang="es-NI" b="1"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38BEE-F55C-D40E-FEB6-5E80907D77DD}"/>
              </a:ext>
            </a:extLst>
          </p:cNvPr>
          <p:cNvSpPr txBox="1"/>
          <p:nvPr/>
        </p:nvSpPr>
        <p:spPr>
          <a:xfrm>
            <a:off x="336756" y="1197078"/>
            <a:ext cx="1191177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NI" sz="3200" b="1">
                <a:solidFill>
                  <a:srgbClr val="002060"/>
                </a:solidFill>
                <a:latin typeface="Bahnschrift"/>
              </a:rPr>
              <a:t>Características Sociodemográficas de los encuestado</a:t>
            </a:r>
            <a:r>
              <a:rPr lang="es-NI" sz="3200">
                <a:solidFill>
                  <a:srgbClr val="002060"/>
                </a:solidFill>
                <a:latin typeface="Bahnschrift"/>
              </a:rPr>
              <a:t>​s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C4504-D090-B6E9-E244-2FCA7A63BC18}"/>
              </a:ext>
            </a:extLst>
          </p:cNvPr>
          <p:cNvSpPr txBox="1"/>
          <p:nvPr/>
        </p:nvSpPr>
        <p:spPr>
          <a:xfrm>
            <a:off x="336755" y="1860755"/>
            <a:ext cx="1191177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NI" sz="2400" b="1">
                <a:solidFill>
                  <a:srgbClr val="000000"/>
                </a:solidFill>
                <a:latin typeface="Bahnschrift"/>
              </a:rPr>
              <a:t>Tabla 1</a:t>
            </a:r>
          </a:p>
          <a:p>
            <a:pPr algn="ctr"/>
            <a:r>
              <a:rPr lang="es-NI" sz="2400" b="1">
                <a:solidFill>
                  <a:srgbClr val="000000"/>
                </a:solidFill>
                <a:latin typeface="Bahnschrift"/>
              </a:rPr>
              <a:t>Procedencia en relación a la conexión de internet en el colegio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DDCDD8-17E8-023B-DB79-8E97000DE7F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A white paper with black text&#10;&#10;Description automatically generated">
            <a:extLst>
              <a:ext uri="{FF2B5EF4-FFF2-40B4-BE49-F238E27FC236}">
                <a16:creationId xmlns:a16="http://schemas.microsoft.com/office/drawing/2014/main" id="{24EFBE13-195F-0FB4-AE09-7282CF904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48" y="3056832"/>
            <a:ext cx="11489140" cy="310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7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26" y="438"/>
            <a:ext cx="11512061" cy="1325563"/>
          </a:xfrm>
        </p:spPr>
        <p:txBody>
          <a:bodyPr>
            <a:normAutofit/>
          </a:bodyPr>
          <a:lstStyle/>
          <a:p>
            <a:pPr algn="ctr"/>
            <a:r>
              <a:rPr lang="es-NI" b="1">
                <a:solidFill>
                  <a:srgbClr val="002060"/>
                </a:solidFill>
                <a:latin typeface="Bahnschrift"/>
                <a:ea typeface="Roboto"/>
              </a:rPr>
              <a:t>Resultados</a:t>
            </a:r>
            <a:endParaRPr lang="es-NI" b="1"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38BEE-F55C-D40E-FEB6-5E80907D77DD}"/>
              </a:ext>
            </a:extLst>
          </p:cNvPr>
          <p:cNvSpPr txBox="1"/>
          <p:nvPr/>
        </p:nvSpPr>
        <p:spPr>
          <a:xfrm>
            <a:off x="336756" y="1197078"/>
            <a:ext cx="1191177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NI" sz="3200" b="1">
                <a:solidFill>
                  <a:srgbClr val="002060"/>
                </a:solidFill>
                <a:latin typeface="Bahnschrift"/>
              </a:rPr>
              <a:t>Características Sociodemográficas de los encuestado</a:t>
            </a:r>
            <a:r>
              <a:rPr lang="es-NI" sz="3200">
                <a:solidFill>
                  <a:srgbClr val="002060"/>
                </a:solidFill>
                <a:latin typeface="Bahnschrift"/>
              </a:rPr>
              <a:t>​s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C4504-D090-B6E9-E244-2FCA7A63BC18}"/>
              </a:ext>
            </a:extLst>
          </p:cNvPr>
          <p:cNvSpPr txBox="1"/>
          <p:nvPr/>
        </p:nvSpPr>
        <p:spPr>
          <a:xfrm>
            <a:off x="336755" y="1860755"/>
            <a:ext cx="1191177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NI" sz="2400" b="1">
                <a:solidFill>
                  <a:srgbClr val="000000"/>
                </a:solidFill>
                <a:latin typeface="Bahnschrift"/>
              </a:rPr>
              <a:t>Figura 2</a:t>
            </a:r>
          </a:p>
          <a:p>
            <a:pPr algn="ctr"/>
            <a:r>
              <a:rPr lang="es-NI" sz="2400" b="1">
                <a:solidFill>
                  <a:srgbClr val="000000"/>
                </a:solidFill>
                <a:latin typeface="Bahnschrift"/>
              </a:rPr>
              <a:t>Uso de dispositivos electrónicos</a:t>
            </a:r>
          </a:p>
        </p:txBody>
      </p:sp>
      <p:pic>
        <p:nvPicPr>
          <p:cNvPr id="4" name="Picture 3" descr="A computer with a blank screen&#10;&#10;Description automatically generated">
            <a:extLst>
              <a:ext uri="{FF2B5EF4-FFF2-40B4-BE49-F238E27FC236}">
                <a16:creationId xmlns:a16="http://schemas.microsoft.com/office/drawing/2014/main" id="{CD854279-0372-94A9-473B-C1DD9E696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781" y="4558568"/>
            <a:ext cx="1428018" cy="1416295"/>
          </a:xfrm>
          <a:prstGeom prst="rect">
            <a:avLst/>
          </a:prstGeom>
        </p:spPr>
      </p:pic>
      <p:pic>
        <p:nvPicPr>
          <p:cNvPr id="5" name="Picture 4" descr="A white cell phone with a blank screen&#10;&#10;Description automatically generated">
            <a:extLst>
              <a:ext uri="{FF2B5EF4-FFF2-40B4-BE49-F238E27FC236}">
                <a16:creationId xmlns:a16="http://schemas.microsoft.com/office/drawing/2014/main" id="{6423DF5C-A41B-E9C9-DCB1-E684EE72BC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97" r="20219" b="-621"/>
          <a:stretch/>
        </p:blipFill>
        <p:spPr>
          <a:xfrm>
            <a:off x="411983" y="4655820"/>
            <a:ext cx="1206243" cy="1908724"/>
          </a:xfrm>
          <a:prstGeom prst="rect">
            <a:avLst/>
          </a:prstGeom>
        </p:spPr>
      </p:pic>
      <p:pic>
        <p:nvPicPr>
          <p:cNvPr id="6" name="Picture 5" descr="A computer with a keyboard&#10;&#10;Description automatically generated">
            <a:extLst>
              <a:ext uri="{FF2B5EF4-FFF2-40B4-BE49-F238E27FC236}">
                <a16:creationId xmlns:a16="http://schemas.microsoft.com/office/drawing/2014/main" id="{AFFFA39C-D47B-A719-9EA1-852357DB2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691" y="2003270"/>
            <a:ext cx="1767492" cy="1756759"/>
          </a:xfrm>
          <a:prstGeom prst="rect">
            <a:avLst/>
          </a:prstGeom>
        </p:spPr>
      </p:pic>
      <p:pic>
        <p:nvPicPr>
          <p:cNvPr id="8" name="Picture 7" descr="A hand pointing at a tablet&#10;&#10;Description automatically generated">
            <a:extLst>
              <a:ext uri="{FF2B5EF4-FFF2-40B4-BE49-F238E27FC236}">
                <a16:creationId xmlns:a16="http://schemas.microsoft.com/office/drawing/2014/main" id="{BD50CAC7-4FAF-09C1-09D6-4A1C8004D5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000" r="-503" b="9162"/>
          <a:stretch/>
        </p:blipFill>
        <p:spPr>
          <a:xfrm>
            <a:off x="9542776" y="1863746"/>
            <a:ext cx="1799727" cy="1474773"/>
          </a:xfrm>
          <a:prstGeom prst="rect">
            <a:avLst/>
          </a:prstGeom>
        </p:spPr>
      </p:pic>
      <p:pic>
        <p:nvPicPr>
          <p:cNvPr id="9" name="Picture 8" descr="A black and white video game controller&#10;&#10;Description automatically generated">
            <a:extLst>
              <a:ext uri="{FF2B5EF4-FFF2-40B4-BE49-F238E27FC236}">
                <a16:creationId xmlns:a16="http://schemas.microsoft.com/office/drawing/2014/main" id="{3B9E1107-5937-2023-9CD1-CDC9B2EB754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200" r="-503" b="500"/>
          <a:stretch/>
        </p:blipFill>
        <p:spPr>
          <a:xfrm>
            <a:off x="8083170" y="4250632"/>
            <a:ext cx="1509953" cy="1419955"/>
          </a:xfrm>
          <a:prstGeom prst="rect">
            <a:avLst/>
          </a:prstGeom>
        </p:spPr>
      </p:pic>
      <p:pic>
        <p:nvPicPr>
          <p:cNvPr id="10" name="Picture 9" descr="A black and white smart watch&#10;&#10;Description automatically generated">
            <a:extLst>
              <a:ext uri="{FF2B5EF4-FFF2-40B4-BE49-F238E27FC236}">
                <a16:creationId xmlns:a16="http://schemas.microsoft.com/office/drawing/2014/main" id="{FE32B839-3E77-DF04-BAC1-0CE953C3F2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4795" y="3012181"/>
            <a:ext cx="1521988" cy="1692231"/>
          </a:xfrm>
          <a:prstGeom prst="rect">
            <a:avLst/>
          </a:prstGeom>
        </p:spPr>
      </p:pic>
      <p:pic>
        <p:nvPicPr>
          <p:cNvPr id="11" name="Picture 10" descr="A red circle with a cross&#10;&#10;Description automatically generated">
            <a:extLst>
              <a:ext uri="{FF2B5EF4-FFF2-40B4-BE49-F238E27FC236}">
                <a16:creationId xmlns:a16="http://schemas.microsoft.com/office/drawing/2014/main" id="{E24591A6-9C8C-D88A-46DC-FE38937E26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9901" y="4289268"/>
            <a:ext cx="1466985" cy="14669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D1AE96-8FF9-425A-C870-F1488AE7AC64}"/>
              </a:ext>
            </a:extLst>
          </p:cNvPr>
          <p:cNvSpPr txBox="1"/>
          <p:nvPr/>
        </p:nvSpPr>
        <p:spPr>
          <a:xfrm>
            <a:off x="5985992" y="4681940"/>
            <a:ext cx="15159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ea typeface="Calibri"/>
                <a:cs typeface="Calibri"/>
              </a:rPr>
              <a:t>6.4 %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444763-D72A-7A31-FBFC-32E80ACF26A0}"/>
              </a:ext>
            </a:extLst>
          </p:cNvPr>
          <p:cNvSpPr txBox="1"/>
          <p:nvPr/>
        </p:nvSpPr>
        <p:spPr>
          <a:xfrm>
            <a:off x="1757430" y="5079106"/>
            <a:ext cx="15159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ea typeface="Calibri"/>
                <a:cs typeface="Calibri"/>
              </a:rPr>
              <a:t>90.9%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566386-1AA0-1A97-DBB2-F8D425924162}"/>
              </a:ext>
            </a:extLst>
          </p:cNvPr>
          <p:cNvSpPr txBox="1"/>
          <p:nvPr/>
        </p:nvSpPr>
        <p:spPr>
          <a:xfrm>
            <a:off x="3490815" y="6046837"/>
            <a:ext cx="15159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ea typeface="Calibri"/>
                <a:cs typeface="Calibri"/>
              </a:rPr>
              <a:t>60.9 %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D0BFAB-C537-5765-1CC1-ADDB420CB2DB}"/>
              </a:ext>
            </a:extLst>
          </p:cNvPr>
          <p:cNvSpPr txBox="1"/>
          <p:nvPr/>
        </p:nvSpPr>
        <p:spPr>
          <a:xfrm>
            <a:off x="7467063" y="3447781"/>
            <a:ext cx="1515950" cy="5366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D2E558-AFDB-9267-67C4-BC95E1DB0F7F}"/>
              </a:ext>
            </a:extLst>
          </p:cNvPr>
          <p:cNvSpPr txBox="1"/>
          <p:nvPr/>
        </p:nvSpPr>
        <p:spPr>
          <a:xfrm>
            <a:off x="1489120" y="3984401"/>
            <a:ext cx="15159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ea typeface="Calibri"/>
                <a:cs typeface="Calibri"/>
              </a:rPr>
              <a:t>23.6%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FBA5C1-1134-7FA1-FABC-1909AB021480}"/>
              </a:ext>
            </a:extLst>
          </p:cNvPr>
          <p:cNvSpPr txBox="1"/>
          <p:nvPr/>
        </p:nvSpPr>
        <p:spPr>
          <a:xfrm>
            <a:off x="8078810" y="5851837"/>
            <a:ext cx="15159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ea typeface="Calibri"/>
                <a:cs typeface="Calibri"/>
              </a:rPr>
              <a:t>15.5%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0F14B9-0BCD-E1CE-587F-8843E42D7591}"/>
              </a:ext>
            </a:extLst>
          </p:cNvPr>
          <p:cNvSpPr txBox="1"/>
          <p:nvPr/>
        </p:nvSpPr>
        <p:spPr>
          <a:xfrm>
            <a:off x="9795993" y="3479978"/>
            <a:ext cx="15159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ea typeface="Calibri"/>
                <a:cs typeface="Calibri"/>
              </a:rPr>
              <a:t>12.7 %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D2C08E-A296-A75A-0E02-B0712BD2AAD0}"/>
              </a:ext>
            </a:extLst>
          </p:cNvPr>
          <p:cNvSpPr txBox="1"/>
          <p:nvPr/>
        </p:nvSpPr>
        <p:spPr>
          <a:xfrm>
            <a:off x="10375542" y="5969893"/>
            <a:ext cx="15159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ea typeface="Calibri"/>
                <a:cs typeface="Calibri"/>
              </a:rPr>
              <a:t>0.9 % </a:t>
            </a:r>
          </a:p>
        </p:txBody>
      </p:sp>
    </p:spTree>
    <p:extLst>
      <p:ext uri="{BB962C8B-B14F-4D97-AF65-F5344CB8AC3E}">
        <p14:creationId xmlns:p14="http://schemas.microsoft.com/office/powerpoint/2010/main" val="531239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EBCD260ECBF46AAADE8319E96F691" ma:contentTypeVersion="13" ma:contentTypeDescription="Crear nuevo documento." ma:contentTypeScope="" ma:versionID="7bed6e0246d54a1864bfded24041c2f4">
  <xsd:schema xmlns:xsd="http://www.w3.org/2001/XMLSchema" xmlns:xs="http://www.w3.org/2001/XMLSchema" xmlns:p="http://schemas.microsoft.com/office/2006/metadata/properties" xmlns:ns2="42ddf5c6-9aa5-453b-8ca0-7b5cc0272e8f" xmlns:ns3="8b9d3935-004e-4b5a-af2b-0e7d03edf69f" targetNamespace="http://schemas.microsoft.com/office/2006/metadata/properties" ma:root="true" ma:fieldsID="cb45f727354635342c118b8d68065657" ns2:_="" ns3:_="">
    <xsd:import namespace="42ddf5c6-9aa5-453b-8ca0-7b5cc0272e8f"/>
    <xsd:import namespace="8b9d3935-004e-4b5a-af2b-0e7d03edf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df5c6-9aa5-453b-8ca0-7b5cc0272e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d3935-004e-4b5a-af2b-0e7d03edf69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6e10991-75ea-49f7-a817-123410d91cbd}" ma:internalName="TaxCatchAll" ma:showField="CatchAllData" ma:web="8b9d3935-004e-4b5a-af2b-0e7d03edf6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9d3935-004e-4b5a-af2b-0e7d03edf69f" xsi:nil="true"/>
    <lcf76f155ced4ddcb4097134ff3c332f xmlns="42ddf5c6-9aa5-453b-8ca0-7b5cc0272e8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37DF44-7E9B-47FD-BB36-6054AC462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ddf5c6-9aa5-453b-8ca0-7b5cc0272e8f"/>
    <ds:schemaRef ds:uri="8b9d3935-004e-4b5a-af2b-0e7d03edf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8785AC-1737-40B1-B089-0D8B551DC213}">
  <ds:schemaRefs>
    <ds:schemaRef ds:uri="http://schemas.microsoft.com/office/2006/metadata/properties"/>
    <ds:schemaRef ds:uri="http://schemas.microsoft.com/office/infopath/2007/PartnerControls"/>
    <ds:schemaRef ds:uri="8b9d3935-004e-4b5a-af2b-0e7d03edf69f"/>
    <ds:schemaRef ds:uri="42ddf5c6-9aa5-453b-8ca0-7b5cc0272e8f"/>
  </ds:schemaRefs>
</ds:datastoreItem>
</file>

<file path=customXml/itemProps3.xml><?xml version="1.0" encoding="utf-8"?>
<ds:datastoreItem xmlns:ds="http://schemas.openxmlformats.org/officeDocument/2006/customXml" ds:itemID="{7DE1D799-A79D-4A2D-9AD6-66A2077558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909</Words>
  <Application>Microsoft Office PowerPoint</Application>
  <PresentationFormat>Panorámica</PresentationFormat>
  <Paragraphs>140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“Diagnóstico de competencias digitales en estudiantes de primer ingreso de la Facultad de Ciencias y Tecnología UNAN León.”</vt:lpstr>
      <vt:lpstr>Pregunta de Investigación </vt:lpstr>
      <vt:lpstr>Objetivos General</vt:lpstr>
      <vt:lpstr>Referente Teórico </vt:lpstr>
      <vt:lpstr>Presentación de PowerPoint</vt:lpstr>
      <vt:lpstr>Materiales y Métodos</vt:lpstr>
      <vt:lpstr>Resultados</vt:lpstr>
      <vt:lpstr>Resultados</vt:lpstr>
      <vt:lpstr>Resultados</vt:lpstr>
      <vt:lpstr>Resultados</vt:lpstr>
      <vt:lpstr>Modelo DigComp 1. Categoría de Información </vt:lpstr>
      <vt:lpstr>Resultados 2. Categoría de Comunicación </vt:lpstr>
      <vt:lpstr>Resultados 3. Categoría de Creación de Contenido </vt:lpstr>
      <vt:lpstr>Resultados 4. Categoría de Seguridad </vt:lpstr>
      <vt:lpstr>Resultados 5. Categoría de Solución de problemas </vt:lpstr>
      <vt:lpstr>Conclusiones</vt:lpstr>
      <vt:lpstr>Referencias Bibliográficas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“TÍTULO DE LA PONENCIA”</dc:title>
  <dc:creator>Keneth López</dc:creator>
  <cp:lastModifiedBy>jacob.narvaez</cp:lastModifiedBy>
  <cp:revision>56</cp:revision>
  <dcterms:created xsi:type="dcterms:W3CDTF">2023-08-16T17:06:53Z</dcterms:created>
  <dcterms:modified xsi:type="dcterms:W3CDTF">2023-10-06T18:48:31Z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0x010100986EBCD260ECBF46AAADE8319E96F691</vt:lpwstr>
  </property>
  <property fmtid="{D5CDD505-2E9C-101B-9397-08002B2CF9AE}" pid="3" name="MediaServiceImageTags">
    <vt:lpwstr/>
  </property>
</Properties>
</file>