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6" r:id="rId4"/>
    <p:sldId id="343" r:id="rId5"/>
    <p:sldId id="348" r:id="rId6"/>
    <p:sldId id="344" r:id="rId7"/>
    <p:sldId id="287" r:id="rId8"/>
    <p:sldId id="293" r:id="rId9"/>
    <p:sldId id="299" r:id="rId10"/>
    <p:sldId id="296" r:id="rId11"/>
    <p:sldId id="300" r:id="rId12"/>
    <p:sldId id="350" r:id="rId13"/>
    <p:sldId id="288" r:id="rId14"/>
    <p:sldId id="304" r:id="rId15"/>
    <p:sldId id="298" r:id="rId16"/>
    <p:sldId id="345" r:id="rId17"/>
    <p:sldId id="349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46" r:id="rId26"/>
    <p:sldId id="347" r:id="rId27"/>
    <p:sldId id="318" r:id="rId28"/>
    <p:sldId id="319" r:id="rId29"/>
    <p:sldId id="320" r:id="rId30"/>
    <p:sldId id="322" r:id="rId31"/>
    <p:sldId id="321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41" r:id="rId51"/>
    <p:sldId id="342" r:id="rId52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0E5E"/>
    <a:srgbClr val="79140C"/>
    <a:srgbClr val="CEC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4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openxmlformats.org/officeDocument/2006/relationships/customXml" Target="../customXml/item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8B42-ABB2-4C14-81E9-C62231E4602E}" type="datetimeFigureOut">
              <a:rPr lang="es-CR" smtClean="0"/>
              <a:t>4/10/2023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86796-7FC5-4272-9988-F42CB3A01AE7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63699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8B42-ABB2-4C14-81E9-C62231E4602E}" type="datetimeFigureOut">
              <a:rPr lang="es-CR" smtClean="0"/>
              <a:t>4/10/2023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86796-7FC5-4272-9988-F42CB3A01AE7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824927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8B42-ABB2-4C14-81E9-C62231E4602E}" type="datetimeFigureOut">
              <a:rPr lang="es-CR" smtClean="0"/>
              <a:t>4/10/2023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86796-7FC5-4272-9988-F42CB3A01AE7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78524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8B42-ABB2-4C14-81E9-C62231E4602E}" type="datetimeFigureOut">
              <a:rPr lang="es-CR" smtClean="0"/>
              <a:t>4/10/2023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86796-7FC5-4272-9988-F42CB3A01AE7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02402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8B42-ABB2-4C14-81E9-C62231E4602E}" type="datetimeFigureOut">
              <a:rPr lang="es-CR" smtClean="0"/>
              <a:t>4/10/2023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86796-7FC5-4272-9988-F42CB3A01AE7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7650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8B42-ABB2-4C14-81E9-C62231E4602E}" type="datetimeFigureOut">
              <a:rPr lang="es-CR" smtClean="0"/>
              <a:t>4/10/2023</a:t>
            </a:fld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86796-7FC5-4272-9988-F42CB3A01AE7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232737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8B42-ABB2-4C14-81E9-C62231E4602E}" type="datetimeFigureOut">
              <a:rPr lang="es-CR" smtClean="0"/>
              <a:t>4/10/2023</a:t>
            </a:fld>
            <a:endParaRPr lang="es-C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86796-7FC5-4272-9988-F42CB3A01AE7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990330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8B42-ABB2-4C14-81E9-C62231E4602E}" type="datetimeFigureOut">
              <a:rPr lang="es-CR" smtClean="0"/>
              <a:t>4/10/2023</a:t>
            </a:fld>
            <a:endParaRPr lang="es-C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86796-7FC5-4272-9988-F42CB3A01AE7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92768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8B42-ABB2-4C14-81E9-C62231E4602E}" type="datetimeFigureOut">
              <a:rPr lang="es-CR" smtClean="0"/>
              <a:t>4/10/2023</a:t>
            </a:fld>
            <a:endParaRPr lang="es-C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86796-7FC5-4272-9988-F42CB3A01AE7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65604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8B42-ABB2-4C14-81E9-C62231E4602E}" type="datetimeFigureOut">
              <a:rPr lang="es-CR" smtClean="0"/>
              <a:t>4/10/2023</a:t>
            </a:fld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86796-7FC5-4272-9988-F42CB3A01AE7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331111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8B42-ABB2-4C14-81E9-C62231E4602E}" type="datetimeFigureOut">
              <a:rPr lang="es-CR" smtClean="0"/>
              <a:t>4/10/2023</a:t>
            </a:fld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86796-7FC5-4272-9988-F42CB3A01AE7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201905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D8B42-ABB2-4C14-81E9-C62231E4602E}" type="datetimeFigureOut">
              <a:rPr lang="es-CR" smtClean="0"/>
              <a:t>4/10/2023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86796-7FC5-4272-9988-F42CB3A01AE7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84298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catalunyavanguardista.com/las-claves-de-la-evolucion-humana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322391" y="514534"/>
            <a:ext cx="84541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6000" dirty="0">
                <a:solidFill>
                  <a:srgbClr val="791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</a:t>
            </a:r>
            <a:endParaRPr lang="es-CR" sz="6000" dirty="0">
              <a:solidFill>
                <a:srgbClr val="200E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275" y="4466810"/>
            <a:ext cx="3227415" cy="239119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096690" y="6218455"/>
            <a:ext cx="4827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Por Dr. José Antonio Blanco Villalobos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322391" y="2362615"/>
            <a:ext cx="8693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6000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2541916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91" y="698014"/>
            <a:ext cx="5958840" cy="595884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737125" y="993369"/>
            <a:ext cx="80227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es-CR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como empresa</a:t>
            </a:r>
          </a:p>
        </p:txBody>
      </p:sp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737125" y="1748661"/>
            <a:ext cx="529520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800" b="1" dirty="0">
                <a:latin typeface="Myriad Pro" panose="020B0503030403020204" pitchFamily="34" charset="0"/>
              </a:rPr>
              <a:t>“Se pretende convertir a  la escuela en </a:t>
            </a:r>
            <a:r>
              <a:rPr lang="es-CR" sz="2800" b="1" dirty="0">
                <a:solidFill>
                  <a:srgbClr val="79140C"/>
                </a:solidFill>
                <a:latin typeface="Myriad Pro" panose="020B0503030403020204" pitchFamily="34" charset="0"/>
              </a:rPr>
              <a:t>una empresa </a:t>
            </a:r>
            <a:r>
              <a:rPr lang="es-CR" sz="2800" b="1" dirty="0">
                <a:latin typeface="Myriad Pro" panose="020B0503030403020204" pitchFamily="34" charset="0"/>
              </a:rPr>
              <a:t>que tiene por objetivo final el rendimiento.</a:t>
            </a:r>
          </a:p>
          <a:p>
            <a:r>
              <a:rPr lang="es-CR" sz="2800" b="1" dirty="0">
                <a:latin typeface="Myriad Pro" panose="020B0503030403020204" pitchFamily="34" charset="0"/>
              </a:rPr>
              <a:t>Esto se convertiría en una trampa  mortal para los desheredados de la tierra”</a:t>
            </a:r>
          </a:p>
          <a:p>
            <a:endParaRPr lang="es-CR" sz="2800" dirty="0">
              <a:latin typeface="Myriad Pro" panose="020B0503030403020204" pitchFamily="34" charset="0"/>
            </a:endParaRPr>
          </a:p>
          <a:p>
            <a:r>
              <a:rPr lang="es-CR" sz="2000" dirty="0">
                <a:latin typeface="Myriad Pro" panose="020B0503030403020204" pitchFamily="34" charset="0"/>
              </a:rPr>
              <a:t>Pedagogía del Oprimido</a:t>
            </a:r>
          </a:p>
          <a:p>
            <a:r>
              <a:rPr lang="es-CR" sz="2000" dirty="0">
                <a:latin typeface="Myriad Pro" panose="020B0503030403020204" pitchFamily="34" charset="0"/>
              </a:rPr>
              <a:t>Paulo Freire</a:t>
            </a:r>
          </a:p>
        </p:txBody>
      </p:sp>
      <p:sp>
        <p:nvSpPr>
          <p:cNvPr id="4" name="CuadroTexto 5">
            <a:extLst>
              <a:ext uri="{FF2B5EF4-FFF2-40B4-BE49-F238E27FC236}">
                <a16:creationId xmlns:a16="http://schemas.microsoft.com/office/drawing/2014/main" id="{CE290C29-0BA5-87DF-3D20-D10609FFE1CA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4113341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737125" y="993369"/>
            <a:ext cx="80227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es-CR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como empresa</a:t>
            </a:r>
          </a:p>
        </p:txBody>
      </p:sp>
      <p:cxnSp>
        <p:nvCxnSpPr>
          <p:cNvPr id="9" name="Conector recto 8"/>
          <p:cNvCxnSpPr/>
          <p:nvPr/>
        </p:nvCxnSpPr>
        <p:spPr>
          <a:xfrm flipH="1">
            <a:off x="740569" y="807720"/>
            <a:ext cx="839964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33" y="1887211"/>
            <a:ext cx="6660676" cy="4247087"/>
          </a:xfrm>
          <a:prstGeom prst="rect">
            <a:avLst/>
          </a:prstGeom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9D27B93A-AB40-F9DA-9507-E385E652145E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3605571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>
            <a:off x="740569" y="807720"/>
            <a:ext cx="839964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5">
            <a:extLst>
              <a:ext uri="{FF2B5EF4-FFF2-40B4-BE49-F238E27FC236}">
                <a16:creationId xmlns:a16="http://schemas.microsoft.com/office/drawing/2014/main" id="{9D27B93A-AB40-F9DA-9507-E385E652145E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  <p:pic>
        <p:nvPicPr>
          <p:cNvPr id="3" name="Picture 2" descr="C:\Users\tonyblanco\Desktop\respaldo\Escritorio\ESK\imagenes\Educacion general\319719_10150801812935692_587335691_12305058_362532787_n.jpg">
            <a:extLst>
              <a:ext uri="{FF2B5EF4-FFF2-40B4-BE49-F238E27FC236}">
                <a16:creationId xmlns:a16="http://schemas.microsoft.com/office/drawing/2014/main" id="{23613699-89A3-AD89-F47E-7D226F41A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3" y="883306"/>
            <a:ext cx="5003806" cy="597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083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/>
          <p:cNvSpPr txBox="1">
            <a:spLocks/>
          </p:cNvSpPr>
          <p:nvPr/>
        </p:nvSpPr>
        <p:spPr bwMode="auto">
          <a:xfrm>
            <a:off x="740568" y="980396"/>
            <a:ext cx="8022700" cy="95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es-CR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Inequidad</a:t>
            </a:r>
          </a:p>
          <a:p>
            <a:pPr algn="l" eaLnBrk="1" hangingPunct="1">
              <a:defRPr/>
            </a:pPr>
            <a:r>
              <a:rPr lang="es-CR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965" y="878372"/>
            <a:ext cx="4466035" cy="5979628"/>
          </a:xfrm>
          <a:prstGeom prst="rect">
            <a:avLst/>
          </a:prstGeom>
        </p:spPr>
      </p:pic>
      <p:sp>
        <p:nvSpPr>
          <p:cNvPr id="3" name="CuadroTexto 5">
            <a:extLst>
              <a:ext uri="{FF2B5EF4-FFF2-40B4-BE49-F238E27FC236}">
                <a16:creationId xmlns:a16="http://schemas.microsoft.com/office/drawing/2014/main" id="{8031CAB4-1C1F-DE5B-A0CE-52E575455A80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108983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/>
          <p:cNvSpPr txBox="1">
            <a:spLocks/>
          </p:cNvSpPr>
          <p:nvPr/>
        </p:nvSpPr>
        <p:spPr bwMode="auto">
          <a:xfrm>
            <a:off x="740567" y="955003"/>
            <a:ext cx="8288803" cy="49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es-CR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Henry Jenkins</a:t>
            </a:r>
          </a:p>
        </p:txBody>
      </p:sp>
      <p:sp>
        <p:nvSpPr>
          <p:cNvPr id="6" name="CuadroTexto 1"/>
          <p:cNvSpPr txBox="1">
            <a:spLocks noChangeArrowheads="1"/>
          </p:cNvSpPr>
          <p:nvPr/>
        </p:nvSpPr>
        <p:spPr bwMode="auto">
          <a:xfrm>
            <a:off x="5763489" y="1517618"/>
            <a:ext cx="5999019" cy="465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EI término </a:t>
            </a:r>
            <a:r>
              <a:rPr lang="es-ES" sz="2000" b="1" dirty="0">
                <a:solidFill>
                  <a:srgbClr val="791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«cultura participativa»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contrasta con nociones más antiguas del espectador mediático pasivo. Más que hablar de productores y consumidores mediáticos como si desempeñasen roles separados, podríamos verlos hoy como participantes que interaccionan conforme a un nuevo conjunto de reglas que ninguno de nosotros comprende del todo.</a:t>
            </a:r>
          </a:p>
          <a:p>
            <a:pPr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No todos los participantes son creados iguales. Las corporaciones, e incluso los individuos dentro de los medios corporativos, ejercen todavía un poder superior al de cualquier consumidor individual o incluso al del conjunto de consumidores. Y </a:t>
            </a:r>
            <a:r>
              <a:rPr lang="es-ES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unos consumidores poseen mayores capacidades que otros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para participar en esta cultura emergente. 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Convergence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Culture, 2003, p.15)</a:t>
            </a:r>
            <a:endParaRPr lang="es-ES" altLang="es-C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67" y="1587665"/>
            <a:ext cx="4745833" cy="3161911"/>
          </a:xfrm>
          <a:prstGeom prst="rect">
            <a:avLst/>
          </a:prstGeom>
        </p:spPr>
      </p:pic>
      <p:sp>
        <p:nvSpPr>
          <p:cNvPr id="3" name="CuadroTexto 5">
            <a:extLst>
              <a:ext uri="{FF2B5EF4-FFF2-40B4-BE49-F238E27FC236}">
                <a16:creationId xmlns:a16="http://schemas.microsoft.com/office/drawing/2014/main" id="{FDC92FE1-742C-AF9B-721B-1565CE668004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3905891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07" y="1025236"/>
            <a:ext cx="5832764" cy="583276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990850" y="3124200"/>
            <a:ext cx="6210299" cy="2376055"/>
          </a:xfrm>
          <a:prstGeom prst="rect">
            <a:avLst/>
          </a:prstGeom>
          <a:noFill/>
          <a:ln w="53975">
            <a:solidFill>
              <a:srgbClr val="7914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4" name="CuadroTexto 5">
            <a:extLst>
              <a:ext uri="{FF2B5EF4-FFF2-40B4-BE49-F238E27FC236}">
                <a16:creationId xmlns:a16="http://schemas.microsoft.com/office/drawing/2014/main" id="{73C66E31-B6F4-C207-E7A2-413055994392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6464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/>
          <p:cNvSpPr txBox="1">
            <a:spLocks/>
          </p:cNvSpPr>
          <p:nvPr/>
        </p:nvSpPr>
        <p:spPr bwMode="auto">
          <a:xfrm>
            <a:off x="737125" y="924094"/>
            <a:ext cx="80227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es-CR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tema generador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568161" y="2055994"/>
            <a:ext cx="926176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Es importante subrayar de nuevo que el "tema generador"</a:t>
            </a:r>
          </a:p>
          <a:p>
            <a:pPr algn="l"/>
            <a:r>
              <a:rPr lang="es-ES" sz="2400" b="1" i="0" u="none" strike="noStrike" baseline="0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 encuentra en los hombres aislados de la realidad </a:t>
            </a:r>
            <a:r>
              <a:rPr lang="es-E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ni tampoco en la realidad separada de los hombres y, mucho menos,</a:t>
            </a:r>
          </a:p>
          <a:p>
            <a:pPr algn="l"/>
            <a:r>
              <a:rPr lang="es-E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en una "tierra de nadie". Sólo puede estar comprendido en las</a:t>
            </a:r>
          </a:p>
          <a:p>
            <a:pPr algn="l"/>
            <a:r>
              <a:rPr lang="es-E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relaciones hombres-mundo. Investigar el "</a:t>
            </a:r>
            <a:r>
              <a:rPr lang="es-ES" sz="2400" b="0" i="0" u="none" strike="noStrike" baseline="0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 generador</a:t>
            </a:r>
            <a:r>
              <a:rPr lang="es-E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" es</a:t>
            </a:r>
          </a:p>
          <a:p>
            <a:pPr algn="l"/>
            <a:r>
              <a:rPr lang="es-E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investigar, repitamos, el pensamiento de los hombres referidos</a:t>
            </a:r>
          </a:p>
          <a:p>
            <a:pPr algn="l"/>
            <a:r>
              <a:rPr lang="es-E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 la realidad, es investigar su actuar sobre la realidad, que es</a:t>
            </a:r>
          </a:p>
          <a:p>
            <a:pPr algn="l"/>
            <a:r>
              <a:rPr lang="es-CR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su praxis. </a:t>
            </a:r>
          </a:p>
          <a:p>
            <a:pPr algn="l"/>
            <a:endParaRPr lang="es-C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(Freire, 1970, p. 132)</a:t>
            </a:r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0CC38A52-E4E5-EE74-7B4F-C39E09869FAC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2844962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5">
            <a:extLst>
              <a:ext uri="{FF2B5EF4-FFF2-40B4-BE49-F238E27FC236}">
                <a16:creationId xmlns:a16="http://schemas.microsoft.com/office/drawing/2014/main" id="{0CC38A52-E4E5-EE74-7B4F-C39E09869FAC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  <p:pic>
        <p:nvPicPr>
          <p:cNvPr id="3" name="Picture 2" descr="C:\Users\tonyblanco\Desktop\respaldo\Escritorio\ESK\imagenes\580519_442635209084066_173398688_n.jpg">
            <a:extLst>
              <a:ext uri="{FF2B5EF4-FFF2-40B4-BE49-F238E27FC236}">
                <a16:creationId xmlns:a16="http://schemas.microsoft.com/office/drawing/2014/main" id="{46DAC75E-A015-E929-2BFF-D2F3F7623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98" y="854396"/>
            <a:ext cx="6005169" cy="600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1">
            <a:extLst>
              <a:ext uri="{FF2B5EF4-FFF2-40B4-BE49-F238E27FC236}">
                <a16:creationId xmlns:a16="http://schemas.microsoft.com/office/drawing/2014/main" id="{DF467900-6826-D0ED-3F86-EB6CC6804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031" y="5120214"/>
            <a:ext cx="202326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CR" altLang="es-CR" sz="2200" dirty="0">
                <a:latin typeface="Arial" panose="020B0604020202020204" pitchFamily="34" charset="0"/>
              </a:rPr>
              <a:t>Lo que hace sentido para el sujeto aprendiente</a:t>
            </a:r>
          </a:p>
        </p:txBody>
      </p:sp>
    </p:spTree>
    <p:extLst>
      <p:ext uri="{BB962C8B-B14F-4D97-AF65-F5344CB8AC3E}">
        <p14:creationId xmlns:p14="http://schemas.microsoft.com/office/powerpoint/2010/main" val="694653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2946071" y="3467101"/>
            <a:ext cx="60833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R" altLang="es-CR" sz="5400" dirty="0">
                <a:solidFill>
                  <a:srgbClr val="200E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¿Qué es “virtualidad”?</a:t>
            </a:r>
          </a:p>
        </p:txBody>
      </p:sp>
      <p:pic>
        <p:nvPicPr>
          <p:cNvPr id="7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299" y="1326664"/>
            <a:ext cx="2024063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EE9654DF-3213-C4A3-16A8-0AD5143536BB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2045539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5"/>
          <p:cNvSpPr txBox="1">
            <a:spLocks noChangeArrowheads="1"/>
          </p:cNvSpPr>
          <p:nvPr/>
        </p:nvSpPr>
        <p:spPr bwMode="auto">
          <a:xfrm>
            <a:off x="3094038" y="1866900"/>
            <a:ext cx="60833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R" altLang="es-CR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es “virtualidad”?</a:t>
            </a:r>
          </a:p>
        </p:txBody>
      </p:sp>
      <p:sp>
        <p:nvSpPr>
          <p:cNvPr id="11" name="CuadroTexto 8"/>
          <p:cNvSpPr txBox="1">
            <a:spLocks noChangeArrowheads="1"/>
          </p:cNvSpPr>
          <p:nvPr/>
        </p:nvSpPr>
        <p:spPr bwMode="auto">
          <a:xfrm>
            <a:off x="1789113" y="3313113"/>
            <a:ext cx="87598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R" sz="4000" dirty="0">
                <a:solidFill>
                  <a:srgbClr val="791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mí, es la capacidad humana de interactuar con lo intangible</a:t>
            </a:r>
            <a:endParaRPr lang="es-CR" altLang="es-CR" sz="4000" dirty="0">
              <a:solidFill>
                <a:srgbClr val="7914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37A34F61-894D-7614-EF7E-762C8D0DCFDF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294515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  <p:sp>
        <p:nvSpPr>
          <p:cNvPr id="3" name="Google Shape;226;p30">
            <a:extLst>
              <a:ext uri="{FF2B5EF4-FFF2-40B4-BE49-F238E27FC236}">
                <a16:creationId xmlns:a16="http://schemas.microsoft.com/office/drawing/2014/main" id="{CDB3793F-D51D-76D4-9A03-0C64E1D009DC}"/>
              </a:ext>
            </a:extLst>
          </p:cNvPr>
          <p:cNvSpPr txBox="1"/>
          <p:nvPr/>
        </p:nvSpPr>
        <p:spPr>
          <a:xfrm>
            <a:off x="3553774" y="1218009"/>
            <a:ext cx="574738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Modalidades Educativas</a:t>
            </a:r>
            <a:endParaRPr sz="3200" dirty="0">
              <a:solidFill>
                <a:srgbClr val="200E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227;p30">
            <a:extLst>
              <a:ext uri="{FF2B5EF4-FFF2-40B4-BE49-F238E27FC236}">
                <a16:creationId xmlns:a16="http://schemas.microsoft.com/office/drawing/2014/main" id="{54FB8AE4-B54B-2CAF-B1F5-4343B166C0AB}"/>
              </a:ext>
            </a:extLst>
          </p:cNvPr>
          <p:cNvSpPr txBox="1"/>
          <p:nvPr/>
        </p:nvSpPr>
        <p:spPr>
          <a:xfrm>
            <a:off x="798981" y="2305186"/>
            <a:ext cx="1996656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Remota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228;p30">
            <a:extLst>
              <a:ext uri="{FF2B5EF4-FFF2-40B4-BE49-F238E27FC236}">
                <a16:creationId xmlns:a16="http://schemas.microsoft.com/office/drawing/2014/main" id="{841DFAFE-42D4-81A0-8FB9-0362AD11BC94}"/>
              </a:ext>
            </a:extLst>
          </p:cNvPr>
          <p:cNvSpPr txBox="1"/>
          <p:nvPr/>
        </p:nvSpPr>
        <p:spPr>
          <a:xfrm>
            <a:off x="3778775" y="2305186"/>
            <a:ext cx="1827437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b="1" dirty="0">
                <a:solidFill>
                  <a:srgbClr val="791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  <a:endParaRPr sz="2400" b="1" dirty="0">
              <a:solidFill>
                <a:srgbClr val="7914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b="1" dirty="0">
                <a:solidFill>
                  <a:srgbClr val="791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Distancia</a:t>
            </a:r>
            <a:endParaRPr sz="2400" b="1" dirty="0">
              <a:solidFill>
                <a:srgbClr val="7914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229;p30">
            <a:extLst>
              <a:ext uri="{FF2B5EF4-FFF2-40B4-BE49-F238E27FC236}">
                <a16:creationId xmlns:a16="http://schemas.microsoft.com/office/drawing/2014/main" id="{4597C8F0-B186-FA27-3CE8-111E33F46653}"/>
              </a:ext>
            </a:extLst>
          </p:cNvPr>
          <p:cNvSpPr txBox="1"/>
          <p:nvPr/>
        </p:nvSpPr>
        <p:spPr>
          <a:xfrm>
            <a:off x="6427468" y="2305186"/>
            <a:ext cx="196525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230;p30">
            <a:extLst>
              <a:ext uri="{FF2B5EF4-FFF2-40B4-BE49-F238E27FC236}">
                <a16:creationId xmlns:a16="http://schemas.microsoft.com/office/drawing/2014/main" id="{C9B17DBF-86B7-845B-4941-5C72333E6C14}"/>
              </a:ext>
            </a:extLst>
          </p:cNvPr>
          <p:cNvSpPr txBox="1"/>
          <p:nvPr/>
        </p:nvSpPr>
        <p:spPr>
          <a:xfrm>
            <a:off x="9443929" y="2305186"/>
            <a:ext cx="1965249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Híbrida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234;p30">
            <a:extLst>
              <a:ext uri="{FF2B5EF4-FFF2-40B4-BE49-F238E27FC236}">
                <a16:creationId xmlns:a16="http://schemas.microsoft.com/office/drawing/2014/main" id="{912D1AC0-EE9F-B0C0-B253-8C8946C0C8A3}"/>
              </a:ext>
            </a:extLst>
          </p:cNvPr>
          <p:cNvSpPr txBox="1"/>
          <p:nvPr/>
        </p:nvSpPr>
        <p:spPr>
          <a:xfrm>
            <a:off x="1076991" y="3445974"/>
            <a:ext cx="1954312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>
                <a:latin typeface="Arial" panose="020B0604020202020204" pitchFamily="34" charset="0"/>
                <a:cs typeface="Arial" panose="020B0604020202020204" pitchFamily="34" charset="0"/>
              </a:rPr>
              <a:t>Emergencia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>
                <a:latin typeface="Arial" panose="020B0604020202020204" pitchFamily="34" charset="0"/>
                <a:cs typeface="Arial" panose="020B0604020202020204" pitchFamily="34" charset="0"/>
              </a:rPr>
              <a:t>Réplica de estrategias y técnicas de presencialidad en la virtualidad.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oogle Shape;235;p30">
            <a:extLst>
              <a:ext uri="{FF2B5EF4-FFF2-40B4-BE49-F238E27FC236}">
                <a16:creationId xmlns:a16="http://schemas.microsoft.com/office/drawing/2014/main" id="{F16D255C-E1A8-211E-2C69-1BBF321EBDBC}"/>
              </a:ext>
            </a:extLst>
          </p:cNvPr>
          <p:cNvSpPr txBox="1"/>
          <p:nvPr/>
        </p:nvSpPr>
        <p:spPr>
          <a:xfrm>
            <a:off x="3808415" y="3464536"/>
            <a:ext cx="1827436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>
                <a:latin typeface="Arial" panose="020B0604020202020204" pitchFamily="34" charset="0"/>
                <a:cs typeface="Arial" panose="020B0604020202020204" pitchFamily="34" charset="0"/>
              </a:rPr>
              <a:t>Autogestionada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>
                <a:latin typeface="Arial" panose="020B0604020202020204" pitchFamily="34" charset="0"/>
                <a:cs typeface="Arial" panose="020B0604020202020204" pitchFamily="34" charset="0"/>
              </a:rPr>
              <a:t>La persona docente funge como tutora y evaluadora.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236;p30">
            <a:extLst>
              <a:ext uri="{FF2B5EF4-FFF2-40B4-BE49-F238E27FC236}">
                <a16:creationId xmlns:a16="http://schemas.microsoft.com/office/drawing/2014/main" id="{C439D670-E6C3-5A78-1277-0097C31F6717}"/>
              </a:ext>
            </a:extLst>
          </p:cNvPr>
          <p:cNvSpPr txBox="1"/>
          <p:nvPr/>
        </p:nvSpPr>
        <p:spPr>
          <a:xfrm>
            <a:off x="6630578" y="3502659"/>
            <a:ext cx="2148112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>
                <a:latin typeface="Arial" panose="020B0604020202020204" pitchFamily="34" charset="0"/>
                <a:cs typeface="Arial" panose="020B0604020202020204" pitchFamily="34" charset="0"/>
              </a:rPr>
              <a:t>Presencia virtual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>
                <a:latin typeface="Arial" panose="020B0604020202020204" pitchFamily="34" charset="0"/>
                <a:cs typeface="Arial" panose="020B0604020202020204" pitchFamily="34" charset="0"/>
              </a:rPr>
              <a:t>Hay interacción entre los actores a través de modos sincrónicos y asincrónicos.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237;p30">
            <a:extLst>
              <a:ext uri="{FF2B5EF4-FFF2-40B4-BE49-F238E27FC236}">
                <a16:creationId xmlns:a16="http://schemas.microsoft.com/office/drawing/2014/main" id="{AABE1097-4428-6682-F22A-D8582BBA1785}"/>
              </a:ext>
            </a:extLst>
          </p:cNvPr>
          <p:cNvSpPr txBox="1"/>
          <p:nvPr/>
        </p:nvSpPr>
        <p:spPr>
          <a:xfrm>
            <a:off x="9443929" y="3479459"/>
            <a:ext cx="2148112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>
                <a:latin typeface="Arial" panose="020B0604020202020204" pitchFamily="34" charset="0"/>
                <a:cs typeface="Arial" panose="020B0604020202020204" pitchFamily="34" charset="0"/>
              </a:rPr>
              <a:t>Mixta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>
                <a:latin typeface="Arial" panose="020B0604020202020204" pitchFamily="34" charset="0"/>
                <a:cs typeface="Arial" panose="020B0604020202020204" pitchFamily="34" charset="0"/>
              </a:rPr>
              <a:t>Se integran dentro del diseño de la clase lo virtual y lo presencial.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14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3094038" y="1866900"/>
            <a:ext cx="60833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R" altLang="es-CR" dirty="0">
                <a:solidFill>
                  <a:srgbClr val="791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es “real”?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789113" y="2928938"/>
            <a:ext cx="8759825" cy="307776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virtualidad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es una capacidad humana que se incrementa con la apertura mental hacia nuevas percepciones e interacciones, si se deja atrás el pensamiento reduccionista y se empieza a asumir que hay múltiples realidades que no percibimos, que hay a nuestro alrededor toda clase de interacciones de las cuales no somos conscientes, entonces se podrá tener una visión distinta de este término, se le puede arrebatar al concepto 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tecnocrático e </a:t>
            </a:r>
            <a:r>
              <a:rPr lang="es-C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incorporarlo a nuestra experiencia de lo que significa </a:t>
            </a:r>
            <a:r>
              <a:rPr lang="es-C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realidad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(Blanco, J, 2014, p.33)</a:t>
            </a:r>
            <a:endParaRPr lang="es-C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AB5EDE88-2F93-6064-E24D-68DDB82358D7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1990094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3079750" y="1173162"/>
            <a:ext cx="60833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R" altLang="es-CR" dirty="0">
                <a:solidFill>
                  <a:srgbClr val="791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es “real”?</a:t>
            </a:r>
          </a:p>
        </p:txBody>
      </p:sp>
      <p:pic>
        <p:nvPicPr>
          <p:cNvPr id="8" name="Picture 2" descr="C:\Users\tonyblanco\Desktop\respaldo\Escritorio\ESK\imagenes\Educacion virtual\La realidad de Silv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2054225"/>
            <a:ext cx="87598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E87CAA34-ADE7-889F-B2E1-6150F45A5DD5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237454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5"/>
          <p:cNvSpPr txBox="1">
            <a:spLocks noChangeArrowheads="1"/>
          </p:cNvSpPr>
          <p:nvPr/>
        </p:nvSpPr>
        <p:spPr bwMode="auto">
          <a:xfrm>
            <a:off x="2946071" y="1362871"/>
            <a:ext cx="60833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R" altLang="es-CR" dirty="0">
                <a:solidFill>
                  <a:srgbClr val="791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pasa con la Educación?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396206" y="2347914"/>
            <a:ext cx="8759825" cy="32624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La escuela o bien la institución de enseñanza se mueve dentro de paradigmas donde 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libertad y la incertidumbre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no caben. A esto, Carlos Calvo (2008) anota: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escuela no puede aceptar que los procesos educativos sean paradojales, holísticos y sinérgicos, contradictorios, ambiguos e inciertos. Tampoco comprende que, además de racionales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emocionales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; que si bien mucho se puede explicar sobre su naturaleza y características en términos de las relaciones de causa-efecto, hay muchísimo más que no es posible explicar racionalmente debido al carácter fortuito, ocasional y circunstancial que poseen los procesos educativos. (p.23)</a:t>
            </a:r>
            <a:endParaRPr lang="es-C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02BA173D-6BFD-84C8-F10D-81CFF1A5A4DD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3990838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5"/>
          <p:cNvSpPr txBox="1">
            <a:spLocks noChangeArrowheads="1"/>
          </p:cNvSpPr>
          <p:nvPr/>
        </p:nvSpPr>
        <p:spPr bwMode="auto">
          <a:xfrm>
            <a:off x="2948782" y="1381124"/>
            <a:ext cx="60833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R" altLang="es-CR" dirty="0">
                <a:solidFill>
                  <a:srgbClr val="791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pasa con la Educación?</a:t>
            </a:r>
          </a:p>
        </p:txBody>
      </p:sp>
      <p:sp>
        <p:nvSpPr>
          <p:cNvPr id="6" name="CuadroTexto 1"/>
          <p:cNvSpPr txBox="1">
            <a:spLocks noChangeArrowheads="1"/>
          </p:cNvSpPr>
          <p:nvPr/>
        </p:nvSpPr>
        <p:spPr bwMode="auto">
          <a:xfrm>
            <a:off x="5961856" y="2740025"/>
            <a:ext cx="419417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R" sz="2000" dirty="0">
                <a:latin typeface="Arial" panose="020B0604020202020204" pitchFamily="34" charset="0"/>
                <a:cs typeface="Arial" panose="020B0604020202020204" pitchFamily="34" charset="0"/>
              </a:rPr>
              <a:t>“La educación es el proceso de </a:t>
            </a:r>
            <a:r>
              <a:rPr lang="es-ES" alt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creación de relaciones posibles</a:t>
            </a:r>
            <a:r>
              <a:rPr lang="es-ES" altLang="es-CR" sz="2000" dirty="0">
                <a:latin typeface="Arial" panose="020B0604020202020204" pitchFamily="34" charset="0"/>
                <a:cs typeface="Arial" panose="020B0604020202020204" pitchFamily="34" charset="0"/>
              </a:rPr>
              <a:t>, en tanto que la escolarización es el proceso de </a:t>
            </a:r>
            <a:r>
              <a:rPr lang="es-ES" altLang="es-CR" sz="2000" dirty="0">
                <a:solidFill>
                  <a:srgbClr val="791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repetición de relaciones preestablecidas</a:t>
            </a:r>
            <a:r>
              <a:rPr lang="es-ES" altLang="es-CR" sz="2000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R" sz="2000" dirty="0">
                <a:latin typeface="Arial" panose="020B0604020202020204" pitchFamily="34" charset="0"/>
                <a:cs typeface="Arial" panose="020B0604020202020204" pitchFamily="34" charset="0"/>
              </a:rPr>
              <a:t>(Carlos Calvo, 2008, p.17)</a:t>
            </a:r>
            <a:endParaRPr lang="es-CR" alt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56" y="2284413"/>
            <a:ext cx="316547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E26D1751-073C-E637-7EDC-BE3FB3DBCBEF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1442867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5"/>
          <p:cNvSpPr txBox="1">
            <a:spLocks noChangeArrowheads="1"/>
          </p:cNvSpPr>
          <p:nvPr/>
        </p:nvSpPr>
        <p:spPr bwMode="auto">
          <a:xfrm>
            <a:off x="2862263" y="1636713"/>
            <a:ext cx="60833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R" altLang="es-CR" dirty="0">
                <a:solidFill>
                  <a:srgbClr val="791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 de lo Alternativo en Mediación Pedagógica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632200" y="3170238"/>
            <a:ext cx="60261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Educar para la incertidumbre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Educar para gozar de la vida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Educar para la significación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Educar para la expresión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R" sz="2000" b="1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Educar para convivir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Educar para apropiarse de la historia y la cultura.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Educar para el emocionar</a:t>
            </a:r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7C94DB67-207D-D0BB-22C1-C723530AB47E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2058457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/>
          <p:cNvSpPr txBox="1">
            <a:spLocks/>
          </p:cNvSpPr>
          <p:nvPr/>
        </p:nvSpPr>
        <p:spPr bwMode="auto">
          <a:xfrm>
            <a:off x="737125" y="924094"/>
            <a:ext cx="80227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es-CR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Educar para la significación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465118" y="2113144"/>
            <a:ext cx="92617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Dar sentido a lo que hacemos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Incorporar mi sentido al sentido de cultura y del mundo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Compartir y dar sentido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Comprender el sinsentido de ciertas propuestas educativas, políticas y culturales.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Relacionar y contextualizar experiencias.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Relacionar y contextualizar discursos.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Impregnar de sentido las diversas prácticas de la vida cotidiana.</a:t>
            </a:r>
            <a:endParaRPr lang="es-C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(Gutiérrez, F. Prieto, D. 1996)</a:t>
            </a:r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0CC38A52-E4E5-EE74-7B4F-C39E09869FAC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2963839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/>
          <p:cNvSpPr txBox="1">
            <a:spLocks/>
          </p:cNvSpPr>
          <p:nvPr/>
        </p:nvSpPr>
        <p:spPr bwMode="auto">
          <a:xfrm>
            <a:off x="737125" y="924094"/>
            <a:ext cx="80227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es-CR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Educar para la significación</a:t>
            </a:r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0CC38A52-E4E5-EE74-7B4F-C39E09869FAC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  <p:pic>
        <p:nvPicPr>
          <p:cNvPr id="3" name="Picture 2" descr="C:\Users\tonyblanco\Desktop\Frases Doctorado\Denise mundo cambiante.jpg">
            <a:extLst>
              <a:ext uri="{FF2B5EF4-FFF2-40B4-BE49-F238E27FC236}">
                <a16:creationId xmlns:a16="http://schemas.microsoft.com/office/drawing/2014/main" id="{86258C54-AB8C-50B8-79DA-010049715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774" y="1632287"/>
            <a:ext cx="6812452" cy="510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94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1323975"/>
            <a:ext cx="8801100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F1FD5B35-6A5C-F4D7-13B1-B02A88129BB6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3135423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5"/>
          <p:cNvSpPr txBox="1">
            <a:spLocks noChangeArrowheads="1"/>
          </p:cNvSpPr>
          <p:nvPr/>
        </p:nvSpPr>
        <p:spPr bwMode="auto">
          <a:xfrm>
            <a:off x="3079750" y="1466850"/>
            <a:ext cx="60833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R" altLang="es-CR" dirty="0">
                <a:solidFill>
                  <a:srgbClr val="791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Emocionar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774825" y="2528888"/>
            <a:ext cx="8759825" cy="338554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La educación virtual es, una oportunidad no solo para trascender el tiempo y el espacio, sino para 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emocionar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para provocar deseos de que cada quien se inmiscuya en su propio proceso educativo, que cada uno sea actor y autor de su propia vida, como dicen Francisco Gutiérrez y Daniel Prieto en su libro Mediación Pedagógica, “apropiarse de la historia y de la cultura” (1996, p.21), pero para lograrlo se debe desarrollar una educación con una 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relación más horizontal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que la participación no surja de los controles ni de las evaluaciones, sino del compromiso de cada quien consigo mismo, con su propio proceso y con la comunidad a la cual pertenece.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(Blanco, J, 2014, p.32)</a:t>
            </a:r>
            <a:endParaRPr lang="es-C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04FDD836-DFB9-D859-A9D8-853F95354D07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2460243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2703513" y="2795588"/>
            <a:ext cx="60833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R" altLang="es-CR" sz="5400" dirty="0">
                <a:solidFill>
                  <a:srgbClr val="200E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El sujeto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R" altLang="es-CR" sz="5400" dirty="0" err="1">
                <a:solidFill>
                  <a:srgbClr val="79140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Ciber</a:t>
            </a:r>
            <a:r>
              <a:rPr lang="es-CR" altLang="es-CR" sz="5400" dirty="0">
                <a:solidFill>
                  <a:srgbClr val="79140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-Interlocutor</a:t>
            </a:r>
          </a:p>
        </p:txBody>
      </p:sp>
      <p:pic>
        <p:nvPicPr>
          <p:cNvPr id="8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1647825"/>
            <a:ext cx="2024063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E96B55E4-4F46-67CB-46DB-2CFC97E36AA0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2465833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89" y="814389"/>
            <a:ext cx="6043612" cy="604361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149926" y="2538224"/>
            <a:ext cx="59453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3600" dirty="0">
                <a:latin typeface="Myriad Pro" panose="020B0503030403020204" pitchFamily="34" charset="0"/>
              </a:rPr>
              <a:t>“Lo que no se hace sentir</a:t>
            </a:r>
          </a:p>
          <a:p>
            <a:pPr algn="ctr"/>
            <a:r>
              <a:rPr lang="es-CR" sz="3600" b="1" dirty="0">
                <a:latin typeface="Myriad Pro" panose="020B0503030403020204" pitchFamily="34" charset="0"/>
              </a:rPr>
              <a:t>no se entiende</a:t>
            </a:r>
          </a:p>
          <a:p>
            <a:pPr algn="ctr"/>
            <a:r>
              <a:rPr lang="es-CR" sz="3600" dirty="0">
                <a:latin typeface="Myriad Pro" panose="020B0503030403020204" pitchFamily="34" charset="0"/>
              </a:rPr>
              <a:t>y lo que no se entiende</a:t>
            </a:r>
          </a:p>
          <a:p>
            <a:pPr algn="ctr"/>
            <a:r>
              <a:rPr lang="es-CR" sz="3600" b="1" dirty="0">
                <a:latin typeface="Myriad Pro" panose="020B0503030403020204" pitchFamily="34" charset="0"/>
              </a:rPr>
              <a:t>no interesa</a:t>
            </a:r>
            <a:r>
              <a:rPr lang="es-CR" sz="3600" dirty="0">
                <a:latin typeface="Myriad Pro" panose="020B0503030403020204" pitchFamily="34" charset="0"/>
              </a:rPr>
              <a:t>”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326822" y="5460199"/>
            <a:ext cx="3768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>
                <a:latin typeface="Myriad Pro" panose="020B0503030403020204" pitchFamily="34" charset="0"/>
              </a:rPr>
              <a:t>Simón Rodríguez (1769-1854)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559876" y="5829531"/>
            <a:ext cx="181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200" dirty="0"/>
              <a:t>Imagen: www.elpais.com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740568" y="924094"/>
            <a:ext cx="10176814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es-CR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Arrastramos problemas pedagógicos hace siglos</a:t>
            </a:r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45F39119-8AAA-F226-35B3-7332397D847E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2129793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oogle Shape;263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64569" y="901700"/>
            <a:ext cx="7891462" cy="59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64;p19"/>
          <p:cNvSpPr txBox="1">
            <a:spLocks/>
          </p:cNvSpPr>
          <p:nvPr/>
        </p:nvSpPr>
        <p:spPr>
          <a:xfrm>
            <a:off x="952500" y="814388"/>
            <a:ext cx="10515600" cy="9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2E75B6"/>
              </a:buClr>
              <a:buSzPts val="4800"/>
              <a:buFont typeface="Arial Black"/>
              <a:buNone/>
            </a:pPr>
            <a:r>
              <a:rPr lang="en-US" sz="4200" b="1">
                <a:solidFill>
                  <a:srgbClr val="2E75B6"/>
                </a:solidFill>
                <a:latin typeface="Roboto"/>
                <a:ea typeface="Roboto"/>
                <a:cs typeface="Roboto"/>
                <a:sym typeface="Roboto"/>
              </a:rPr>
              <a:t>Sujeto Ciber-Interlocutor</a:t>
            </a:r>
            <a:endParaRPr lang="en-US" sz="38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7D15224D-6BAF-92EC-2288-6F14FD5FF2DD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287276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427413" y="6396038"/>
            <a:ext cx="563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R" altLang="es-CR" sz="1200"/>
              <a:t>Imágenes: </a:t>
            </a:r>
            <a:r>
              <a:rPr lang="es-CR" altLang="es-CR" sz="1200">
                <a:hlinkClick r:id="rId2"/>
              </a:rPr>
              <a:t>https://www.catalunyavanguardista.com/las-claves-de-la-evolucion-humana/</a:t>
            </a:r>
            <a:endParaRPr lang="es-CR" altLang="es-CR" sz="12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R" altLang="es-CR" sz="1200"/>
              <a:t>https://definicion.mx/individuo/</a:t>
            </a:r>
          </a:p>
        </p:txBody>
      </p:sp>
      <p:pic>
        <p:nvPicPr>
          <p:cNvPr id="11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929" y="4483204"/>
            <a:ext cx="2063707" cy="148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880" y="4483204"/>
            <a:ext cx="1785938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2688447" y="1675761"/>
            <a:ext cx="6595702" cy="4263077"/>
            <a:chOff x="3578225" y="2254250"/>
            <a:chExt cx="4816475" cy="3113088"/>
          </a:xfrm>
        </p:grpSpPr>
        <p:sp>
          <p:nvSpPr>
            <p:cNvPr id="13" name="CuadroTexto 2"/>
            <p:cNvSpPr txBox="1">
              <a:spLocks noChangeArrowheads="1"/>
            </p:cNvSpPr>
            <p:nvPr/>
          </p:nvSpPr>
          <p:spPr bwMode="auto">
            <a:xfrm>
              <a:off x="5543550" y="2541588"/>
              <a:ext cx="13477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R" altLang="es-CR" sz="1800" dirty="0">
                  <a:latin typeface="Arial Black" panose="020B0A04020102020204" pitchFamily="34" charset="0"/>
                </a:rPr>
                <a:t>Individuo</a:t>
              </a:r>
            </a:p>
          </p:txBody>
        </p:sp>
        <p:sp>
          <p:nvSpPr>
            <p:cNvPr id="14" name="CuadroTexto 6"/>
            <p:cNvSpPr txBox="1">
              <a:spLocks noChangeArrowheads="1"/>
            </p:cNvSpPr>
            <p:nvPr/>
          </p:nvSpPr>
          <p:spPr bwMode="auto">
            <a:xfrm>
              <a:off x="3578225" y="4022725"/>
              <a:ext cx="2228850" cy="52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R" altLang="es-CR" sz="1800">
                  <a:latin typeface="Arial Black" panose="020B0A04020102020204" pitchFamily="34" charset="0"/>
                </a:rPr>
                <a:t>Sociedad</a:t>
              </a:r>
            </a:p>
          </p:txBody>
        </p:sp>
        <p:sp>
          <p:nvSpPr>
            <p:cNvPr id="15" name="CuadroTexto 7"/>
            <p:cNvSpPr txBox="1">
              <a:spLocks noChangeArrowheads="1"/>
            </p:cNvSpPr>
            <p:nvPr/>
          </p:nvSpPr>
          <p:spPr bwMode="auto">
            <a:xfrm>
              <a:off x="6570663" y="4000500"/>
              <a:ext cx="1824037" cy="52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R" altLang="es-CR" sz="1800">
                  <a:latin typeface="Arial Black" panose="020B0A04020102020204" pitchFamily="34" charset="0"/>
                </a:rPr>
                <a:t>Especie</a:t>
              </a:r>
            </a:p>
          </p:txBody>
        </p:sp>
        <p:sp>
          <p:nvSpPr>
            <p:cNvPr id="16" name="Flecha curvada hacia abajo 15"/>
            <p:cNvSpPr/>
            <p:nvPr/>
          </p:nvSpPr>
          <p:spPr>
            <a:xfrm rot="3778749">
              <a:off x="7158832" y="2809081"/>
              <a:ext cx="1612900" cy="811213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R">
                <a:solidFill>
                  <a:schemeClr val="tx1"/>
                </a:solidFill>
              </a:endParaRPr>
            </a:p>
          </p:txBody>
        </p:sp>
        <p:sp>
          <p:nvSpPr>
            <p:cNvPr id="17" name="Flecha curvada hacia abajo 16"/>
            <p:cNvSpPr/>
            <p:nvPr/>
          </p:nvSpPr>
          <p:spPr>
            <a:xfrm rot="10951915">
              <a:off x="5151438" y="4557713"/>
              <a:ext cx="1612900" cy="809625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R">
                <a:solidFill>
                  <a:schemeClr val="tx1"/>
                </a:solidFill>
              </a:endParaRPr>
            </a:p>
          </p:txBody>
        </p:sp>
        <p:sp>
          <p:nvSpPr>
            <p:cNvPr id="18" name="Flecha curvada hacia abajo 17"/>
            <p:cNvSpPr/>
            <p:nvPr/>
          </p:nvSpPr>
          <p:spPr>
            <a:xfrm rot="18327780">
              <a:off x="3678238" y="2655887"/>
              <a:ext cx="1612900" cy="809625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R">
                <a:solidFill>
                  <a:schemeClr val="tx1"/>
                </a:solidFill>
              </a:endParaRPr>
            </a:p>
          </p:txBody>
        </p:sp>
      </p:grpSp>
      <p:sp>
        <p:nvSpPr>
          <p:cNvPr id="3" name="CuadroTexto 5">
            <a:extLst>
              <a:ext uri="{FF2B5EF4-FFF2-40B4-BE49-F238E27FC236}">
                <a16:creationId xmlns:a16="http://schemas.microsoft.com/office/drawing/2014/main" id="{B92DD5BF-D5B7-73AF-F27A-549A4A814C0A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1762242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oogle Shape;264;p19"/>
          <p:cNvSpPr txBox="1">
            <a:spLocks/>
          </p:cNvSpPr>
          <p:nvPr/>
        </p:nvSpPr>
        <p:spPr>
          <a:xfrm>
            <a:off x="952500" y="814388"/>
            <a:ext cx="10515600" cy="9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2E75B6"/>
              </a:buClr>
              <a:buSzPts val="4800"/>
              <a:buFont typeface="Arial Black"/>
              <a:buNone/>
            </a:pPr>
            <a:r>
              <a:rPr lang="en-US" sz="4200" b="1">
                <a:solidFill>
                  <a:srgbClr val="2E75B6"/>
                </a:solidFill>
                <a:latin typeface="Roboto"/>
                <a:ea typeface="Roboto"/>
                <a:cs typeface="Roboto"/>
                <a:sym typeface="Roboto"/>
              </a:rPr>
              <a:t>Sujeto Ciber-Interlocutor</a:t>
            </a:r>
            <a:endParaRPr lang="en-US" sz="38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Google Shape;300;p22"/>
          <p:cNvSpPr txBox="1"/>
          <p:nvPr/>
        </p:nvSpPr>
        <p:spPr>
          <a:xfrm>
            <a:off x="1598612" y="2112962"/>
            <a:ext cx="8759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¿</a:t>
            </a:r>
            <a:r>
              <a:rPr lang="en-US" sz="2800" b="1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Qué</a:t>
            </a:r>
            <a:r>
              <a:rPr lang="en-US" sz="28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b="1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retos</a:t>
            </a:r>
            <a:r>
              <a:rPr lang="en-US" sz="28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b="1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enfrentamos</a:t>
            </a:r>
            <a:r>
              <a:rPr lang="en-US" sz="28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con </a:t>
            </a:r>
            <a:r>
              <a:rPr lang="en-US" sz="2800" b="1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los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sujetos</a:t>
            </a:r>
            <a:r>
              <a:rPr lang="en-US" sz="28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b="1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ciber-interlocutores</a:t>
            </a:r>
            <a:r>
              <a:rPr lang="en-US" sz="28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Google Shape;301;p22"/>
          <p:cNvSpPr txBox="1"/>
          <p:nvPr/>
        </p:nvSpPr>
        <p:spPr>
          <a:xfrm>
            <a:off x="1824037" y="3555999"/>
            <a:ext cx="8759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¿Cómo concebimos el ejercicio del poder dentro del ámbito educativo?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Google Shape;302;p22"/>
          <p:cNvSpPr txBox="1"/>
          <p:nvPr/>
        </p:nvSpPr>
        <p:spPr>
          <a:xfrm>
            <a:off x="1830462" y="4859287"/>
            <a:ext cx="8759700" cy="9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¿</a:t>
            </a:r>
            <a:r>
              <a:rPr lang="en-US" sz="2800" b="1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Cómo</a:t>
            </a:r>
            <a:r>
              <a:rPr lang="en-US" sz="28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b="1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promover</a:t>
            </a:r>
            <a:r>
              <a:rPr lang="en-US" sz="28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el </a:t>
            </a:r>
            <a:r>
              <a:rPr lang="en-US" sz="2800" b="1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aprendizaje</a:t>
            </a:r>
            <a:r>
              <a:rPr lang="en-US" sz="28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b="1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los</a:t>
            </a:r>
            <a:r>
              <a:rPr lang="en-US" sz="28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b="1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entornos</a:t>
            </a:r>
            <a:r>
              <a:rPr lang="en-US" sz="28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b="1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virtuales</a:t>
            </a:r>
            <a:r>
              <a:rPr lang="en-US" sz="28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CF00E0FD-A5CA-CC0B-4536-7390BAB10D61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3584861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311;p23"/>
          <p:cNvSpPr txBox="1"/>
          <p:nvPr/>
        </p:nvSpPr>
        <p:spPr>
          <a:xfrm>
            <a:off x="1717663" y="1188419"/>
            <a:ext cx="8759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¿</a:t>
            </a:r>
            <a:r>
              <a:rPr lang="en-US" sz="28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Qué</a:t>
            </a:r>
            <a:r>
              <a:rPr lang="en-US" sz="2800" b="1" i="0" u="none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retos</a:t>
            </a:r>
            <a:r>
              <a:rPr lang="en-US" sz="2800" b="1" i="0" u="none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enfrentamos</a:t>
            </a:r>
            <a:r>
              <a:rPr lang="en-US" sz="2800" b="1" i="0" u="none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con </a:t>
            </a:r>
            <a:r>
              <a:rPr lang="en-US" sz="28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los</a:t>
            </a:r>
            <a:endParaRPr dirty="0">
              <a:solidFill>
                <a:srgbClr val="79140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sujetos</a:t>
            </a:r>
            <a:r>
              <a:rPr lang="en-US" sz="2800" b="1" i="0" u="none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ciber-interlocutores</a:t>
            </a:r>
            <a:r>
              <a:rPr lang="en-US" sz="2800" b="1" i="0" u="none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dirty="0">
              <a:solidFill>
                <a:srgbClr val="7914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312;p23"/>
          <p:cNvSpPr txBox="1"/>
          <p:nvPr/>
        </p:nvSpPr>
        <p:spPr>
          <a:xfrm>
            <a:off x="2350331" y="2516751"/>
            <a:ext cx="7805700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•"/>
            </a:pP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han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tornado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prosumidores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•"/>
            </a:pP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mueven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una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sociedad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licuefacción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•"/>
            </a:pP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Reducción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del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tiempo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atención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 un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estímulo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fijo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por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mucho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tiempo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•"/>
            </a:pP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Menor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tolerancia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 las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estructuras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poder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que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cuartan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libertad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•"/>
            </a:pP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Uso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una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mezcla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fisonómico-lingüística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intra y trans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alfaicónica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emojis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hipertexto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como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afirma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Canevacci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•"/>
            </a:pP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Permanecen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los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localismos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medio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la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ubicuidad</a:t>
            </a:r>
            <a:endParaRPr lang="en-US" sz="2000" i="0" u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indent="-342900">
              <a:buClr>
                <a:schemeClr val="dk1"/>
              </a:buClr>
              <a:buSzPts val="2000"/>
              <a:buFont typeface="Roboto"/>
              <a:buChar char="•"/>
            </a:pPr>
            <a:r>
              <a:rPr lang="en-US" sz="20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Nomadismo</a:t>
            </a:r>
            <a:r>
              <a:rPr lang="en-US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digital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•"/>
            </a:pP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Uso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transmedial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los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dispositivos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y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redes</a:t>
            </a:r>
            <a:r>
              <a:rPr lang="en-US" sz="20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disponibles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14F318ED-C662-E2C9-4ECB-6B30B09C9BE5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3535256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321;p24"/>
          <p:cNvSpPr txBox="1"/>
          <p:nvPr/>
        </p:nvSpPr>
        <p:spPr>
          <a:xfrm>
            <a:off x="1812193" y="1122757"/>
            <a:ext cx="87597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rgbClr val="79140C"/>
                </a:solidFill>
                <a:latin typeface="Arial"/>
                <a:ea typeface="Arial"/>
                <a:cs typeface="Arial"/>
                <a:sym typeface="Arial"/>
              </a:rPr>
              <a:t>Prosumidores</a:t>
            </a:r>
            <a:endParaRPr sz="2800" dirty="0">
              <a:solidFill>
                <a:srgbClr val="79140C"/>
              </a:solidFill>
            </a:endParaRPr>
          </a:p>
        </p:txBody>
      </p:sp>
      <p:pic>
        <p:nvPicPr>
          <p:cNvPr id="7" name="Google Shape;323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2311" y="2397125"/>
            <a:ext cx="8313737" cy="41576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3956048" y="1721461"/>
            <a:ext cx="4386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CR" sz="2000" b="1" dirty="0" err="1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Webinars</a:t>
            </a:r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MOOC?</a:t>
            </a:r>
          </a:p>
        </p:txBody>
      </p:sp>
      <p:sp>
        <p:nvSpPr>
          <p:cNvPr id="3" name="CuadroTexto 5">
            <a:extLst>
              <a:ext uri="{FF2B5EF4-FFF2-40B4-BE49-F238E27FC236}">
                <a16:creationId xmlns:a16="http://schemas.microsoft.com/office/drawing/2014/main" id="{3A526B40-65B3-7A3B-E52E-E6E8061B3244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35884927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331;p25"/>
          <p:cNvSpPr txBox="1">
            <a:spLocks/>
          </p:cNvSpPr>
          <p:nvPr/>
        </p:nvSpPr>
        <p:spPr>
          <a:xfrm>
            <a:off x="888175" y="826825"/>
            <a:ext cx="10515600" cy="9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2E75B6"/>
              </a:buClr>
              <a:buSzPts val="4800"/>
              <a:buFont typeface="Arial Black"/>
              <a:buNone/>
            </a:pPr>
            <a:r>
              <a:rPr lang="en-US" sz="4200" b="1">
                <a:solidFill>
                  <a:srgbClr val="2E75B6"/>
                </a:solidFill>
                <a:latin typeface="Raleway"/>
                <a:ea typeface="Raleway"/>
                <a:cs typeface="Raleway"/>
                <a:sym typeface="Raleway"/>
              </a:rPr>
              <a:t>Sujeto Ciber-Interlocutor</a:t>
            </a:r>
            <a:endParaRPr lang="en-US" sz="3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" name="Google Shape;332;p25"/>
          <p:cNvSpPr txBox="1"/>
          <p:nvPr/>
        </p:nvSpPr>
        <p:spPr>
          <a:xfrm>
            <a:off x="1766125" y="2064756"/>
            <a:ext cx="8759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Sociedad</a:t>
            </a:r>
            <a:r>
              <a:rPr lang="en-US" sz="2800" b="1" i="0" u="none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-US" sz="2800" b="1" i="0" u="none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Licuefacción</a:t>
            </a:r>
            <a:endParaRPr dirty="0">
              <a:solidFill>
                <a:srgbClr val="7914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333;p25"/>
          <p:cNvSpPr txBox="1"/>
          <p:nvPr/>
        </p:nvSpPr>
        <p:spPr>
          <a:xfrm>
            <a:off x="1766125" y="3074987"/>
            <a:ext cx="89646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3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Recordemos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sin embargo, que </a:t>
            </a:r>
            <a:r>
              <a:rPr lang="en-US" sz="23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todo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esto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no </a:t>
            </a:r>
            <a:r>
              <a:rPr lang="en-US" sz="23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debía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llevarse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lang="en-US" sz="23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cabo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para</a:t>
            </a:r>
            <a:r>
              <a:rPr lang="en-US" sz="13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acabar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con </a:t>
            </a:r>
            <a:r>
              <a:rPr lang="en-US" sz="23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los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sólidos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definitivamente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ni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para </a:t>
            </a:r>
            <a:r>
              <a:rPr lang="en-US" sz="23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liberar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al </a:t>
            </a:r>
            <a:r>
              <a:rPr lang="en-US" sz="23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nuevo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mundo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23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ellos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para </a:t>
            </a:r>
            <a:r>
              <a:rPr lang="en-US" sz="23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siempre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300" b="1" i="0" u="none" dirty="0" err="1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sino</a:t>
            </a:r>
            <a:r>
              <a:rPr lang="en-US" sz="2300" b="1" i="0" u="none" dirty="0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 para </a:t>
            </a:r>
            <a:r>
              <a:rPr lang="en-US" sz="2300" b="1" i="0" u="none" dirty="0" err="1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hacer</a:t>
            </a:r>
            <a:r>
              <a:rPr lang="en-US" sz="2300" b="1" i="0" u="none" dirty="0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b="1" i="0" u="none" dirty="0" err="1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espacio</a:t>
            </a:r>
            <a:r>
              <a:rPr lang="en-US" sz="2300" b="1" i="0" u="none" dirty="0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lang="en-US" sz="2300" b="1" u="none" dirty="0" err="1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nuevos</a:t>
            </a:r>
            <a:r>
              <a:rPr lang="en-US" sz="2300" b="1" u="none" dirty="0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 y </a:t>
            </a:r>
            <a:r>
              <a:rPr lang="en-US" sz="2300" b="1" u="none" dirty="0" err="1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mejores</a:t>
            </a:r>
            <a:r>
              <a:rPr lang="en-US" sz="2300" b="1" u="none" dirty="0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b="1" u="none" dirty="0" err="1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sólidos</a:t>
            </a:r>
            <a:r>
              <a:rPr lang="en-US" sz="2300" b="1" i="1" u="none" dirty="0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; </a:t>
            </a:r>
            <a:r>
              <a:rPr lang="en-US" sz="2300" b="1" i="0" u="none" dirty="0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para </a:t>
            </a:r>
            <a:r>
              <a:rPr lang="en-US" sz="2300" b="1" i="0" u="none" dirty="0" err="1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reemplazar</a:t>
            </a:r>
            <a:r>
              <a:rPr lang="en-US" sz="2300" b="1" i="0" u="none" dirty="0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 el </a:t>
            </a:r>
            <a:r>
              <a:rPr lang="en-US" sz="2300" b="1" i="0" u="none" dirty="0" err="1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conjunto</a:t>
            </a:r>
            <a:r>
              <a:rPr lang="en-US" sz="2300" b="1" i="0" u="none" dirty="0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b="1" i="0" u="none" dirty="0" err="1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heredado</a:t>
            </a:r>
            <a:r>
              <a:rPr lang="en-US" sz="2300" b="1" i="0" u="none" dirty="0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2300" b="1" i="0" u="none" dirty="0" err="1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sólidos</a:t>
            </a:r>
            <a:r>
              <a:rPr lang="en-US" sz="2300" b="1" i="0" u="none" dirty="0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b="1" i="0" u="none" dirty="0" err="1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defectuosos</a:t>
            </a:r>
            <a:r>
              <a:rPr lang="en-US" sz="2300" b="1" i="0" u="none" dirty="0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 y </a:t>
            </a:r>
            <a:r>
              <a:rPr lang="en-US" sz="2300" b="1" i="0" u="none" dirty="0" err="1">
                <a:solidFill>
                  <a:srgbClr val="200E5E"/>
                </a:solidFill>
                <a:latin typeface="Roboto"/>
                <a:ea typeface="Roboto"/>
                <a:cs typeface="Roboto"/>
                <a:sym typeface="Roboto"/>
              </a:rPr>
              <a:t>deficientes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por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otro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3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mejor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o </a:t>
            </a:r>
            <a:r>
              <a:rPr lang="en-US" sz="23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incluso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perfecto, y </a:t>
            </a:r>
            <a:r>
              <a:rPr lang="en-US" sz="23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por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eso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mismo</a:t>
            </a:r>
            <a:r>
              <a:rPr lang="en-US" sz="23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inalterable. (Bauman, 2000, p.9)</a:t>
            </a:r>
            <a:endParaRPr sz="13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56DC04F8-1C85-398E-EF51-077811E0B892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1381046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331;p25"/>
          <p:cNvSpPr txBox="1">
            <a:spLocks/>
          </p:cNvSpPr>
          <p:nvPr/>
        </p:nvSpPr>
        <p:spPr>
          <a:xfrm>
            <a:off x="888175" y="826825"/>
            <a:ext cx="10515600" cy="9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2E75B6"/>
              </a:buClr>
              <a:buSzPts val="4800"/>
              <a:buFont typeface="Arial Black"/>
              <a:buNone/>
            </a:pPr>
            <a:r>
              <a:rPr lang="en-US" sz="4200" b="1">
                <a:solidFill>
                  <a:srgbClr val="2E75B6"/>
                </a:solidFill>
                <a:latin typeface="Raleway"/>
                <a:ea typeface="Raleway"/>
                <a:cs typeface="Raleway"/>
                <a:sym typeface="Raleway"/>
              </a:rPr>
              <a:t>Sujeto Ciber-Interlocutor</a:t>
            </a:r>
            <a:endParaRPr lang="en-US" sz="3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Google Shape;342;p26"/>
          <p:cNvSpPr txBox="1"/>
          <p:nvPr/>
        </p:nvSpPr>
        <p:spPr>
          <a:xfrm>
            <a:off x="1708999" y="1738762"/>
            <a:ext cx="8759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7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Reducción</a:t>
            </a:r>
            <a:r>
              <a:rPr lang="en-US" sz="2700" b="1" i="0" u="none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27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tiempo</a:t>
            </a:r>
            <a:r>
              <a:rPr lang="en-US" sz="2700" b="1" i="0" u="none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27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atención</a:t>
            </a:r>
            <a:endParaRPr sz="1300" dirty="0">
              <a:solidFill>
                <a:srgbClr val="7914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" name="The Flintstones - Season 1-2 opening intro (196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1987" y="2361445"/>
            <a:ext cx="6196313" cy="4192994"/>
          </a:xfrm>
          <a:prstGeom prst="rect">
            <a:avLst/>
          </a:prstGeom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1805FD03-8F84-DDAB-2118-A9BB18FE9D91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227405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331;p25"/>
          <p:cNvSpPr txBox="1">
            <a:spLocks/>
          </p:cNvSpPr>
          <p:nvPr/>
        </p:nvSpPr>
        <p:spPr>
          <a:xfrm>
            <a:off x="888175" y="826825"/>
            <a:ext cx="10515600" cy="9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2E75B6"/>
              </a:buClr>
              <a:buSzPts val="4800"/>
              <a:buFont typeface="Arial Black"/>
              <a:buNone/>
            </a:pPr>
            <a:r>
              <a:rPr lang="en-US" sz="4200" b="1">
                <a:solidFill>
                  <a:srgbClr val="2E75B6"/>
                </a:solidFill>
                <a:latin typeface="Raleway"/>
                <a:ea typeface="Raleway"/>
                <a:cs typeface="Raleway"/>
                <a:sym typeface="Raleway"/>
              </a:rPr>
              <a:t>Sujeto Ciber-Interlocutor</a:t>
            </a:r>
            <a:endParaRPr lang="en-US" sz="38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" name="The Simpsons Intro Season 1 1990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9400" y="1806325"/>
            <a:ext cx="6096000" cy="4572000"/>
          </a:xfrm>
          <a:prstGeom prst="rect">
            <a:avLst/>
          </a:prstGeom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ECBF7BFC-2FAD-EA32-D0BA-73DF8063A7D1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29288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331;p25"/>
          <p:cNvSpPr txBox="1">
            <a:spLocks/>
          </p:cNvSpPr>
          <p:nvPr/>
        </p:nvSpPr>
        <p:spPr>
          <a:xfrm>
            <a:off x="888175" y="826825"/>
            <a:ext cx="10515600" cy="9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2E75B6"/>
              </a:buClr>
              <a:buSzPts val="4800"/>
              <a:buFont typeface="Arial Black"/>
              <a:buNone/>
            </a:pPr>
            <a:r>
              <a:rPr lang="en-US" sz="4200" b="1">
                <a:solidFill>
                  <a:srgbClr val="2E75B6"/>
                </a:solidFill>
                <a:latin typeface="Raleway"/>
                <a:ea typeface="Raleway"/>
                <a:cs typeface="Raleway"/>
                <a:sym typeface="Raleway"/>
              </a:rPr>
              <a:t>Sujeto Ciber-Interlocutor</a:t>
            </a:r>
            <a:endParaRPr lang="en-US" sz="3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" name="Google Shape;362;p28"/>
          <p:cNvSpPr txBox="1"/>
          <p:nvPr/>
        </p:nvSpPr>
        <p:spPr>
          <a:xfrm>
            <a:off x="1770124" y="1806325"/>
            <a:ext cx="87597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500" b="1" i="0" u="none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¿</a:t>
            </a:r>
            <a:r>
              <a:rPr lang="en-US" sz="25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Cómo</a:t>
            </a:r>
            <a:r>
              <a:rPr lang="en-US" sz="2500" b="1" i="0" u="none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5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conciben</a:t>
            </a:r>
            <a:r>
              <a:rPr lang="en-US" sz="2500" b="1" i="0" u="none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5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ustedes</a:t>
            </a:r>
            <a:r>
              <a:rPr lang="en-US" sz="2500" b="1" i="0" u="none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del </a:t>
            </a:r>
            <a:r>
              <a:rPr lang="en-US" sz="25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ejercicio</a:t>
            </a:r>
            <a:r>
              <a:rPr lang="en-US" sz="2500" b="1" i="0" u="none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del </a:t>
            </a:r>
            <a:r>
              <a:rPr lang="en-US" sz="25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poder</a:t>
            </a:r>
            <a:r>
              <a:rPr lang="en-US" sz="2500" b="1" i="0" u="none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5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dentro</a:t>
            </a:r>
            <a:r>
              <a:rPr lang="en-US" sz="2500" b="1" i="0" u="none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del </a:t>
            </a:r>
            <a:r>
              <a:rPr lang="en-US" sz="25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ámbito</a:t>
            </a:r>
            <a:r>
              <a:rPr lang="en-US" sz="2500" b="1" i="0" u="none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5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educativo</a:t>
            </a:r>
            <a:r>
              <a:rPr lang="en-US" sz="2500" b="1" i="0" u="none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sz="1100" dirty="0">
              <a:solidFill>
                <a:srgbClr val="7914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Google Shape;363;p28"/>
          <p:cNvSpPr txBox="1"/>
          <p:nvPr/>
        </p:nvSpPr>
        <p:spPr>
          <a:xfrm>
            <a:off x="2062174" y="2780162"/>
            <a:ext cx="81756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Refiriéndose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 las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estructuras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convencionales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este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autor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(Bauman)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hace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alusión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al alto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coste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que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implica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el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modelo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del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Panóptico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Bentham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usado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por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Focault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(1975),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debido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al control y el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mantenimiento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tales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estructuras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poder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y a la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alta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inversión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mecanismos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y personas que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ejerzan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ese control. Bauman (2000) describe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como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un gran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problema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este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sistema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el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confinamiento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las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jefaturas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 la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rutina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800" b="1" i="0" u="none" dirty="0" err="1">
                <a:solidFill>
                  <a:srgbClr val="2E75B6"/>
                </a:solidFill>
                <a:latin typeface="Roboto"/>
                <a:ea typeface="Roboto"/>
                <a:cs typeface="Roboto"/>
                <a:sym typeface="Roboto"/>
              </a:rPr>
              <a:t>por</a:t>
            </a:r>
            <a:r>
              <a:rPr lang="en-US" sz="1800" b="1" i="0" u="none" dirty="0">
                <a:solidFill>
                  <a:srgbClr val="2E75B6"/>
                </a:solidFill>
                <a:latin typeface="Roboto"/>
                <a:ea typeface="Roboto"/>
                <a:cs typeface="Roboto"/>
                <a:sym typeface="Roboto"/>
              </a:rPr>
              <a:t> lo </a:t>
            </a:r>
            <a:r>
              <a:rPr lang="en-US" sz="1800" b="1" i="0" u="none" dirty="0" err="1">
                <a:solidFill>
                  <a:srgbClr val="2E75B6"/>
                </a:solidFill>
                <a:latin typeface="Roboto"/>
                <a:ea typeface="Roboto"/>
                <a:cs typeface="Roboto"/>
                <a:sym typeface="Roboto"/>
              </a:rPr>
              <a:t>cual</a:t>
            </a:r>
            <a:r>
              <a:rPr lang="en-US" sz="1800" b="1" i="0" u="none" dirty="0">
                <a:solidFill>
                  <a:srgbClr val="2E75B6"/>
                </a:solidFill>
                <a:latin typeface="Roboto"/>
                <a:ea typeface="Roboto"/>
                <a:cs typeface="Roboto"/>
                <a:sym typeface="Roboto"/>
              </a:rPr>
              <a:t> las personas que </a:t>
            </a:r>
            <a:r>
              <a:rPr lang="en-US" sz="1800" b="1" i="0" u="none" dirty="0" err="1">
                <a:solidFill>
                  <a:srgbClr val="2E75B6"/>
                </a:solidFill>
                <a:latin typeface="Roboto"/>
                <a:ea typeface="Roboto"/>
                <a:cs typeface="Roboto"/>
                <a:sym typeface="Roboto"/>
              </a:rPr>
              <a:t>ejercen</a:t>
            </a:r>
            <a:r>
              <a:rPr lang="en-US" sz="1800" b="1" i="0" u="none" dirty="0">
                <a:solidFill>
                  <a:srgbClr val="2E75B6"/>
                </a:solidFill>
                <a:latin typeface="Roboto"/>
                <a:ea typeface="Roboto"/>
                <a:cs typeface="Roboto"/>
                <a:sym typeface="Roboto"/>
              </a:rPr>
              <a:t> el </a:t>
            </a:r>
            <a:r>
              <a:rPr lang="en-US" sz="1800" b="1" i="0" u="none" dirty="0" err="1">
                <a:solidFill>
                  <a:srgbClr val="2E75B6"/>
                </a:solidFill>
                <a:latin typeface="Roboto"/>
                <a:ea typeface="Roboto"/>
                <a:cs typeface="Roboto"/>
                <a:sym typeface="Roboto"/>
              </a:rPr>
              <a:t>poder</a:t>
            </a:r>
            <a:r>
              <a:rPr lang="en-US" sz="1800" b="1" i="0" u="none" dirty="0">
                <a:solidFill>
                  <a:srgbClr val="2E75B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b="1" i="0" u="none" dirty="0" err="1">
                <a:solidFill>
                  <a:srgbClr val="2E75B6"/>
                </a:solidFill>
                <a:latin typeface="Roboto"/>
                <a:ea typeface="Roboto"/>
                <a:cs typeface="Roboto"/>
                <a:sym typeface="Roboto"/>
              </a:rPr>
              <a:t>tampoco</a:t>
            </a:r>
            <a:r>
              <a:rPr lang="en-US" sz="1800" b="1" i="0" u="none" dirty="0">
                <a:solidFill>
                  <a:srgbClr val="2E75B6"/>
                </a:solidFill>
                <a:latin typeface="Roboto"/>
                <a:ea typeface="Roboto"/>
                <a:cs typeface="Roboto"/>
                <a:sym typeface="Roboto"/>
              </a:rPr>
              <a:t> son </a:t>
            </a:r>
            <a:r>
              <a:rPr lang="en-US" sz="1800" b="1" i="0" u="none" dirty="0" err="1">
                <a:solidFill>
                  <a:srgbClr val="2E75B6"/>
                </a:solidFill>
                <a:latin typeface="Roboto"/>
                <a:ea typeface="Roboto"/>
                <a:cs typeface="Roboto"/>
                <a:sym typeface="Roboto"/>
              </a:rPr>
              <a:t>libres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Dicho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poder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se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basaba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el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dominio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del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tiempo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lógica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que de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igual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forma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utilizada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la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escuela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 Sin embargo, la Internet ha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transcendido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las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barreras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espacio-temporales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provocando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un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cambio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inminente</a:t>
            </a:r>
            <a:r>
              <a:rPr lang="en-US" sz="18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i="0" u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lang="en-US" sz="1200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(Blanco et al. 2017, p.158)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CuadroTexto 5">
            <a:extLst>
              <a:ext uri="{FF2B5EF4-FFF2-40B4-BE49-F238E27FC236}">
                <a16:creationId xmlns:a16="http://schemas.microsoft.com/office/drawing/2014/main" id="{0C4CA7F2-59A4-CF7F-930C-7A345CE3978E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34248209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331;p25"/>
          <p:cNvSpPr txBox="1">
            <a:spLocks/>
          </p:cNvSpPr>
          <p:nvPr/>
        </p:nvSpPr>
        <p:spPr>
          <a:xfrm>
            <a:off x="888175" y="826825"/>
            <a:ext cx="10515600" cy="9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2E75B6"/>
              </a:buClr>
              <a:buSzPts val="4800"/>
              <a:buFont typeface="Arial Black"/>
              <a:buNone/>
            </a:pPr>
            <a:r>
              <a:rPr lang="en-US" sz="4200" b="1">
                <a:solidFill>
                  <a:srgbClr val="2E75B6"/>
                </a:solidFill>
                <a:latin typeface="Raleway"/>
                <a:ea typeface="Raleway"/>
                <a:cs typeface="Raleway"/>
                <a:sym typeface="Raleway"/>
              </a:rPr>
              <a:t>Sujeto Ciber-Interlocutor</a:t>
            </a:r>
            <a:endParaRPr lang="en-US" sz="3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" name="Google Shape;372;p29"/>
          <p:cNvSpPr txBox="1"/>
          <p:nvPr/>
        </p:nvSpPr>
        <p:spPr>
          <a:xfrm>
            <a:off x="1645331" y="1749173"/>
            <a:ext cx="85107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2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Mezcla</a:t>
            </a:r>
            <a:r>
              <a:rPr lang="en-US" sz="2200" b="1" i="0" u="none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fisonómico-lingüística</a:t>
            </a:r>
            <a:r>
              <a:rPr lang="en-US" sz="2200" b="1" i="0" u="none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intra y trans-</a:t>
            </a:r>
            <a:r>
              <a:rPr lang="en-US" sz="22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alfa</a:t>
            </a:r>
            <a:r>
              <a:rPr lang="en-US" sz="2200" b="1" i="0" u="none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-US" sz="2200" b="1" i="0" u="none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icónica</a:t>
            </a:r>
            <a:endParaRPr sz="1200" dirty="0">
              <a:solidFill>
                <a:srgbClr val="7914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" name="Google Shape;373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67196" y="2380005"/>
            <a:ext cx="4666926" cy="415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ACCADE06-81E3-1093-2B21-60833847C06B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1786963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wall with blue text&#10;&#10;Description automatically generated">
            <a:extLst>
              <a:ext uri="{FF2B5EF4-FFF2-40B4-BE49-F238E27FC236}">
                <a16:creationId xmlns:a16="http://schemas.microsoft.com/office/drawing/2014/main" id="{0E657587-EB6F-40CF-3A2C-F2566E91C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" y="1614487"/>
            <a:ext cx="10544175" cy="4077081"/>
          </a:xfrm>
          <a:prstGeom prst="rect">
            <a:avLst/>
          </a:prstGeom>
        </p:spPr>
      </p:pic>
      <p:sp>
        <p:nvSpPr>
          <p:cNvPr id="4" name="CuadroTexto 5">
            <a:extLst>
              <a:ext uri="{FF2B5EF4-FFF2-40B4-BE49-F238E27FC236}">
                <a16:creationId xmlns:a16="http://schemas.microsoft.com/office/drawing/2014/main" id="{DAF3712C-DCDA-E524-60BD-B8CDECB9E164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13455410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331;p25"/>
          <p:cNvSpPr txBox="1">
            <a:spLocks/>
          </p:cNvSpPr>
          <p:nvPr/>
        </p:nvSpPr>
        <p:spPr>
          <a:xfrm>
            <a:off x="888175" y="826825"/>
            <a:ext cx="10515600" cy="9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2E75B6"/>
              </a:buClr>
              <a:buSzPts val="4800"/>
              <a:buFont typeface="Arial Black"/>
              <a:buNone/>
            </a:pPr>
            <a:r>
              <a:rPr lang="en-US" sz="4200" b="1">
                <a:solidFill>
                  <a:srgbClr val="2E75B6"/>
                </a:solidFill>
                <a:latin typeface="Raleway"/>
                <a:ea typeface="Raleway"/>
                <a:cs typeface="Raleway"/>
                <a:sym typeface="Raleway"/>
              </a:rPr>
              <a:t>Sujeto Ciber-Interlocutor</a:t>
            </a:r>
            <a:endParaRPr lang="en-US" sz="3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Google Shape;372;p29"/>
          <p:cNvSpPr txBox="1"/>
          <p:nvPr/>
        </p:nvSpPr>
        <p:spPr>
          <a:xfrm>
            <a:off x="1278225" y="1886786"/>
            <a:ext cx="944974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800" b="1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Permanecen</a:t>
            </a:r>
            <a:r>
              <a:rPr lang="en-US" sz="2800" b="1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b="1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los</a:t>
            </a:r>
            <a:r>
              <a:rPr lang="en-US" sz="2800" b="1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b="1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localismos</a:t>
            </a:r>
            <a:r>
              <a:rPr lang="en-US" sz="2800" b="1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b="1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-US" sz="2800" b="1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b="1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medio</a:t>
            </a:r>
            <a:r>
              <a:rPr lang="en-US" sz="2800" b="1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de la </a:t>
            </a:r>
            <a:r>
              <a:rPr lang="en-US" sz="2800" b="1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ubicuidad</a:t>
            </a:r>
            <a:endParaRPr sz="2800" dirty="0">
              <a:solidFill>
                <a:srgbClr val="7914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793549" y="3338428"/>
            <a:ext cx="5710241" cy="16487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es-CR" sz="2000" b="0" i="0" u="none" strike="noStrike" cap="none" normalizeH="0" baseline="0" dirty="0">
                <a:ln>
                  <a:noFill/>
                </a:ln>
                <a:solidFill>
                  <a:srgbClr val="200E5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caballo regalado no se le busca el diente.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es-CR" sz="2000" b="0" i="0" u="none" strike="noStrike" cap="none" normalizeH="0" baseline="0" dirty="0">
                <a:ln>
                  <a:noFill/>
                </a:ln>
                <a:solidFill>
                  <a:srgbClr val="200E5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Más vale pájaro en mano que cien volando.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es-CR" sz="2000" b="0" i="0" u="none" strike="noStrike" cap="none" normalizeH="0" baseline="0" dirty="0">
                <a:ln>
                  <a:noFill/>
                </a:ln>
                <a:solidFill>
                  <a:srgbClr val="200E5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Más sabe el diablo por viejo que por diablo.</a:t>
            </a:r>
            <a:endParaRPr kumimoji="0" lang="es-CR" altLang="es-CR" sz="2000" b="0" i="0" u="none" strike="noStrike" cap="none" normalizeH="0" baseline="0" dirty="0">
              <a:ln>
                <a:noFill/>
              </a:ln>
              <a:solidFill>
                <a:srgbClr val="200E5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 descr="dich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87" y="3207528"/>
            <a:ext cx="4476244" cy="1910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F9707E2D-C118-439E-4C9D-FCB8A49BD718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39167525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331;p25"/>
          <p:cNvSpPr txBox="1">
            <a:spLocks/>
          </p:cNvSpPr>
          <p:nvPr/>
        </p:nvSpPr>
        <p:spPr>
          <a:xfrm>
            <a:off x="888175" y="826825"/>
            <a:ext cx="10515600" cy="9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2E75B6"/>
              </a:buClr>
              <a:buSzPts val="4800"/>
              <a:buFont typeface="Arial Black"/>
              <a:buNone/>
            </a:pPr>
            <a:r>
              <a:rPr lang="en-US" sz="4200" b="1">
                <a:solidFill>
                  <a:srgbClr val="2E75B6"/>
                </a:solidFill>
                <a:latin typeface="Raleway"/>
                <a:ea typeface="Raleway"/>
                <a:cs typeface="Raleway"/>
                <a:sym typeface="Raleway"/>
              </a:rPr>
              <a:t>Sujeto Ciber-Interlocutor</a:t>
            </a:r>
            <a:endParaRPr lang="en-US" sz="3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" name="Google Shape;372;p29"/>
          <p:cNvSpPr txBox="1"/>
          <p:nvPr/>
        </p:nvSpPr>
        <p:spPr>
          <a:xfrm>
            <a:off x="1645331" y="1673546"/>
            <a:ext cx="85107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800" b="1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Nomadismo</a:t>
            </a:r>
            <a:r>
              <a:rPr lang="en-US" sz="2800" b="1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digital</a:t>
            </a:r>
            <a:endParaRPr sz="2800" dirty="0">
              <a:solidFill>
                <a:srgbClr val="7914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60" y="2494580"/>
            <a:ext cx="7094794" cy="3699428"/>
          </a:xfrm>
          <a:prstGeom prst="rect">
            <a:avLst/>
          </a:prstGeom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887E3C65-4728-1B47-C24D-F3A5D08C1086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13487182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331;p25"/>
          <p:cNvSpPr txBox="1">
            <a:spLocks/>
          </p:cNvSpPr>
          <p:nvPr/>
        </p:nvSpPr>
        <p:spPr>
          <a:xfrm>
            <a:off x="888175" y="826825"/>
            <a:ext cx="10515600" cy="9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2E75B6"/>
              </a:buClr>
              <a:buSzPts val="4800"/>
              <a:buFont typeface="Arial Black"/>
              <a:buNone/>
            </a:pPr>
            <a:r>
              <a:rPr lang="en-US" sz="4200" b="1">
                <a:solidFill>
                  <a:srgbClr val="2E75B6"/>
                </a:solidFill>
                <a:latin typeface="Raleway"/>
                <a:ea typeface="Raleway"/>
                <a:cs typeface="Raleway"/>
                <a:sym typeface="Raleway"/>
              </a:rPr>
              <a:t>Sujeto Ciber-Interlocutor</a:t>
            </a:r>
            <a:endParaRPr lang="en-US" sz="3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Google Shape;372;p29"/>
          <p:cNvSpPr txBox="1"/>
          <p:nvPr/>
        </p:nvSpPr>
        <p:spPr>
          <a:xfrm>
            <a:off x="1770074" y="1675650"/>
            <a:ext cx="85107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200" b="1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Uso</a:t>
            </a:r>
            <a:r>
              <a:rPr lang="en-US" sz="2200" b="1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00" b="1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transmedial</a:t>
            </a:r>
            <a:r>
              <a:rPr lang="en-US" sz="2200" b="1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2200" b="1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los</a:t>
            </a:r>
            <a:r>
              <a:rPr lang="en-US" sz="2200" b="1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00" b="1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dispositivos</a:t>
            </a:r>
            <a:r>
              <a:rPr lang="en-US" sz="2200" b="1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y </a:t>
            </a:r>
            <a:r>
              <a:rPr lang="en-US" sz="2200" b="1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redes</a:t>
            </a:r>
            <a:r>
              <a:rPr lang="en-US" sz="2200" b="1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00" b="1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disponibles</a:t>
            </a:r>
            <a:endParaRPr sz="1200" dirty="0">
              <a:solidFill>
                <a:srgbClr val="7914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012" y="2229632"/>
            <a:ext cx="7646823" cy="4409915"/>
          </a:xfrm>
          <a:prstGeom prst="rect">
            <a:avLst/>
          </a:prstGeom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9D994BE4-0593-BC69-D92D-F8A38537FCD6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37013329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331;p25"/>
          <p:cNvSpPr txBox="1">
            <a:spLocks/>
          </p:cNvSpPr>
          <p:nvPr/>
        </p:nvSpPr>
        <p:spPr>
          <a:xfrm>
            <a:off x="888175" y="826825"/>
            <a:ext cx="10515600" cy="9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2E75B6"/>
              </a:buClr>
              <a:buSzPts val="4800"/>
              <a:buFont typeface="Arial Black"/>
              <a:buNone/>
            </a:pPr>
            <a:r>
              <a:rPr lang="en-US" sz="4200" b="1">
                <a:solidFill>
                  <a:srgbClr val="2E75B6"/>
                </a:solidFill>
                <a:latin typeface="Raleway"/>
                <a:ea typeface="Raleway"/>
                <a:cs typeface="Raleway"/>
                <a:sym typeface="Raleway"/>
              </a:rPr>
              <a:t>Sujeto Ciber-Interlocutor</a:t>
            </a:r>
            <a:endParaRPr lang="en-US" sz="3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" name="Google Shape;372;p29"/>
          <p:cNvSpPr txBox="1"/>
          <p:nvPr/>
        </p:nvSpPr>
        <p:spPr>
          <a:xfrm>
            <a:off x="1770074" y="1706532"/>
            <a:ext cx="8510700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s-ES" sz="2400" b="1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¿Cómo promover el aprendizaje en los entornos virtuales?</a:t>
            </a:r>
            <a:endParaRPr lang="es-ES" sz="2400" dirty="0">
              <a:solidFill>
                <a:srgbClr val="7914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25" y="2516990"/>
            <a:ext cx="6337198" cy="3995657"/>
          </a:xfrm>
          <a:prstGeom prst="rect">
            <a:avLst/>
          </a:prstGeom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D4C1DB04-4E3D-854D-55D2-F7FD4A92EA47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20745302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331;p25"/>
          <p:cNvSpPr txBox="1">
            <a:spLocks/>
          </p:cNvSpPr>
          <p:nvPr/>
        </p:nvSpPr>
        <p:spPr>
          <a:xfrm>
            <a:off x="888175" y="826825"/>
            <a:ext cx="10515600" cy="9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2E75B6"/>
              </a:buClr>
              <a:buSzPts val="4800"/>
              <a:buFont typeface="Arial Black"/>
              <a:buNone/>
            </a:pPr>
            <a:r>
              <a:rPr lang="en-US" sz="4200" b="1">
                <a:solidFill>
                  <a:srgbClr val="2E75B6"/>
                </a:solidFill>
                <a:latin typeface="Raleway"/>
                <a:ea typeface="Raleway"/>
                <a:cs typeface="Raleway"/>
                <a:sym typeface="Raleway"/>
              </a:rPr>
              <a:t>Sujeto Ciber-Interlocutor</a:t>
            </a:r>
            <a:endParaRPr lang="en-US" sz="3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Google Shape;372;p29"/>
          <p:cNvSpPr txBox="1"/>
          <p:nvPr/>
        </p:nvSpPr>
        <p:spPr>
          <a:xfrm>
            <a:off x="1782164" y="1935136"/>
            <a:ext cx="8510700" cy="48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s-ES" sz="2800" b="1" dirty="0" err="1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Persuación</a:t>
            </a:r>
            <a:endParaRPr lang="es-ES" sz="2800" dirty="0">
              <a:solidFill>
                <a:srgbClr val="7914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782164" y="2771273"/>
            <a:ext cx="948477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R" sz="2000" b="1" dirty="0">
                <a:latin typeface="Arial" panose="020B0604020202020204" pitchFamily="34" charset="0"/>
                <a:cs typeface="Arial" panose="020B0604020202020204" pitchFamily="34" charset="0"/>
              </a:rPr>
              <a:t>Punto de entrada 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= Pregunta generadora, interpelar al estudiantado.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R" sz="2000" b="1" dirty="0">
                <a:latin typeface="Arial" panose="020B0604020202020204" pitchFamily="34" charset="0"/>
                <a:cs typeface="Arial" panose="020B0604020202020204" pitchFamily="34" charset="0"/>
              </a:rPr>
              <a:t>Uso de imágenes 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= Superioridad sobre los textos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Storytelling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= Calidad de la narración, forma de expresar el contenido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Enmarcar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=  Usar estrategias para resaltar aquello que es más importante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R" sz="2000" b="1" dirty="0">
                <a:latin typeface="Arial" panose="020B0604020202020204" pitchFamily="34" charset="0"/>
                <a:cs typeface="Arial" panose="020B0604020202020204" pitchFamily="34" charset="0"/>
              </a:rPr>
              <a:t>Influencia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= Promover la participación en foros, conversaciones, etc.</a:t>
            </a:r>
          </a:p>
          <a:p>
            <a:pPr>
              <a:lnSpc>
                <a:spcPct val="200000"/>
              </a:lnSpc>
            </a:pPr>
            <a:endParaRPr lang="es-CR" dirty="0"/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6E5A3542-1FBB-518A-426C-56C286A0716F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34373709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331;p25"/>
          <p:cNvSpPr txBox="1">
            <a:spLocks/>
          </p:cNvSpPr>
          <p:nvPr/>
        </p:nvSpPr>
        <p:spPr>
          <a:xfrm>
            <a:off x="888175" y="826825"/>
            <a:ext cx="10515600" cy="9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2E75B6"/>
              </a:buClr>
              <a:buSzPts val="4800"/>
              <a:buFont typeface="Arial Black"/>
              <a:buNone/>
            </a:pPr>
            <a:r>
              <a:rPr lang="en-US" sz="4200" b="1">
                <a:solidFill>
                  <a:srgbClr val="2E75B6"/>
                </a:solidFill>
                <a:latin typeface="Raleway"/>
                <a:ea typeface="Raleway"/>
                <a:cs typeface="Raleway"/>
                <a:sym typeface="Raleway"/>
              </a:rPr>
              <a:t>Sujeto Ciber-Interlocutor</a:t>
            </a:r>
            <a:endParaRPr lang="en-US" sz="3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" name="Google Shape;372;p29"/>
          <p:cNvSpPr txBox="1"/>
          <p:nvPr/>
        </p:nvSpPr>
        <p:spPr>
          <a:xfrm>
            <a:off x="1763719" y="1935136"/>
            <a:ext cx="8510700" cy="48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s-ES" sz="2800" b="1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Comportamiento</a:t>
            </a:r>
            <a:endParaRPr lang="es-ES" sz="2800" dirty="0">
              <a:solidFill>
                <a:srgbClr val="7914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443039" y="2726336"/>
            <a:ext cx="915206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R" sz="2000" b="1" dirty="0">
                <a:latin typeface="Arial" panose="020B0604020202020204" pitchFamily="34" charset="0"/>
                <a:cs typeface="Arial" panose="020B0604020202020204" pitchFamily="34" charset="0"/>
              </a:rPr>
              <a:t>Disonancia cognitiva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= Reflexionar a partir de una pregunta incómoda.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R" sz="2000" b="1" dirty="0">
                <a:latin typeface="Arial" panose="020B0604020202020204" pitchFamily="34" charset="0"/>
                <a:cs typeface="Arial" panose="020B0604020202020204" pitchFamily="34" charset="0"/>
              </a:rPr>
              <a:t>Expectación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= Contar por etapas el contenido generando expectación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R" sz="2000" b="1" dirty="0">
                <a:latin typeface="Arial" panose="020B0604020202020204" pitchFamily="34" charset="0"/>
                <a:cs typeface="Arial" panose="020B0604020202020204" pitchFamily="34" charset="0"/>
              </a:rPr>
              <a:t>Ley de </a:t>
            </a:r>
            <a:r>
              <a:rPr lang="es-C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Hicks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= Secuencia de navegación que agilice la búsqueda (decisión)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Jerarquía de necesidades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=  Según Abraham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Maslow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R" sz="2000" b="1" dirty="0">
                <a:latin typeface="Arial" panose="020B0604020202020204" pitchFamily="34" charset="0"/>
                <a:cs typeface="Arial" panose="020B0604020202020204" pitchFamily="34" charset="0"/>
              </a:rPr>
              <a:t>Inmersión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= Provocar que el tiempo pase desapercibido</a:t>
            </a:r>
          </a:p>
          <a:p>
            <a:pPr>
              <a:lnSpc>
                <a:spcPct val="200000"/>
              </a:lnSpc>
            </a:pPr>
            <a:endParaRPr lang="es-CR" dirty="0"/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F847BC90-29D0-B9AD-DACA-29C00CE0C6BA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14328226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331;p25"/>
          <p:cNvSpPr txBox="1">
            <a:spLocks/>
          </p:cNvSpPr>
          <p:nvPr/>
        </p:nvSpPr>
        <p:spPr>
          <a:xfrm>
            <a:off x="888175" y="826825"/>
            <a:ext cx="10515600" cy="9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2E75B6"/>
              </a:buClr>
              <a:buSzPts val="4800"/>
              <a:buFont typeface="Arial Black"/>
              <a:buNone/>
            </a:pPr>
            <a:r>
              <a:rPr lang="en-US" sz="4200" b="1">
                <a:solidFill>
                  <a:srgbClr val="2E75B6"/>
                </a:solidFill>
                <a:latin typeface="Raleway"/>
                <a:ea typeface="Raleway"/>
                <a:cs typeface="Raleway"/>
                <a:sym typeface="Raleway"/>
              </a:rPr>
              <a:t>Sujeto Ciber-Interlocutor</a:t>
            </a:r>
            <a:endParaRPr lang="en-US" sz="3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Google Shape;372;p29"/>
          <p:cNvSpPr txBox="1"/>
          <p:nvPr/>
        </p:nvSpPr>
        <p:spPr>
          <a:xfrm>
            <a:off x="1645331" y="1663445"/>
            <a:ext cx="8510700" cy="48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s-ES" sz="2800" b="1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Comportamiento</a:t>
            </a:r>
            <a:endParaRPr lang="es-ES" sz="2800" dirty="0">
              <a:solidFill>
                <a:srgbClr val="7914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624" y="2244844"/>
            <a:ext cx="7040192" cy="425475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940031" y="5063091"/>
            <a:ext cx="8037871" cy="15064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A2A42160-00F6-9083-A748-F6D42F3722E5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39603758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331;p25"/>
          <p:cNvSpPr txBox="1">
            <a:spLocks/>
          </p:cNvSpPr>
          <p:nvPr/>
        </p:nvSpPr>
        <p:spPr>
          <a:xfrm>
            <a:off x="888175" y="826825"/>
            <a:ext cx="10515600" cy="9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2E75B6"/>
              </a:buClr>
              <a:buSzPts val="4800"/>
              <a:buFont typeface="Arial Black"/>
              <a:buNone/>
            </a:pPr>
            <a:r>
              <a:rPr lang="en-US" sz="4200" b="1">
                <a:solidFill>
                  <a:srgbClr val="2E75B6"/>
                </a:solidFill>
                <a:latin typeface="Raleway"/>
                <a:ea typeface="Raleway"/>
                <a:cs typeface="Raleway"/>
                <a:sym typeface="Raleway"/>
              </a:rPr>
              <a:t>Sujeto Ciber-Interlocutor</a:t>
            </a:r>
            <a:endParaRPr lang="en-US" sz="3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" name="Google Shape;372;p29"/>
          <p:cNvSpPr txBox="1"/>
          <p:nvPr/>
        </p:nvSpPr>
        <p:spPr>
          <a:xfrm>
            <a:off x="2027249" y="1649157"/>
            <a:ext cx="8510700" cy="48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s-ES" sz="2800" b="1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Comportamiento</a:t>
            </a:r>
            <a:endParaRPr lang="es-ES" sz="2800" dirty="0">
              <a:solidFill>
                <a:srgbClr val="7914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4 CuadroTexto"/>
          <p:cNvSpPr txBox="1">
            <a:spLocks noChangeArrowheads="1"/>
          </p:cNvSpPr>
          <p:nvPr/>
        </p:nvSpPr>
        <p:spPr bwMode="auto">
          <a:xfrm>
            <a:off x="8602026" y="2231016"/>
            <a:ext cx="178593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CR" sz="1800" b="1" dirty="0"/>
              <a:t>EL PRODUCTO DEBE SER: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CR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CR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CR" sz="1800" dirty="0" err="1"/>
              <a:t>Placentero</a:t>
            </a:r>
            <a:endParaRPr lang="en-US" altLang="es-CR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CR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CR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CR" sz="1800" dirty="0"/>
              <a:t>Utilizable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CR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CR" sz="1800" dirty="0" err="1"/>
              <a:t>Confiable</a:t>
            </a:r>
            <a:endParaRPr lang="en-US" altLang="es-CR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CR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CR" sz="1800" dirty="0" err="1"/>
              <a:t>Funcional</a:t>
            </a:r>
            <a:endParaRPr lang="es-CR" altLang="es-CR" sz="1800" dirty="0"/>
          </a:p>
        </p:txBody>
      </p:sp>
      <p:pic>
        <p:nvPicPr>
          <p:cNvPr id="15" name="Picture 2" descr="D:\curso\Diseño Interactivo\3. Desining for Emotion\Figure 3 Maslow need for us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566" y="2188312"/>
            <a:ext cx="6412516" cy="439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ector recto 15"/>
          <p:cNvCxnSpPr/>
          <p:nvPr/>
        </p:nvCxnSpPr>
        <p:spPr>
          <a:xfrm flipH="1">
            <a:off x="7882413" y="5462217"/>
            <a:ext cx="671989" cy="0"/>
          </a:xfrm>
          <a:prstGeom prst="line">
            <a:avLst/>
          </a:prstGeom>
          <a:ln w="381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 flipH="1">
            <a:off x="7505700" y="4919292"/>
            <a:ext cx="1048701" cy="0"/>
          </a:xfrm>
          <a:prstGeom prst="line">
            <a:avLst/>
          </a:prstGeom>
          <a:ln w="381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 flipH="1">
            <a:off x="7210425" y="4386008"/>
            <a:ext cx="1343976" cy="0"/>
          </a:xfrm>
          <a:prstGeom prst="line">
            <a:avLst/>
          </a:prstGeom>
          <a:ln w="381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 flipH="1">
            <a:off x="6734175" y="3557217"/>
            <a:ext cx="1820226" cy="0"/>
          </a:xfrm>
          <a:prstGeom prst="line">
            <a:avLst/>
          </a:prstGeom>
          <a:ln w="381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5">
            <a:extLst>
              <a:ext uri="{FF2B5EF4-FFF2-40B4-BE49-F238E27FC236}">
                <a16:creationId xmlns:a16="http://schemas.microsoft.com/office/drawing/2014/main" id="{2B39A61B-8872-5D0D-F0C5-D78181AF5246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27371470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331;p25"/>
          <p:cNvSpPr txBox="1">
            <a:spLocks/>
          </p:cNvSpPr>
          <p:nvPr/>
        </p:nvSpPr>
        <p:spPr>
          <a:xfrm>
            <a:off x="888175" y="826825"/>
            <a:ext cx="10515600" cy="9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2E75B6"/>
              </a:buClr>
              <a:buSzPts val="4800"/>
              <a:buFont typeface="Arial Black"/>
              <a:buNone/>
            </a:pPr>
            <a:r>
              <a:rPr lang="en-US" sz="4200" b="1">
                <a:solidFill>
                  <a:srgbClr val="2E75B6"/>
                </a:solidFill>
                <a:latin typeface="Raleway"/>
                <a:ea typeface="Raleway"/>
                <a:cs typeface="Raleway"/>
                <a:sym typeface="Raleway"/>
              </a:rPr>
              <a:t>Sujeto Ciber-Interlocutor</a:t>
            </a:r>
            <a:endParaRPr lang="en-US" sz="3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" name="Google Shape;372;p29"/>
          <p:cNvSpPr txBox="1"/>
          <p:nvPr/>
        </p:nvSpPr>
        <p:spPr>
          <a:xfrm>
            <a:off x="2099241" y="1749394"/>
            <a:ext cx="8510700" cy="48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s-ES" sz="2800" b="1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Usabilidad</a:t>
            </a:r>
            <a:endParaRPr lang="es-ES" sz="2800" dirty="0">
              <a:solidFill>
                <a:srgbClr val="7914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2" y="2359827"/>
            <a:ext cx="5750179" cy="430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53F820A7-6FB2-75B9-F45C-B3DADE19BE88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13448579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331;p25"/>
          <p:cNvSpPr txBox="1">
            <a:spLocks/>
          </p:cNvSpPr>
          <p:nvPr/>
        </p:nvSpPr>
        <p:spPr>
          <a:xfrm>
            <a:off x="888175" y="826825"/>
            <a:ext cx="10515600" cy="9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2E75B6"/>
              </a:buClr>
              <a:buSzPts val="4800"/>
              <a:buFont typeface="Arial Black"/>
              <a:buNone/>
            </a:pPr>
            <a:r>
              <a:rPr lang="en-US" sz="4200" b="1">
                <a:solidFill>
                  <a:srgbClr val="2E75B6"/>
                </a:solidFill>
                <a:latin typeface="Raleway"/>
                <a:ea typeface="Raleway"/>
                <a:cs typeface="Raleway"/>
                <a:sym typeface="Raleway"/>
              </a:rPr>
              <a:t>Sujeto Ciber-Interlocutor</a:t>
            </a:r>
            <a:endParaRPr lang="en-US" sz="3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Google Shape;372;p29"/>
          <p:cNvSpPr txBox="1"/>
          <p:nvPr/>
        </p:nvSpPr>
        <p:spPr>
          <a:xfrm>
            <a:off x="1901042" y="1818762"/>
            <a:ext cx="8510700" cy="48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s-ES" sz="2800" b="1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Interacción</a:t>
            </a:r>
            <a:endParaRPr lang="es-ES" sz="2800" dirty="0">
              <a:solidFill>
                <a:srgbClr val="7914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693" y="2469632"/>
            <a:ext cx="6686550" cy="3857625"/>
          </a:xfrm>
          <a:prstGeom prst="rect">
            <a:avLst/>
          </a:prstGeom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3B38B956-833D-FAFE-4E0E-B562EDE3C1F6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2688889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5">
            <a:extLst>
              <a:ext uri="{FF2B5EF4-FFF2-40B4-BE49-F238E27FC236}">
                <a16:creationId xmlns:a16="http://schemas.microsoft.com/office/drawing/2014/main" id="{DAF3712C-DCDA-E524-60BD-B8CDECB9E164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  <p:pic>
        <p:nvPicPr>
          <p:cNvPr id="2" name="Picture 2" descr="C:\Users\tonyblanco\Desktop\respaldo\Escritorio\ESK\imagenes\Educacion general\Producir Ideas Freire.jpg">
            <a:extLst>
              <a:ext uri="{FF2B5EF4-FFF2-40B4-BE49-F238E27FC236}">
                <a16:creationId xmlns:a16="http://schemas.microsoft.com/office/drawing/2014/main" id="{A52B3FFD-96B7-1E45-07A2-384858830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165" y="845094"/>
            <a:ext cx="8017669" cy="601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5394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331;p25"/>
          <p:cNvSpPr txBox="1">
            <a:spLocks/>
          </p:cNvSpPr>
          <p:nvPr/>
        </p:nvSpPr>
        <p:spPr>
          <a:xfrm>
            <a:off x="888175" y="826825"/>
            <a:ext cx="10515600" cy="9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2E75B6"/>
              </a:buClr>
              <a:buSzPts val="4800"/>
              <a:buFont typeface="Arial Black"/>
              <a:buNone/>
            </a:pPr>
            <a:r>
              <a:rPr lang="en-US" sz="4200" b="1">
                <a:solidFill>
                  <a:srgbClr val="2E75B6"/>
                </a:solidFill>
                <a:latin typeface="Raleway"/>
                <a:ea typeface="Raleway"/>
                <a:cs typeface="Raleway"/>
                <a:sym typeface="Raleway"/>
              </a:rPr>
              <a:t>Sujeto Ciber-Interlocutor</a:t>
            </a:r>
            <a:endParaRPr lang="en-US" sz="3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" name="Google Shape;372;p29"/>
          <p:cNvSpPr txBox="1"/>
          <p:nvPr/>
        </p:nvSpPr>
        <p:spPr>
          <a:xfrm>
            <a:off x="1784361" y="1706537"/>
            <a:ext cx="8510700" cy="48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s-ES" sz="2800" b="1" dirty="0">
                <a:solidFill>
                  <a:srgbClr val="79140C"/>
                </a:solidFill>
                <a:latin typeface="Roboto"/>
                <a:ea typeface="Roboto"/>
                <a:cs typeface="Roboto"/>
                <a:sym typeface="Roboto"/>
              </a:rPr>
              <a:t>Contenido</a:t>
            </a:r>
            <a:endParaRPr lang="es-ES" sz="2800" dirty="0">
              <a:solidFill>
                <a:srgbClr val="7914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" name="Picture 2" descr="D:\curso\Diseño Interactivo\1. 6 circles presentation\chunking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440" y="2436027"/>
            <a:ext cx="5414962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curso\Diseño Interactivo\1. 6 circles presentation\chunk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61" y="2359826"/>
            <a:ext cx="3166005" cy="423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8846A236-1771-2299-92E2-49CF158C6CA7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22232125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Metodologías Iterativas en el proceso de Aprendizaje</a:t>
            </a:r>
          </a:p>
        </p:txBody>
      </p:sp>
      <p:sp>
        <p:nvSpPr>
          <p:cNvPr id="8" name="Google Shape;331;p25"/>
          <p:cNvSpPr txBox="1">
            <a:spLocks/>
          </p:cNvSpPr>
          <p:nvPr/>
        </p:nvSpPr>
        <p:spPr>
          <a:xfrm>
            <a:off x="888175" y="826825"/>
            <a:ext cx="10515600" cy="9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2E75B6"/>
              </a:buClr>
              <a:buSzPts val="4800"/>
              <a:buFont typeface="Arial Black"/>
              <a:buNone/>
            </a:pPr>
            <a:r>
              <a:rPr lang="en-US" sz="4200" b="1">
                <a:solidFill>
                  <a:srgbClr val="2E75B6"/>
                </a:solidFill>
                <a:latin typeface="Raleway"/>
                <a:ea typeface="Raleway"/>
                <a:cs typeface="Raleway"/>
                <a:sym typeface="Raleway"/>
              </a:rPr>
              <a:t>Sujeto Ciber-Interlocutor</a:t>
            </a:r>
            <a:endParaRPr lang="en-US" sz="3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" name="Google Shape;381;gc6705327e5_1_114"/>
          <p:cNvSpPr txBox="1">
            <a:spLocks/>
          </p:cNvSpPr>
          <p:nvPr/>
        </p:nvSpPr>
        <p:spPr>
          <a:xfrm>
            <a:off x="854872" y="2959101"/>
            <a:ext cx="10515600" cy="97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2E75B6"/>
              </a:buClr>
              <a:buSzPts val="3870"/>
              <a:buFont typeface="Arial Black"/>
              <a:buNone/>
            </a:pPr>
            <a:r>
              <a:rPr lang="en-US" sz="3770" b="1" dirty="0" err="1">
                <a:solidFill>
                  <a:srgbClr val="200E5E"/>
                </a:solidFill>
                <a:latin typeface="Raleway"/>
                <a:ea typeface="Raleway"/>
                <a:cs typeface="Raleway"/>
                <a:sym typeface="Raleway"/>
              </a:rPr>
              <a:t>Consultas</a:t>
            </a:r>
            <a:r>
              <a:rPr lang="en-US" sz="3770" b="1" dirty="0">
                <a:solidFill>
                  <a:srgbClr val="200E5E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3770" b="1" dirty="0" err="1">
                <a:solidFill>
                  <a:srgbClr val="200E5E"/>
                </a:solidFill>
                <a:latin typeface="Raleway"/>
                <a:ea typeface="Raleway"/>
                <a:cs typeface="Raleway"/>
                <a:sym typeface="Raleway"/>
              </a:rPr>
              <a:t>intervenciones</a:t>
            </a:r>
            <a:endParaRPr lang="en-US" sz="3859" b="1" dirty="0">
              <a:solidFill>
                <a:srgbClr val="200E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542722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/>
          <p:cNvSpPr txBox="1">
            <a:spLocks/>
          </p:cNvSpPr>
          <p:nvPr/>
        </p:nvSpPr>
        <p:spPr bwMode="auto">
          <a:xfrm>
            <a:off x="0" y="924094"/>
            <a:ext cx="875982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CR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significa innovar en Pedagogía?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48" y="1632286"/>
            <a:ext cx="3798571" cy="5064761"/>
          </a:xfrm>
          <a:prstGeom prst="rect">
            <a:avLst/>
          </a:prstGeom>
        </p:spPr>
      </p:pic>
      <p:sp>
        <p:nvSpPr>
          <p:cNvPr id="3" name="CuadroTexto 5">
            <a:extLst>
              <a:ext uri="{FF2B5EF4-FFF2-40B4-BE49-F238E27FC236}">
                <a16:creationId xmlns:a16="http://schemas.microsoft.com/office/drawing/2014/main" id="{A66AEFBA-79AA-62D0-A8BC-8ABDB3A839EE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2864394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738349" y="6294582"/>
            <a:ext cx="487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https://historiageneral.com/2013/02/04/el-panoptico-una-prision-perfecta/</a:t>
            </a:r>
            <a:endParaRPr lang="es-CR" sz="1200" dirty="0"/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737125" y="924094"/>
            <a:ext cx="80227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es-CR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Panóptico de Bentham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1" y="2382272"/>
            <a:ext cx="4650316" cy="361794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068" y="2382272"/>
            <a:ext cx="5871396" cy="3652768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266439" y="6294582"/>
            <a:ext cx="2032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https://www.milenio.com/</a:t>
            </a:r>
            <a:endParaRPr lang="es-CR" sz="12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71531" y="1599486"/>
            <a:ext cx="4368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>
                <a:latin typeface="Arial" panose="020B0604020202020204" pitchFamily="34" charset="0"/>
                <a:cs typeface="Arial" panose="020B0604020202020204" pitchFamily="34" charset="0"/>
              </a:rPr>
              <a:t>Sistema carcelario circular desarrollado por Jeremy Bentham en 1780</a:t>
            </a:r>
            <a:endParaRPr lang="es-CR" dirty="0"/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8F52400C-3405-5EA5-AC0C-DF03214EDC19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204812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/>
          <p:cNvSpPr txBox="1">
            <a:spLocks/>
          </p:cNvSpPr>
          <p:nvPr/>
        </p:nvSpPr>
        <p:spPr bwMode="auto">
          <a:xfrm>
            <a:off x="737125" y="924094"/>
            <a:ext cx="80227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es-CR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Panóptico de Bentham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482436" y="2156007"/>
            <a:ext cx="946265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latin typeface="Myriad Pro" panose="020B0503030403020204" pitchFamily="34" charset="0"/>
              </a:rPr>
              <a:t>¿De dónde viene esta extraña práctica y el curioso proyecto </a:t>
            </a:r>
            <a:r>
              <a:rPr lang="es-CR" sz="2200" dirty="0">
                <a:latin typeface="Myriad Pro" panose="020B0503030403020204" pitchFamily="34" charset="0"/>
              </a:rPr>
              <a:t>de encerrar para corregir, que traen consigo los Códigos penales de la época</a:t>
            </a:r>
            <a:r>
              <a:rPr lang="es-ES" sz="2200" dirty="0">
                <a:latin typeface="Myriad Pro" panose="020B0503030403020204" pitchFamily="34" charset="0"/>
              </a:rPr>
              <a:t>moderna?</a:t>
            </a:r>
          </a:p>
          <a:p>
            <a:r>
              <a:rPr lang="es-ES" sz="2200" dirty="0">
                <a:latin typeface="Myriad Pro" panose="020B0503030403020204" pitchFamily="34" charset="0"/>
              </a:rPr>
              <a:t>¿Una vieja herencia de las mazmorras de la Edad Media</a:t>
            </a:r>
            <a:r>
              <a:rPr lang="es-ES" sz="2400" dirty="0">
                <a:latin typeface="Myriad Pro" panose="020B0503030403020204" pitchFamily="34" charset="0"/>
              </a:rPr>
              <a:t>?</a:t>
            </a:r>
          </a:p>
          <a:p>
            <a:endParaRPr lang="es-ES" dirty="0">
              <a:latin typeface="Myriad Pro" panose="020B0503030403020204" pitchFamily="34" charset="0"/>
            </a:endParaRPr>
          </a:p>
          <a:p>
            <a:r>
              <a:rPr lang="es-ES" sz="2000" dirty="0">
                <a:latin typeface="Myriad Pro" panose="020B0503030403020204" pitchFamily="34" charset="0"/>
              </a:rPr>
              <a:t>Más bien una tecnología nueva: el desarrollo, del siglo XVI al XIX, de un verdadero </a:t>
            </a:r>
            <a:r>
              <a:rPr lang="es-CR" sz="2000" dirty="0">
                <a:latin typeface="Myriad Pro" panose="020B0503030403020204" pitchFamily="34" charset="0"/>
              </a:rPr>
              <a:t>conjunto de procedimientos para dividir en zonas, </a:t>
            </a:r>
            <a:r>
              <a:rPr lang="es-CR" sz="2000" b="1" dirty="0">
                <a:solidFill>
                  <a:schemeClr val="accent1">
                    <a:lumMod val="75000"/>
                  </a:schemeClr>
                </a:solidFill>
                <a:latin typeface="Myriad Pro" panose="020B0503030403020204" pitchFamily="34" charset="0"/>
              </a:rPr>
              <a:t>controlar</a:t>
            </a:r>
            <a:r>
              <a:rPr lang="es-CR" sz="2000" dirty="0">
                <a:latin typeface="Myriad Pro" panose="020B0503030403020204" pitchFamily="34" charset="0"/>
              </a:rPr>
              <a:t>, </a:t>
            </a:r>
            <a:r>
              <a:rPr lang="es-CR" sz="2000" b="1" dirty="0">
                <a:solidFill>
                  <a:schemeClr val="accent1">
                    <a:lumMod val="75000"/>
                  </a:schemeClr>
                </a:solidFill>
                <a:latin typeface="Myriad Pro" panose="020B0503030403020204" pitchFamily="34" charset="0"/>
              </a:rPr>
              <a:t>medir</a:t>
            </a:r>
            <a:r>
              <a:rPr lang="es-CR" sz="2000" dirty="0">
                <a:latin typeface="Myriad Pro" panose="020B0503030403020204" pitchFamily="34" charset="0"/>
              </a:rPr>
              <a:t>, encauzar </a:t>
            </a:r>
            <a:r>
              <a:rPr lang="es-ES" sz="2000" dirty="0">
                <a:latin typeface="Myriad Pro" panose="020B0503030403020204" pitchFamily="34" charset="0"/>
              </a:rPr>
              <a:t>a los individuos y hacerlos a la vez "dóciles y útiles". Vigilancia, ejercicios, maniobras, calificaciones, rangos y lugares, 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Myriad Pro" panose="020B0503030403020204" pitchFamily="34" charset="0"/>
              </a:rPr>
              <a:t>clasificaciones</a:t>
            </a:r>
            <a:r>
              <a:rPr lang="es-ES" sz="2000" dirty="0">
                <a:latin typeface="Myriad Pro" panose="020B0503030403020204" pitchFamily="34" charset="0"/>
              </a:rPr>
              <a:t>, 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Myriad Pro" panose="020B0503030403020204" pitchFamily="34" charset="0"/>
              </a:rPr>
              <a:t>exámenes</a:t>
            </a:r>
            <a:r>
              <a:rPr lang="es-ES" sz="2000" dirty="0">
                <a:latin typeface="Myriad Pro" panose="020B0503030403020204" pitchFamily="34" charset="0"/>
              </a:rPr>
              <a:t>, 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Myriad Pro" panose="020B0503030403020204" pitchFamily="34" charset="0"/>
              </a:rPr>
              <a:t>registros</a:t>
            </a:r>
            <a:r>
              <a:rPr lang="es-ES" sz="2000" dirty="0">
                <a:latin typeface="Myriad Pro" panose="020B0503030403020204" pitchFamily="34" charset="0"/>
              </a:rPr>
              <a:t>, una manera de 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Myriad Pro" panose="020B0503030403020204" pitchFamily="34" charset="0"/>
              </a:rPr>
              <a:t>someter los cuerpos</a:t>
            </a:r>
            <a:r>
              <a:rPr lang="es-ES" sz="2000" dirty="0">
                <a:latin typeface="Myriad Pro" panose="020B0503030403020204" pitchFamily="34" charset="0"/>
              </a:rPr>
              <a:t>, de dominar las multiplicidades humanas y de manipular sus fuerzas, se ha desarrollado en el curso de los siglos clásicos, en los hospitales, en el ejército, 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Myriad Pro" panose="020B0503030403020204" pitchFamily="34" charset="0"/>
              </a:rPr>
              <a:t>las escuelas</a:t>
            </a:r>
            <a:r>
              <a:rPr lang="es-ES" sz="2000" dirty="0">
                <a:latin typeface="Myriad Pro" panose="020B0503030403020204" pitchFamily="34" charset="0"/>
              </a:rPr>
              <a:t>, 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Myriad Pro" panose="020B0503030403020204" pitchFamily="34" charset="0"/>
              </a:rPr>
              <a:t>los colegios </a:t>
            </a:r>
            <a:r>
              <a:rPr lang="es-ES" sz="2000" dirty="0">
                <a:latin typeface="Myriad Pro" panose="020B0503030403020204" pitchFamily="34" charset="0"/>
              </a:rPr>
              <a:t>o los </a:t>
            </a:r>
            <a:r>
              <a:rPr lang="es-CR" sz="2000" dirty="0">
                <a:latin typeface="Myriad Pro" panose="020B0503030403020204" pitchFamily="34" charset="0"/>
              </a:rPr>
              <a:t>talleres: la disciplina. (Foucault, 1976)</a:t>
            </a:r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0CC38A52-E4E5-EE74-7B4F-C39E09869FAC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3297702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 flipH="1" flipV="1">
            <a:off x="740568" y="807720"/>
            <a:ext cx="8288803" cy="66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/>
          <p:cNvSpPr txBox="1">
            <a:spLocks/>
          </p:cNvSpPr>
          <p:nvPr/>
        </p:nvSpPr>
        <p:spPr bwMode="auto">
          <a:xfrm>
            <a:off x="737125" y="924094"/>
            <a:ext cx="80227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es-CR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2da Revolución Industrial (1870-1914)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086359" y="6393392"/>
            <a:ext cx="2535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200" dirty="0">
                <a:latin typeface="Myriad Pro" panose="020B0503030403020204" pitchFamily="34" charset="0"/>
              </a:rPr>
              <a:t>https://www.expoknews.com)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25" y="2276179"/>
            <a:ext cx="6342548" cy="277486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190510" y="3144593"/>
            <a:ext cx="48490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No necesitamos ninguna educación</a:t>
            </a:r>
          </a:p>
          <a:p>
            <a:r>
              <a:rPr lang="es-ES" dirty="0"/>
              <a:t>No necesitamos ningún control de pensamiento</a:t>
            </a:r>
          </a:p>
          <a:p>
            <a:r>
              <a:rPr lang="es-ES" dirty="0"/>
              <a:t>Sin sarcasmo oscuro en el aula</a:t>
            </a:r>
          </a:p>
          <a:p>
            <a:r>
              <a:rPr lang="es-ES" dirty="0"/>
              <a:t>Profesores, dejen solos a los niños</a:t>
            </a:r>
          </a:p>
          <a:p>
            <a:r>
              <a:rPr lang="es-ES" dirty="0"/>
              <a:t>¡Oye! ¡Maestros! ¡Dejen a esos niños solos!</a:t>
            </a:r>
          </a:p>
          <a:p>
            <a:r>
              <a:rPr lang="es-ES" dirty="0"/>
              <a:t>En general, es solo otro ladrillo en la pared.</a:t>
            </a:r>
          </a:p>
          <a:p>
            <a:r>
              <a:rPr lang="es-ES" dirty="0"/>
              <a:t>Con todo, eres solo otro ladrillo en la pared.</a:t>
            </a:r>
          </a:p>
          <a:p>
            <a:endParaRPr lang="es-ES" dirty="0"/>
          </a:p>
          <a:p>
            <a:r>
              <a:rPr lang="es-ES" sz="1400" dirty="0"/>
              <a:t>Pink Floyd – 1979 </a:t>
            </a:r>
            <a:endParaRPr lang="es-CR" sz="1400" dirty="0"/>
          </a:p>
        </p:txBody>
      </p:sp>
      <p:sp>
        <p:nvSpPr>
          <p:cNvPr id="3" name="CuadroTexto 5">
            <a:extLst>
              <a:ext uri="{FF2B5EF4-FFF2-40B4-BE49-F238E27FC236}">
                <a16:creationId xmlns:a16="http://schemas.microsoft.com/office/drawing/2014/main" id="{6F07B167-F48C-6344-94D0-E7D736D5DBDE}"/>
              </a:ext>
            </a:extLst>
          </p:cNvPr>
          <p:cNvSpPr txBox="1"/>
          <p:nvPr/>
        </p:nvSpPr>
        <p:spPr>
          <a:xfrm>
            <a:off x="740568" y="297904"/>
            <a:ext cx="941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>
                <a:solidFill>
                  <a:srgbClr val="2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aprendizaje significativo en educación a distancia</a:t>
            </a:r>
          </a:p>
        </p:txBody>
      </p:sp>
    </p:spTree>
    <p:extLst>
      <p:ext uri="{BB962C8B-B14F-4D97-AF65-F5344CB8AC3E}">
        <p14:creationId xmlns:p14="http://schemas.microsoft.com/office/powerpoint/2010/main" val="7459871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86EBCD260ECBF46AAADE8319E96F691" ma:contentTypeVersion="13" ma:contentTypeDescription="Crear nuevo documento." ma:contentTypeScope="" ma:versionID="7bed6e0246d54a1864bfded24041c2f4">
  <xsd:schema xmlns:xsd="http://www.w3.org/2001/XMLSchema" xmlns:xs="http://www.w3.org/2001/XMLSchema" xmlns:p="http://schemas.microsoft.com/office/2006/metadata/properties" xmlns:ns2="42ddf5c6-9aa5-453b-8ca0-7b5cc0272e8f" xmlns:ns3="8b9d3935-004e-4b5a-af2b-0e7d03edf69f" targetNamespace="http://schemas.microsoft.com/office/2006/metadata/properties" ma:root="true" ma:fieldsID="cb45f727354635342c118b8d68065657" ns2:_="" ns3:_="">
    <xsd:import namespace="42ddf5c6-9aa5-453b-8ca0-7b5cc0272e8f"/>
    <xsd:import namespace="8b9d3935-004e-4b5a-af2b-0e7d03edf6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df5c6-9aa5-453b-8ca0-7b5cc0272e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Etiquetas de imagen" ma:readOnly="false" ma:fieldId="{5cf76f15-5ced-4ddc-b409-7134ff3c332f}" ma:taxonomyMulti="true" ma:sspId="bbd16b73-22a5-4c2b-a29d-62afeadb1b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9d3935-004e-4b5a-af2b-0e7d03edf69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6e10991-75ea-49f7-a817-123410d91cbd}" ma:internalName="TaxCatchAll" ma:showField="CatchAllData" ma:web="8b9d3935-004e-4b5a-af2b-0e7d03edf6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9d3935-004e-4b5a-af2b-0e7d03edf69f" xsi:nil="true"/>
    <lcf76f155ced4ddcb4097134ff3c332f xmlns="42ddf5c6-9aa5-453b-8ca0-7b5cc0272e8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E81BB98-8BBD-4CAC-BA7D-AB0E0D0331B1}"/>
</file>

<file path=customXml/itemProps2.xml><?xml version="1.0" encoding="utf-8"?>
<ds:datastoreItem xmlns:ds="http://schemas.openxmlformats.org/officeDocument/2006/customXml" ds:itemID="{21A2D906-5B33-4C6E-8DEC-687D4B7D4BAF}"/>
</file>

<file path=customXml/itemProps3.xml><?xml version="1.0" encoding="utf-8"?>
<ds:datastoreItem xmlns:ds="http://schemas.openxmlformats.org/officeDocument/2006/customXml" ds:itemID="{C306B75A-305C-464A-BB10-A48B25808156}"/>
</file>

<file path=docProps/app.xml><?xml version="1.0" encoding="utf-8"?>
<Properties xmlns="http://schemas.openxmlformats.org/officeDocument/2006/extended-properties" xmlns:vt="http://schemas.openxmlformats.org/officeDocument/2006/docPropsVTypes">
  <TotalTime>9357</TotalTime>
  <Words>2212</Words>
  <Application>Microsoft Office PowerPoint</Application>
  <PresentationFormat>Widescreen</PresentationFormat>
  <Paragraphs>253</Paragraphs>
  <Slides>51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Arial Black</vt:lpstr>
      <vt:lpstr>Calibri</vt:lpstr>
      <vt:lpstr>Calibri Light</vt:lpstr>
      <vt:lpstr>Myriad Pro</vt:lpstr>
      <vt:lpstr>Raleway</vt:lpstr>
      <vt:lpstr>Roboto</vt:lpstr>
      <vt:lpstr>Times New Roman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Blanco</dc:creator>
  <cp:lastModifiedBy>JOSE ANTONIO BLANCO VILLALOBOS</cp:lastModifiedBy>
  <cp:revision>124</cp:revision>
  <dcterms:created xsi:type="dcterms:W3CDTF">2021-05-15T18:58:07Z</dcterms:created>
  <dcterms:modified xsi:type="dcterms:W3CDTF">2023-10-04T16:21:47Z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0x010100986EBCD260ECBF46AAADE8319E96F691</vt:lpwstr>
  </property>
</Properties>
</file>