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chart2.xml" ContentType="application/vnd.openxmlformats-officedocument.drawingml.chart+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style18.xml" ContentType="application/vnd.ms-office.chartstyle+xml"/>
  <Override PartName="/ppt/charts/colors1.xml" ContentType="application/vnd.ms-office.chartcolorstyle+xml"/>
  <Override PartName="/ppt/charts/chart8.xml" ContentType="application/vnd.openxmlformats-officedocument.drawingml.chart+xml"/>
  <Override PartName="/ppt/charts/style1.xml" ContentType="application/vnd.ms-office.chartstyle+xml"/>
  <Override PartName="/ppt/charts/chart1.xml" ContentType="application/vnd.openxmlformats-officedocument.drawingml.chart+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charts/colors5.xml" ContentType="application/vnd.ms-office.chartcolorstyle+xml"/>
  <Override PartName="/ppt/charts/style5.xml" ContentType="application/vnd.ms-office.chartstyle+xml"/>
  <Override PartName="/ppt/theme/theme1.xml" ContentType="application/vnd.openxmlformats-officedocument.theme+xml"/>
  <Override PartName="/ppt/charts/chart5.xml" ContentType="application/vnd.openxmlformats-officedocument.drawingml.chart+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1" r:id="rId4"/>
    <p:sldId id="259" r:id="rId5"/>
    <p:sldId id="260" r:id="rId6"/>
    <p:sldId id="261" r:id="rId7"/>
    <p:sldId id="263" r:id="rId8"/>
    <p:sldId id="264" r:id="rId9"/>
    <p:sldId id="265" r:id="rId10"/>
    <p:sldId id="267" r:id="rId11"/>
    <p:sldId id="268" r:id="rId12"/>
    <p:sldId id="269" r:id="rId13"/>
    <p:sldId id="270" r:id="rId14"/>
    <p:sldId id="273" r:id="rId15"/>
    <p:sldId id="274" r:id="rId16"/>
    <p:sldId id="275" r:id="rId17"/>
    <p:sldId id="276" r:id="rId18"/>
    <p:sldId id="277" r:id="rId19"/>
    <p:sldId id="278" r:id="rId20"/>
    <p:sldId id="258" r:id="rId21"/>
  </p:sldIdLst>
  <p:sldSz cx="12192000" cy="6858000"/>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12F"/>
    <a:srgbClr val="186AAD"/>
    <a:srgbClr val="069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76" autoAdjust="0"/>
    <p:restoredTop sz="94660"/>
  </p:normalViewPr>
  <p:slideViewPr>
    <p:cSldViewPr snapToGrid="0">
      <p:cViewPr varScale="1">
        <p:scale>
          <a:sx n="141" d="100"/>
          <a:sy n="141" d="100"/>
        </p:scale>
        <p:origin x="13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Hoja_de_c_lculo_de_Microsoft_Excel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Hoja_de_c_lculo_de_Microsoft_Excel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Hoja_de_c_lculo_de_Microsoft_Excel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Hoja_de_c_lculo_de_Microsoft_Excel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Hoja_de_c_lculo_de_Microsoft_Excel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Hoja_de_c_lculo_de_Microsoft_Excel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Hoja_de_c_lculo_de_Microsoft_Excel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Hoja_de_c_lculo_de_Microsoft_Excel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Hoja_de_c_lculo_de_Microsoft_Excel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Hoja_de_c_lculo_de_Microsoft_Excel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Hoja_de_c_lculo_de_Microsoft_Excel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Hoja_de_c_lculo_de_Microsoft_Excel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Hoja_de_c_lculo_de_Microsoft_Excel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Hoja_de_c_lculo_de_Microsoft_Excel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Hoja_de_c_lculo_de_Microsoft_Excel27.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SEXO</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NI"/>
        </a:p>
      </c:txPr>
    </c:title>
    <c:autoTitleDeleted val="0"/>
    <c:plotArea>
      <c:layout/>
      <c:pieChart>
        <c:varyColors val="1"/>
        <c:ser>
          <c:idx val="0"/>
          <c:order val="0"/>
          <c:tx>
            <c:strRef>
              <c:f>Hoja1!$B$1</c:f>
              <c:strCache>
                <c:ptCount val="1"/>
                <c:pt idx="0">
                  <c:v>Porcentaje</c:v>
                </c:pt>
              </c:strCache>
            </c:strRef>
          </c:tx>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CD6-DF45-BD6E-3F5D1B41FE2F}"/>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CD6-DF45-BD6E-3F5D1B41FE2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NI"/>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Másculino</c:v>
                </c:pt>
                <c:pt idx="1">
                  <c:v>Femenino</c:v>
                </c:pt>
              </c:strCache>
            </c:strRef>
          </c:cat>
          <c:val>
            <c:numRef>
              <c:f>Hoja1!$B$2:$B$3</c:f>
              <c:numCache>
                <c:formatCode>0%</c:formatCode>
                <c:ptCount val="2"/>
                <c:pt idx="0">
                  <c:v>0.45</c:v>
                </c:pt>
                <c:pt idx="1">
                  <c:v>0.55000000000000004</c:v>
                </c:pt>
              </c:numCache>
            </c:numRef>
          </c:val>
          <c:extLst>
            <c:ext xmlns:c16="http://schemas.microsoft.com/office/drawing/2014/chart" uri="{C3380CC4-5D6E-409C-BE32-E72D297353CC}">
              <c16:uniqueId val="{00000000-821A-A24B-BF58-94F56434F27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N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N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Uso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Gestor de Proyectos</c:v>
                </c:pt>
                <c:pt idx="1">
                  <c:v>Gestor de Bases de Datos</c:v>
                </c:pt>
                <c:pt idx="2">
                  <c:v>Software de Publicaciones</c:v>
                </c:pt>
                <c:pt idx="3">
                  <c:v>Hoja de Cálculo</c:v>
                </c:pt>
                <c:pt idx="4">
                  <c:v>Software de Presentaciones</c:v>
                </c:pt>
                <c:pt idx="5">
                  <c:v>Editor de Texto</c:v>
                </c:pt>
              </c:strCache>
            </c:strRef>
          </c:cat>
          <c:val>
            <c:numRef>
              <c:f>Hoja1!$B$2:$B$7</c:f>
              <c:numCache>
                <c:formatCode>0.00%</c:formatCode>
                <c:ptCount val="6"/>
                <c:pt idx="0">
                  <c:v>0.46610000000000001</c:v>
                </c:pt>
                <c:pt idx="1">
                  <c:v>0.52</c:v>
                </c:pt>
                <c:pt idx="2">
                  <c:v>0.58050000000000002</c:v>
                </c:pt>
                <c:pt idx="3">
                  <c:v>0.95760000000000001</c:v>
                </c:pt>
                <c:pt idx="4">
                  <c:v>0.98729999999999996</c:v>
                </c:pt>
                <c:pt idx="5">
                  <c:v>0.995</c:v>
                </c:pt>
              </c:numCache>
            </c:numRef>
          </c:val>
          <c:extLst>
            <c:ext xmlns:c16="http://schemas.microsoft.com/office/drawing/2014/chart" uri="{C3380CC4-5D6E-409C-BE32-E72D297353CC}">
              <c16:uniqueId val="{00000000-857F-AE42-8465-75933BED22AD}"/>
            </c:ext>
          </c:extLst>
        </c:ser>
        <c:dLbls>
          <c:dLblPos val="ctr"/>
          <c:showLegendKey val="0"/>
          <c:showVal val="1"/>
          <c:showCatName val="0"/>
          <c:showSerName val="0"/>
          <c:showPercent val="0"/>
          <c:showBubbleSize val="0"/>
        </c:dLbls>
        <c:gapWidth val="50"/>
        <c:axId val="1921201312"/>
        <c:axId val="1913171152"/>
      </c:barChart>
      <c:catAx>
        <c:axId val="1921201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NI"/>
          </a:p>
        </c:txPr>
        <c:crossAx val="1913171152"/>
        <c:crosses val="autoZero"/>
        <c:auto val="1"/>
        <c:lblAlgn val="ctr"/>
        <c:lblOffset val="100"/>
        <c:noMultiLvlLbl val="0"/>
      </c:catAx>
      <c:valAx>
        <c:axId val="191317115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NI"/>
          </a:p>
        </c:txPr>
        <c:crossAx val="1921201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N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N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bar"/>
        <c:grouping val="percentStacked"/>
        <c:varyColors val="0"/>
        <c:ser>
          <c:idx val="0"/>
          <c:order val="0"/>
          <c:tx>
            <c:strRef>
              <c:f>Hoja1!$B$1</c:f>
              <c:strCache>
                <c:ptCount val="1"/>
                <c:pt idx="0">
                  <c:v>Básico</c:v>
                </c:pt>
              </c:strCache>
            </c:strRef>
          </c:tx>
          <c:spPr>
            <a:solidFill>
              <a:schemeClr val="accent6">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Gestor de Proyectos</c:v>
                </c:pt>
                <c:pt idx="1">
                  <c:v>Gestor de Base de Datos</c:v>
                </c:pt>
                <c:pt idx="2">
                  <c:v>Software de Publicaciones</c:v>
                </c:pt>
                <c:pt idx="3">
                  <c:v>Software de presentaciones</c:v>
                </c:pt>
                <c:pt idx="4">
                  <c:v>Hoja de Cálculo</c:v>
                </c:pt>
                <c:pt idx="5">
                  <c:v>Editor de Texto</c:v>
                </c:pt>
              </c:strCache>
            </c:strRef>
          </c:cat>
          <c:val>
            <c:numRef>
              <c:f>Hoja1!$B$2:$B$7</c:f>
              <c:numCache>
                <c:formatCode>0.00%</c:formatCode>
                <c:ptCount val="6"/>
                <c:pt idx="0">
                  <c:v>0.28389999999999999</c:v>
                </c:pt>
                <c:pt idx="1">
                  <c:v>0.28389999999999999</c:v>
                </c:pt>
                <c:pt idx="2">
                  <c:v>0.32200000000000001</c:v>
                </c:pt>
                <c:pt idx="3">
                  <c:v>0.33050000000000002</c:v>
                </c:pt>
                <c:pt idx="4">
                  <c:v>0.25419999999999998</c:v>
                </c:pt>
                <c:pt idx="5">
                  <c:v>0.23730000000000001</c:v>
                </c:pt>
              </c:numCache>
            </c:numRef>
          </c:val>
          <c:extLst>
            <c:ext xmlns:c16="http://schemas.microsoft.com/office/drawing/2014/chart" uri="{C3380CC4-5D6E-409C-BE32-E72D297353CC}">
              <c16:uniqueId val="{00000000-BFD4-D34B-A41C-33D527E5BED2}"/>
            </c:ext>
          </c:extLst>
        </c:ser>
        <c:ser>
          <c:idx val="1"/>
          <c:order val="1"/>
          <c:tx>
            <c:strRef>
              <c:f>Hoja1!$C$1</c:f>
              <c:strCache>
                <c:ptCount val="1"/>
                <c:pt idx="0">
                  <c:v>Medio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Gestor de Proyectos</c:v>
                </c:pt>
                <c:pt idx="1">
                  <c:v>Gestor de Base de Datos</c:v>
                </c:pt>
                <c:pt idx="2">
                  <c:v>Software de Publicaciones</c:v>
                </c:pt>
                <c:pt idx="3">
                  <c:v>Software de presentaciones</c:v>
                </c:pt>
                <c:pt idx="4">
                  <c:v>Hoja de Cálculo</c:v>
                </c:pt>
                <c:pt idx="5">
                  <c:v>Editor de Texto</c:v>
                </c:pt>
              </c:strCache>
            </c:strRef>
          </c:cat>
          <c:val>
            <c:numRef>
              <c:f>Hoja1!$C$2:$C$7</c:f>
              <c:numCache>
                <c:formatCode>0.00%</c:formatCode>
                <c:ptCount val="6"/>
                <c:pt idx="0">
                  <c:v>0.13139999999999999</c:v>
                </c:pt>
                <c:pt idx="1">
                  <c:v>0.19070000000000001</c:v>
                </c:pt>
                <c:pt idx="2">
                  <c:v>0.17799999999999999</c:v>
                </c:pt>
                <c:pt idx="3">
                  <c:v>0.36020000000000002</c:v>
                </c:pt>
                <c:pt idx="4">
                  <c:v>0.35170000000000001</c:v>
                </c:pt>
                <c:pt idx="5">
                  <c:v>0.30080000000000001</c:v>
                </c:pt>
              </c:numCache>
            </c:numRef>
          </c:val>
          <c:extLst>
            <c:ext xmlns:c16="http://schemas.microsoft.com/office/drawing/2014/chart" uri="{C3380CC4-5D6E-409C-BE32-E72D297353CC}">
              <c16:uniqueId val="{00000001-BFD4-D34B-A41C-33D527E5BED2}"/>
            </c:ext>
          </c:extLst>
        </c:ser>
        <c:ser>
          <c:idx val="2"/>
          <c:order val="2"/>
          <c:tx>
            <c:strRef>
              <c:f>Hoja1!$D$1</c:f>
              <c:strCache>
                <c:ptCount val="1"/>
                <c:pt idx="0">
                  <c:v>Avanzado</c:v>
                </c:pt>
              </c:strCache>
            </c:strRef>
          </c:tx>
          <c:spPr>
            <a:solidFill>
              <a:schemeClr val="accent6">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Gestor de Proyectos</c:v>
                </c:pt>
                <c:pt idx="1">
                  <c:v>Gestor de Base de Datos</c:v>
                </c:pt>
                <c:pt idx="2">
                  <c:v>Software de Publicaciones</c:v>
                </c:pt>
                <c:pt idx="3">
                  <c:v>Software de presentaciones</c:v>
                </c:pt>
                <c:pt idx="4">
                  <c:v>Hoja de Cálculo</c:v>
                </c:pt>
                <c:pt idx="5">
                  <c:v>Editor de Texto</c:v>
                </c:pt>
              </c:strCache>
            </c:strRef>
          </c:cat>
          <c:val>
            <c:numRef>
              <c:f>Hoja1!$D$2:$D$7</c:f>
              <c:numCache>
                <c:formatCode>0.00%</c:formatCode>
                <c:ptCount val="6"/>
                <c:pt idx="0">
                  <c:v>5.0799999999999998E-2</c:v>
                </c:pt>
                <c:pt idx="1">
                  <c:v>5.5100000000000003E-2</c:v>
                </c:pt>
                <c:pt idx="2">
                  <c:v>8.0500000000000002E-2</c:v>
                </c:pt>
                <c:pt idx="3">
                  <c:v>0.26690000000000003</c:v>
                </c:pt>
                <c:pt idx="4">
                  <c:v>0.38140000000000002</c:v>
                </c:pt>
                <c:pt idx="5">
                  <c:v>0.45760000000000001</c:v>
                </c:pt>
              </c:numCache>
            </c:numRef>
          </c:val>
          <c:extLst>
            <c:ext xmlns:c16="http://schemas.microsoft.com/office/drawing/2014/chart" uri="{C3380CC4-5D6E-409C-BE32-E72D297353CC}">
              <c16:uniqueId val="{00000002-BFD4-D34B-A41C-33D527E5BED2}"/>
            </c:ext>
          </c:extLst>
        </c:ser>
        <c:dLbls>
          <c:dLblPos val="ctr"/>
          <c:showLegendKey val="0"/>
          <c:showVal val="1"/>
          <c:showCatName val="0"/>
          <c:showSerName val="0"/>
          <c:showPercent val="0"/>
          <c:showBubbleSize val="0"/>
        </c:dLbls>
        <c:gapWidth val="50"/>
        <c:overlap val="100"/>
        <c:axId val="1889829760"/>
        <c:axId val="1889831488"/>
      </c:barChart>
      <c:catAx>
        <c:axId val="1889829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NI"/>
          </a:p>
        </c:txPr>
        <c:crossAx val="1889831488"/>
        <c:crosses val="autoZero"/>
        <c:auto val="1"/>
        <c:lblAlgn val="ctr"/>
        <c:lblOffset val="100"/>
        <c:noMultiLvlLbl val="0"/>
      </c:catAx>
      <c:valAx>
        <c:axId val="18898314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NI"/>
          </a:p>
        </c:txPr>
        <c:crossAx val="1889829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N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N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US" dirty="0" err="1"/>
              <a:t>Almacenamiento</a:t>
            </a:r>
            <a:r>
              <a:rPr lang="en-US" dirty="0"/>
              <a:t> </a:t>
            </a:r>
            <a:r>
              <a:rPr lang="en-US" dirty="0" err="1"/>
              <a:t>en</a:t>
            </a:r>
            <a:r>
              <a:rPr lang="en-US" dirty="0"/>
              <a:t> la </a:t>
            </a:r>
            <a:r>
              <a:rPr lang="en-US" dirty="0" err="1"/>
              <a:t>Nube</a:t>
            </a:r>
            <a:endParaRPr lang="en-US" dirty="0"/>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s-NI"/>
        </a:p>
      </c:txPr>
    </c:title>
    <c:autoTitleDeleted val="0"/>
    <c:plotArea>
      <c:layout/>
      <c:barChart>
        <c:barDir val="bar"/>
        <c:grouping val="clustered"/>
        <c:varyColors val="0"/>
        <c:ser>
          <c:idx val="0"/>
          <c:order val="0"/>
          <c:tx>
            <c:strRef>
              <c:f>Hoja1!$B$1</c:f>
              <c:strCache>
                <c:ptCount val="1"/>
                <c:pt idx="0">
                  <c:v>Navegadores de Internet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N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Google Drive</c:v>
                </c:pt>
                <c:pt idx="1">
                  <c:v>OneDrive</c:v>
                </c:pt>
                <c:pt idx="2">
                  <c:v>DropBox</c:v>
                </c:pt>
              </c:strCache>
            </c:strRef>
          </c:cat>
          <c:val>
            <c:numRef>
              <c:f>Hoja1!$B$2:$B$4</c:f>
              <c:numCache>
                <c:formatCode>0%</c:formatCode>
                <c:ptCount val="3"/>
                <c:pt idx="0">
                  <c:v>0.78</c:v>
                </c:pt>
                <c:pt idx="1">
                  <c:v>0.4</c:v>
                </c:pt>
                <c:pt idx="2">
                  <c:v>0.4</c:v>
                </c:pt>
              </c:numCache>
            </c:numRef>
          </c:val>
          <c:extLst>
            <c:ext xmlns:c16="http://schemas.microsoft.com/office/drawing/2014/chart" uri="{C3380CC4-5D6E-409C-BE32-E72D297353CC}">
              <c16:uniqueId val="{00000000-B140-8B4E-B8A2-86E411CE1C4A}"/>
            </c:ext>
          </c:extLst>
        </c:ser>
        <c:dLbls>
          <c:dLblPos val="inEnd"/>
          <c:showLegendKey val="0"/>
          <c:showVal val="1"/>
          <c:showCatName val="0"/>
          <c:showSerName val="0"/>
          <c:showPercent val="0"/>
          <c:showBubbleSize val="0"/>
        </c:dLbls>
        <c:gapWidth val="10"/>
        <c:axId val="8673087"/>
        <c:axId val="9026943"/>
      </c:barChart>
      <c:catAx>
        <c:axId val="86730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NI"/>
          </a:p>
        </c:txPr>
        <c:crossAx val="9026943"/>
        <c:crosses val="autoZero"/>
        <c:auto val="1"/>
        <c:lblAlgn val="ctr"/>
        <c:lblOffset val="100"/>
        <c:noMultiLvlLbl val="0"/>
      </c:catAx>
      <c:valAx>
        <c:axId val="9026943"/>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NI"/>
          </a:p>
        </c:txPr>
        <c:crossAx val="8673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N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US" dirty="0"/>
              <a:t>Redes </a:t>
            </a:r>
            <a:r>
              <a:rPr lang="en-US" dirty="0" err="1"/>
              <a:t>Sociales</a:t>
            </a:r>
            <a:endParaRPr lang="en-US" dirty="0"/>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s-NI"/>
        </a:p>
      </c:txPr>
    </c:title>
    <c:autoTitleDeleted val="0"/>
    <c:plotArea>
      <c:layout/>
      <c:barChart>
        <c:barDir val="bar"/>
        <c:grouping val="clustered"/>
        <c:varyColors val="0"/>
        <c:ser>
          <c:idx val="0"/>
          <c:order val="0"/>
          <c:tx>
            <c:strRef>
              <c:f>Hoja1!$B$1</c:f>
              <c:strCache>
                <c:ptCount val="1"/>
                <c:pt idx="0">
                  <c:v>Motores de Búsqueda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s-N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Whatsapp</c:v>
                </c:pt>
                <c:pt idx="1">
                  <c:v>Facebook</c:v>
                </c:pt>
                <c:pt idx="2">
                  <c:v>Youtube</c:v>
                </c:pt>
                <c:pt idx="3">
                  <c:v>Instagram</c:v>
                </c:pt>
                <c:pt idx="4">
                  <c:v>Twiter (X)</c:v>
                </c:pt>
              </c:strCache>
            </c:strRef>
          </c:cat>
          <c:val>
            <c:numRef>
              <c:f>Hoja1!$B$2:$B$6</c:f>
              <c:numCache>
                <c:formatCode>0%</c:formatCode>
                <c:ptCount val="5"/>
                <c:pt idx="0">
                  <c:v>0.95</c:v>
                </c:pt>
                <c:pt idx="1">
                  <c:v>0.73</c:v>
                </c:pt>
                <c:pt idx="2">
                  <c:v>0.6</c:v>
                </c:pt>
                <c:pt idx="3">
                  <c:v>0.27</c:v>
                </c:pt>
                <c:pt idx="4">
                  <c:v>0.17</c:v>
                </c:pt>
              </c:numCache>
            </c:numRef>
          </c:val>
          <c:extLst>
            <c:ext xmlns:c16="http://schemas.microsoft.com/office/drawing/2014/chart" uri="{C3380CC4-5D6E-409C-BE32-E72D297353CC}">
              <c16:uniqueId val="{00000000-97CB-984C-A5DD-3512E4ECE7A2}"/>
            </c:ext>
          </c:extLst>
        </c:ser>
        <c:dLbls>
          <c:dLblPos val="inEnd"/>
          <c:showLegendKey val="0"/>
          <c:showVal val="1"/>
          <c:showCatName val="0"/>
          <c:showSerName val="0"/>
          <c:showPercent val="0"/>
          <c:showBubbleSize val="0"/>
        </c:dLbls>
        <c:gapWidth val="10"/>
        <c:axId val="8673087"/>
        <c:axId val="9026943"/>
      </c:barChart>
      <c:catAx>
        <c:axId val="86730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NI"/>
          </a:p>
        </c:txPr>
        <c:crossAx val="9026943"/>
        <c:crosses val="autoZero"/>
        <c:auto val="1"/>
        <c:lblAlgn val="ctr"/>
        <c:lblOffset val="100"/>
        <c:noMultiLvlLbl val="0"/>
      </c:catAx>
      <c:valAx>
        <c:axId val="9026943"/>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NI"/>
          </a:p>
        </c:txPr>
        <c:crossAx val="8673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NI"/>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bar"/>
        <c:grouping val="percentStacked"/>
        <c:varyColors val="0"/>
        <c:ser>
          <c:idx val="0"/>
          <c:order val="0"/>
          <c:tx>
            <c:strRef>
              <c:f>Hoja1!$B$1</c:f>
              <c:strCache>
                <c:ptCount val="1"/>
                <c:pt idx="0">
                  <c:v>Básico</c:v>
                </c:pt>
              </c:strCache>
            </c:strRef>
          </c:tx>
          <c:spPr>
            <a:solidFill>
              <a:schemeClr val="accent6">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de Uso</c:v>
                </c:pt>
              </c:strCache>
            </c:strRef>
          </c:cat>
          <c:val>
            <c:numRef>
              <c:f>Hoja1!$B$2</c:f>
              <c:numCache>
                <c:formatCode>0%</c:formatCode>
                <c:ptCount val="1"/>
                <c:pt idx="0">
                  <c:v>0.18</c:v>
                </c:pt>
              </c:numCache>
            </c:numRef>
          </c:val>
          <c:extLst>
            <c:ext xmlns:c16="http://schemas.microsoft.com/office/drawing/2014/chart" uri="{C3380CC4-5D6E-409C-BE32-E72D297353CC}">
              <c16:uniqueId val="{00000000-B543-AB4C-A8E4-D4EB803EA4D1}"/>
            </c:ext>
          </c:extLst>
        </c:ser>
        <c:ser>
          <c:idx val="1"/>
          <c:order val="1"/>
          <c:tx>
            <c:strRef>
              <c:f>Hoja1!$C$1</c:f>
              <c:strCache>
                <c:ptCount val="1"/>
                <c:pt idx="0">
                  <c:v>Medio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de Uso</c:v>
                </c:pt>
              </c:strCache>
            </c:strRef>
          </c:cat>
          <c:val>
            <c:numRef>
              <c:f>Hoja1!$C$2</c:f>
              <c:numCache>
                <c:formatCode>0%</c:formatCode>
                <c:ptCount val="1"/>
                <c:pt idx="0">
                  <c:v>0.28000000000000003</c:v>
                </c:pt>
              </c:numCache>
            </c:numRef>
          </c:val>
          <c:extLst>
            <c:ext xmlns:c16="http://schemas.microsoft.com/office/drawing/2014/chart" uri="{C3380CC4-5D6E-409C-BE32-E72D297353CC}">
              <c16:uniqueId val="{00000001-B543-AB4C-A8E4-D4EB803EA4D1}"/>
            </c:ext>
          </c:extLst>
        </c:ser>
        <c:ser>
          <c:idx val="2"/>
          <c:order val="2"/>
          <c:tx>
            <c:strRef>
              <c:f>Hoja1!$D$1</c:f>
              <c:strCache>
                <c:ptCount val="1"/>
                <c:pt idx="0">
                  <c:v>Avanzado</c:v>
                </c:pt>
              </c:strCache>
            </c:strRef>
          </c:tx>
          <c:spPr>
            <a:solidFill>
              <a:schemeClr val="accent6">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de Uso</c:v>
                </c:pt>
              </c:strCache>
            </c:strRef>
          </c:cat>
          <c:val>
            <c:numRef>
              <c:f>Hoja1!$D$2</c:f>
              <c:numCache>
                <c:formatCode>0%</c:formatCode>
                <c:ptCount val="1"/>
                <c:pt idx="0">
                  <c:v>0.44</c:v>
                </c:pt>
              </c:numCache>
            </c:numRef>
          </c:val>
          <c:extLst>
            <c:ext xmlns:c16="http://schemas.microsoft.com/office/drawing/2014/chart" uri="{C3380CC4-5D6E-409C-BE32-E72D297353CC}">
              <c16:uniqueId val="{00000002-B543-AB4C-A8E4-D4EB803EA4D1}"/>
            </c:ext>
          </c:extLst>
        </c:ser>
        <c:dLbls>
          <c:dLblPos val="ctr"/>
          <c:showLegendKey val="0"/>
          <c:showVal val="1"/>
          <c:showCatName val="0"/>
          <c:showSerName val="0"/>
          <c:showPercent val="0"/>
          <c:showBubbleSize val="0"/>
        </c:dLbls>
        <c:gapWidth val="10"/>
        <c:overlap val="100"/>
        <c:axId val="1841470144"/>
        <c:axId val="1841444768"/>
      </c:barChart>
      <c:catAx>
        <c:axId val="1841470144"/>
        <c:scaling>
          <c:orientation val="minMax"/>
        </c:scaling>
        <c:delete val="1"/>
        <c:axPos val="l"/>
        <c:numFmt formatCode="General" sourceLinked="1"/>
        <c:majorTickMark val="none"/>
        <c:minorTickMark val="none"/>
        <c:tickLblPos val="nextTo"/>
        <c:crossAx val="1841444768"/>
        <c:crosses val="autoZero"/>
        <c:auto val="1"/>
        <c:lblAlgn val="ctr"/>
        <c:lblOffset val="100"/>
        <c:noMultiLvlLbl val="0"/>
      </c:catAx>
      <c:valAx>
        <c:axId val="184144476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41470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NI"/>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bar"/>
        <c:grouping val="percentStacked"/>
        <c:varyColors val="0"/>
        <c:ser>
          <c:idx val="0"/>
          <c:order val="0"/>
          <c:tx>
            <c:strRef>
              <c:f>Hoja1!$B$1</c:f>
              <c:strCache>
                <c:ptCount val="1"/>
                <c:pt idx="0">
                  <c:v>Básico</c:v>
                </c:pt>
              </c:strCache>
            </c:strRef>
          </c:tx>
          <c:spPr>
            <a:solidFill>
              <a:schemeClr val="accent6">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de Uso</c:v>
                </c:pt>
              </c:strCache>
            </c:strRef>
          </c:cat>
          <c:val>
            <c:numRef>
              <c:f>Hoja1!$B$2</c:f>
              <c:numCache>
                <c:formatCode>0.00%</c:formatCode>
                <c:ptCount val="1"/>
                <c:pt idx="0">
                  <c:v>0.10589999999999999</c:v>
                </c:pt>
              </c:numCache>
            </c:numRef>
          </c:val>
          <c:extLst>
            <c:ext xmlns:c16="http://schemas.microsoft.com/office/drawing/2014/chart" uri="{C3380CC4-5D6E-409C-BE32-E72D297353CC}">
              <c16:uniqueId val="{00000000-96E5-6648-AA50-5FD0F483C9E0}"/>
            </c:ext>
          </c:extLst>
        </c:ser>
        <c:ser>
          <c:idx val="1"/>
          <c:order val="1"/>
          <c:tx>
            <c:strRef>
              <c:f>Hoja1!$C$1</c:f>
              <c:strCache>
                <c:ptCount val="1"/>
                <c:pt idx="0">
                  <c:v>Medio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de Uso</c:v>
                </c:pt>
              </c:strCache>
            </c:strRef>
          </c:cat>
          <c:val>
            <c:numRef>
              <c:f>Hoja1!$C$2</c:f>
              <c:numCache>
                <c:formatCode>0.00%</c:formatCode>
                <c:ptCount val="1"/>
                <c:pt idx="0">
                  <c:v>0.27539999999999998</c:v>
                </c:pt>
              </c:numCache>
            </c:numRef>
          </c:val>
          <c:extLst>
            <c:ext xmlns:c16="http://schemas.microsoft.com/office/drawing/2014/chart" uri="{C3380CC4-5D6E-409C-BE32-E72D297353CC}">
              <c16:uniqueId val="{00000001-96E5-6648-AA50-5FD0F483C9E0}"/>
            </c:ext>
          </c:extLst>
        </c:ser>
        <c:ser>
          <c:idx val="2"/>
          <c:order val="2"/>
          <c:tx>
            <c:strRef>
              <c:f>Hoja1!$D$1</c:f>
              <c:strCache>
                <c:ptCount val="1"/>
                <c:pt idx="0">
                  <c:v>Avanzado</c:v>
                </c:pt>
              </c:strCache>
            </c:strRef>
          </c:tx>
          <c:spPr>
            <a:solidFill>
              <a:schemeClr val="accent6">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de Uso</c:v>
                </c:pt>
              </c:strCache>
            </c:strRef>
          </c:cat>
          <c:val>
            <c:numRef>
              <c:f>Hoja1!$D$2</c:f>
              <c:numCache>
                <c:formatCode>0%</c:formatCode>
                <c:ptCount val="1"/>
                <c:pt idx="0">
                  <c:v>0.60170000000000001</c:v>
                </c:pt>
              </c:numCache>
            </c:numRef>
          </c:val>
          <c:extLst>
            <c:ext xmlns:c16="http://schemas.microsoft.com/office/drawing/2014/chart" uri="{C3380CC4-5D6E-409C-BE32-E72D297353CC}">
              <c16:uniqueId val="{00000002-96E5-6648-AA50-5FD0F483C9E0}"/>
            </c:ext>
          </c:extLst>
        </c:ser>
        <c:dLbls>
          <c:dLblPos val="ctr"/>
          <c:showLegendKey val="0"/>
          <c:showVal val="1"/>
          <c:showCatName val="0"/>
          <c:showSerName val="0"/>
          <c:showPercent val="0"/>
          <c:showBubbleSize val="0"/>
        </c:dLbls>
        <c:gapWidth val="10"/>
        <c:overlap val="100"/>
        <c:axId val="1841470144"/>
        <c:axId val="1841444768"/>
      </c:barChart>
      <c:catAx>
        <c:axId val="1841470144"/>
        <c:scaling>
          <c:orientation val="minMax"/>
        </c:scaling>
        <c:delete val="1"/>
        <c:axPos val="l"/>
        <c:numFmt formatCode="General" sourceLinked="1"/>
        <c:majorTickMark val="none"/>
        <c:minorTickMark val="none"/>
        <c:tickLblPos val="nextTo"/>
        <c:crossAx val="1841444768"/>
        <c:crosses val="autoZero"/>
        <c:auto val="1"/>
        <c:lblAlgn val="ctr"/>
        <c:lblOffset val="100"/>
        <c:noMultiLvlLbl val="0"/>
      </c:catAx>
      <c:valAx>
        <c:axId val="184144476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41470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NI"/>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s-NI"/>
        </a:p>
      </c:txPr>
    </c:title>
    <c:autoTitleDeleted val="0"/>
    <c:plotArea>
      <c:layout/>
      <c:barChart>
        <c:barDir val="bar"/>
        <c:grouping val="clustered"/>
        <c:varyColors val="0"/>
        <c:ser>
          <c:idx val="0"/>
          <c:order val="0"/>
          <c:tx>
            <c:strRef>
              <c:f>Hoja1!$B$1</c:f>
              <c:strCache>
                <c:ptCount val="1"/>
                <c:pt idx="0">
                  <c:v>Plataforma de Educación Virtual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N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Moodle</c:v>
                </c:pt>
                <c:pt idx="1">
                  <c:v>Google Classroom</c:v>
                </c:pt>
                <c:pt idx="2">
                  <c:v>Edmodo</c:v>
                </c:pt>
                <c:pt idx="3">
                  <c:v>Schology</c:v>
                </c:pt>
              </c:strCache>
            </c:strRef>
          </c:cat>
          <c:val>
            <c:numRef>
              <c:f>Hoja1!$B$2:$B$5</c:f>
              <c:numCache>
                <c:formatCode>0%</c:formatCode>
                <c:ptCount val="4"/>
                <c:pt idx="0">
                  <c:v>0.71</c:v>
                </c:pt>
                <c:pt idx="1">
                  <c:v>0.43</c:v>
                </c:pt>
                <c:pt idx="2">
                  <c:v>0.16</c:v>
                </c:pt>
                <c:pt idx="3">
                  <c:v>0.03</c:v>
                </c:pt>
              </c:numCache>
            </c:numRef>
          </c:val>
          <c:extLst>
            <c:ext xmlns:c16="http://schemas.microsoft.com/office/drawing/2014/chart" uri="{C3380CC4-5D6E-409C-BE32-E72D297353CC}">
              <c16:uniqueId val="{00000000-5AAA-B640-B36E-9A5F1DDBB35A}"/>
            </c:ext>
          </c:extLst>
        </c:ser>
        <c:dLbls>
          <c:dLblPos val="inEnd"/>
          <c:showLegendKey val="0"/>
          <c:showVal val="1"/>
          <c:showCatName val="0"/>
          <c:showSerName val="0"/>
          <c:showPercent val="0"/>
          <c:showBubbleSize val="0"/>
        </c:dLbls>
        <c:gapWidth val="10"/>
        <c:axId val="8673087"/>
        <c:axId val="9026943"/>
      </c:barChart>
      <c:catAx>
        <c:axId val="86730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NI"/>
          </a:p>
        </c:txPr>
        <c:crossAx val="9026943"/>
        <c:crosses val="autoZero"/>
        <c:auto val="1"/>
        <c:lblAlgn val="ctr"/>
        <c:lblOffset val="100"/>
        <c:noMultiLvlLbl val="0"/>
      </c:catAx>
      <c:valAx>
        <c:axId val="9026943"/>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NI"/>
          </a:p>
        </c:txPr>
        <c:crossAx val="8673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NI"/>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bar"/>
        <c:grouping val="percentStacked"/>
        <c:varyColors val="0"/>
        <c:ser>
          <c:idx val="0"/>
          <c:order val="0"/>
          <c:tx>
            <c:strRef>
              <c:f>Hoja1!$B$1</c:f>
              <c:strCache>
                <c:ptCount val="1"/>
                <c:pt idx="0">
                  <c:v>Básico</c:v>
                </c:pt>
              </c:strCache>
            </c:strRef>
          </c:tx>
          <c:spPr>
            <a:solidFill>
              <a:schemeClr val="accent6">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de Uso</c:v>
                </c:pt>
              </c:strCache>
            </c:strRef>
          </c:cat>
          <c:val>
            <c:numRef>
              <c:f>Hoja1!$B$2</c:f>
              <c:numCache>
                <c:formatCode>0.00%</c:formatCode>
                <c:ptCount val="1"/>
                <c:pt idx="0">
                  <c:v>7.6300000000000007E-2</c:v>
                </c:pt>
              </c:numCache>
            </c:numRef>
          </c:val>
          <c:extLst>
            <c:ext xmlns:c16="http://schemas.microsoft.com/office/drawing/2014/chart" uri="{C3380CC4-5D6E-409C-BE32-E72D297353CC}">
              <c16:uniqueId val="{00000000-BB8A-9443-AA18-C9E532A31C87}"/>
            </c:ext>
          </c:extLst>
        </c:ser>
        <c:ser>
          <c:idx val="1"/>
          <c:order val="1"/>
          <c:tx>
            <c:strRef>
              <c:f>Hoja1!$C$1</c:f>
              <c:strCache>
                <c:ptCount val="1"/>
                <c:pt idx="0">
                  <c:v>Medio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de Uso</c:v>
                </c:pt>
              </c:strCache>
            </c:strRef>
          </c:cat>
          <c:val>
            <c:numRef>
              <c:f>Hoja1!$C$2</c:f>
              <c:numCache>
                <c:formatCode>0.00%</c:formatCode>
                <c:ptCount val="1"/>
                <c:pt idx="0">
                  <c:v>0.3644</c:v>
                </c:pt>
              </c:numCache>
            </c:numRef>
          </c:val>
          <c:extLst>
            <c:ext xmlns:c16="http://schemas.microsoft.com/office/drawing/2014/chart" uri="{C3380CC4-5D6E-409C-BE32-E72D297353CC}">
              <c16:uniqueId val="{00000001-BB8A-9443-AA18-C9E532A31C87}"/>
            </c:ext>
          </c:extLst>
        </c:ser>
        <c:ser>
          <c:idx val="2"/>
          <c:order val="2"/>
          <c:tx>
            <c:strRef>
              <c:f>Hoja1!$D$1</c:f>
              <c:strCache>
                <c:ptCount val="1"/>
                <c:pt idx="0">
                  <c:v>Avanzado</c:v>
                </c:pt>
              </c:strCache>
            </c:strRef>
          </c:tx>
          <c:spPr>
            <a:solidFill>
              <a:schemeClr val="accent6">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de Uso</c:v>
                </c:pt>
              </c:strCache>
            </c:strRef>
          </c:cat>
          <c:val>
            <c:numRef>
              <c:f>Hoja1!$D$2</c:f>
              <c:numCache>
                <c:formatCode>0.00%</c:formatCode>
                <c:ptCount val="1"/>
                <c:pt idx="0">
                  <c:v>0.46610000000000001</c:v>
                </c:pt>
              </c:numCache>
            </c:numRef>
          </c:val>
          <c:extLst>
            <c:ext xmlns:c16="http://schemas.microsoft.com/office/drawing/2014/chart" uri="{C3380CC4-5D6E-409C-BE32-E72D297353CC}">
              <c16:uniqueId val="{00000002-BB8A-9443-AA18-C9E532A31C87}"/>
            </c:ext>
          </c:extLst>
        </c:ser>
        <c:dLbls>
          <c:dLblPos val="ctr"/>
          <c:showLegendKey val="0"/>
          <c:showVal val="1"/>
          <c:showCatName val="0"/>
          <c:showSerName val="0"/>
          <c:showPercent val="0"/>
          <c:showBubbleSize val="0"/>
        </c:dLbls>
        <c:gapWidth val="10"/>
        <c:overlap val="100"/>
        <c:axId val="1841470144"/>
        <c:axId val="1841444768"/>
      </c:barChart>
      <c:catAx>
        <c:axId val="1841470144"/>
        <c:scaling>
          <c:orientation val="minMax"/>
        </c:scaling>
        <c:delete val="1"/>
        <c:axPos val="l"/>
        <c:numFmt formatCode="General" sourceLinked="1"/>
        <c:majorTickMark val="none"/>
        <c:minorTickMark val="none"/>
        <c:tickLblPos val="nextTo"/>
        <c:crossAx val="1841444768"/>
        <c:crosses val="autoZero"/>
        <c:auto val="1"/>
        <c:lblAlgn val="ctr"/>
        <c:lblOffset val="100"/>
        <c:noMultiLvlLbl val="0"/>
      </c:catAx>
      <c:valAx>
        <c:axId val="184144476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41470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NI"/>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Uso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Herramientas de Software para Análisis Cualitativo</c:v>
                </c:pt>
                <c:pt idx="1">
                  <c:v>Herramientas de Software para Administración de Referencias Bibliográficas</c:v>
                </c:pt>
                <c:pt idx="2">
                  <c:v>Herramientas de Software para Análisis Cuantitativo</c:v>
                </c:pt>
                <c:pt idx="3">
                  <c:v>Herramientas de Software para Adminiestración de cuestionarios en línea</c:v>
                </c:pt>
                <c:pt idx="4">
                  <c:v>Servicios de Búsqueda de Información</c:v>
                </c:pt>
              </c:strCache>
            </c:strRef>
          </c:cat>
          <c:val>
            <c:numRef>
              <c:f>Hoja1!$B$2:$B$6</c:f>
              <c:numCache>
                <c:formatCode>0.00%</c:formatCode>
                <c:ptCount val="5"/>
                <c:pt idx="0">
                  <c:v>0.30080000000000001</c:v>
                </c:pt>
                <c:pt idx="1">
                  <c:v>0.55510000000000004</c:v>
                </c:pt>
                <c:pt idx="2">
                  <c:v>0.62290000000000001</c:v>
                </c:pt>
                <c:pt idx="3">
                  <c:v>0.8347</c:v>
                </c:pt>
                <c:pt idx="4">
                  <c:v>0.98729999999999996</c:v>
                </c:pt>
              </c:numCache>
            </c:numRef>
          </c:val>
          <c:extLst>
            <c:ext xmlns:c16="http://schemas.microsoft.com/office/drawing/2014/chart" uri="{C3380CC4-5D6E-409C-BE32-E72D297353CC}">
              <c16:uniqueId val="{00000000-DD45-D447-BF9E-9A4533410D65}"/>
            </c:ext>
          </c:extLst>
        </c:ser>
        <c:dLbls>
          <c:dLblPos val="ctr"/>
          <c:showLegendKey val="0"/>
          <c:showVal val="1"/>
          <c:showCatName val="0"/>
          <c:showSerName val="0"/>
          <c:showPercent val="0"/>
          <c:showBubbleSize val="0"/>
        </c:dLbls>
        <c:gapWidth val="50"/>
        <c:axId val="1921201312"/>
        <c:axId val="1913171152"/>
      </c:barChart>
      <c:catAx>
        <c:axId val="1921201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NI"/>
          </a:p>
        </c:txPr>
        <c:crossAx val="1913171152"/>
        <c:crosses val="autoZero"/>
        <c:auto val="1"/>
        <c:lblAlgn val="ctr"/>
        <c:lblOffset val="100"/>
        <c:noMultiLvlLbl val="0"/>
      </c:catAx>
      <c:valAx>
        <c:axId val="191317115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NI"/>
          </a:p>
        </c:txPr>
        <c:crossAx val="1921201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N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NI"/>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bar"/>
        <c:grouping val="percentStacked"/>
        <c:varyColors val="0"/>
        <c:ser>
          <c:idx val="0"/>
          <c:order val="0"/>
          <c:tx>
            <c:strRef>
              <c:f>Hoja1!$B$1</c:f>
              <c:strCache>
                <c:ptCount val="1"/>
                <c:pt idx="0">
                  <c:v>Básico</c:v>
                </c:pt>
              </c:strCache>
            </c:strRef>
          </c:tx>
          <c:spPr>
            <a:solidFill>
              <a:schemeClr val="accent6">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Herramientas de Software para Análisis Cualitativo</c:v>
                </c:pt>
                <c:pt idx="1">
                  <c:v>Servicios de Búsqueda de Información</c:v>
                </c:pt>
                <c:pt idx="2">
                  <c:v>Herramientas de Software para Administración de Referencias Bibliográficas</c:v>
                </c:pt>
                <c:pt idx="3">
                  <c:v>Herramientas de Software para Análisis Cuantitativo</c:v>
                </c:pt>
                <c:pt idx="4">
                  <c:v>Herramientas de Software para Adminiestración de cuestionarios en línea</c:v>
                </c:pt>
              </c:strCache>
            </c:strRef>
          </c:cat>
          <c:val>
            <c:numRef>
              <c:f>Hoja1!$B$2:$B$6</c:f>
              <c:numCache>
                <c:formatCode>0.00%</c:formatCode>
                <c:ptCount val="5"/>
                <c:pt idx="0">
                  <c:v>0.1356</c:v>
                </c:pt>
                <c:pt idx="1">
                  <c:v>0.53</c:v>
                </c:pt>
                <c:pt idx="2">
                  <c:v>0.1822</c:v>
                </c:pt>
                <c:pt idx="3">
                  <c:v>0.15679999999999999</c:v>
                </c:pt>
                <c:pt idx="4">
                  <c:v>0.21609999999999999</c:v>
                </c:pt>
              </c:numCache>
            </c:numRef>
          </c:val>
          <c:extLst>
            <c:ext xmlns:c16="http://schemas.microsoft.com/office/drawing/2014/chart" uri="{C3380CC4-5D6E-409C-BE32-E72D297353CC}">
              <c16:uniqueId val="{00000000-7260-DD40-8ACE-CC38794CB440}"/>
            </c:ext>
          </c:extLst>
        </c:ser>
        <c:ser>
          <c:idx val="1"/>
          <c:order val="1"/>
          <c:tx>
            <c:strRef>
              <c:f>Hoja1!$C$1</c:f>
              <c:strCache>
                <c:ptCount val="1"/>
                <c:pt idx="0">
                  <c:v>Medio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Herramientas de Software para Análisis Cualitativo</c:v>
                </c:pt>
                <c:pt idx="1">
                  <c:v>Servicios de Búsqueda de Información</c:v>
                </c:pt>
                <c:pt idx="2">
                  <c:v>Herramientas de Software para Administración de Referencias Bibliográficas</c:v>
                </c:pt>
                <c:pt idx="3">
                  <c:v>Herramientas de Software para Análisis Cuantitativo</c:v>
                </c:pt>
                <c:pt idx="4">
                  <c:v>Herramientas de Software para Adminiestración de cuestionarios en línea</c:v>
                </c:pt>
              </c:strCache>
            </c:strRef>
          </c:cat>
          <c:val>
            <c:numRef>
              <c:f>Hoja1!$C$2:$C$6</c:f>
              <c:numCache>
                <c:formatCode>0.00%</c:formatCode>
                <c:ptCount val="5"/>
                <c:pt idx="0">
                  <c:v>0.1186</c:v>
                </c:pt>
                <c:pt idx="1">
                  <c:v>0.35</c:v>
                </c:pt>
                <c:pt idx="2">
                  <c:v>0.20760000000000001</c:v>
                </c:pt>
                <c:pt idx="3">
                  <c:v>0.29239999999999999</c:v>
                </c:pt>
                <c:pt idx="4">
                  <c:v>0.31780000000000003</c:v>
                </c:pt>
              </c:numCache>
            </c:numRef>
          </c:val>
          <c:extLst>
            <c:ext xmlns:c16="http://schemas.microsoft.com/office/drawing/2014/chart" uri="{C3380CC4-5D6E-409C-BE32-E72D297353CC}">
              <c16:uniqueId val="{00000001-7260-DD40-8ACE-CC38794CB440}"/>
            </c:ext>
          </c:extLst>
        </c:ser>
        <c:ser>
          <c:idx val="2"/>
          <c:order val="2"/>
          <c:tx>
            <c:strRef>
              <c:f>Hoja1!$D$1</c:f>
              <c:strCache>
                <c:ptCount val="1"/>
                <c:pt idx="0">
                  <c:v>Avanzado</c:v>
                </c:pt>
              </c:strCache>
            </c:strRef>
          </c:tx>
          <c:spPr>
            <a:solidFill>
              <a:schemeClr val="accent6">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Herramientas de Software para Análisis Cualitativo</c:v>
                </c:pt>
                <c:pt idx="1">
                  <c:v>Servicios de Búsqueda de Información</c:v>
                </c:pt>
                <c:pt idx="2">
                  <c:v>Herramientas de Software para Administración de Referencias Bibliográficas</c:v>
                </c:pt>
                <c:pt idx="3">
                  <c:v>Herramientas de Software para Análisis Cuantitativo</c:v>
                </c:pt>
                <c:pt idx="4">
                  <c:v>Herramientas de Software para Adminiestración de cuestionarios en línea</c:v>
                </c:pt>
              </c:strCache>
            </c:strRef>
          </c:cat>
          <c:val>
            <c:numRef>
              <c:f>Hoja1!$D$2:$D$6</c:f>
              <c:numCache>
                <c:formatCode>0.00%</c:formatCode>
                <c:ptCount val="5"/>
                <c:pt idx="0">
                  <c:v>4.6600000000000003E-2</c:v>
                </c:pt>
                <c:pt idx="1">
                  <c:v>0.11</c:v>
                </c:pt>
                <c:pt idx="2">
                  <c:v>0.1653</c:v>
                </c:pt>
                <c:pt idx="3">
                  <c:v>0.17369999999999999</c:v>
                </c:pt>
                <c:pt idx="4">
                  <c:v>0.30080000000000001</c:v>
                </c:pt>
              </c:numCache>
            </c:numRef>
          </c:val>
          <c:extLst>
            <c:ext xmlns:c16="http://schemas.microsoft.com/office/drawing/2014/chart" uri="{C3380CC4-5D6E-409C-BE32-E72D297353CC}">
              <c16:uniqueId val="{00000002-7260-DD40-8ACE-CC38794CB440}"/>
            </c:ext>
          </c:extLst>
        </c:ser>
        <c:dLbls>
          <c:dLblPos val="ctr"/>
          <c:showLegendKey val="0"/>
          <c:showVal val="1"/>
          <c:showCatName val="0"/>
          <c:showSerName val="0"/>
          <c:showPercent val="0"/>
          <c:showBubbleSize val="0"/>
        </c:dLbls>
        <c:gapWidth val="50"/>
        <c:overlap val="100"/>
        <c:axId val="1889829760"/>
        <c:axId val="1889831488"/>
      </c:barChart>
      <c:catAx>
        <c:axId val="1889829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NI"/>
          </a:p>
        </c:txPr>
        <c:crossAx val="1889831488"/>
        <c:crosses val="autoZero"/>
        <c:auto val="1"/>
        <c:lblAlgn val="ctr"/>
        <c:lblOffset val="100"/>
        <c:noMultiLvlLbl val="0"/>
      </c:catAx>
      <c:valAx>
        <c:axId val="18898314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NI"/>
          </a:p>
        </c:txPr>
        <c:crossAx val="1889829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N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N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EDAD</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NI"/>
        </a:p>
      </c:txPr>
    </c:title>
    <c:autoTitleDeleted val="0"/>
    <c:plotArea>
      <c:layout/>
      <c:pieChart>
        <c:varyColors val="1"/>
        <c:ser>
          <c:idx val="0"/>
          <c:order val="0"/>
          <c:tx>
            <c:strRef>
              <c:f>Hoja1!$B$1</c:f>
              <c:strCache>
                <c:ptCount val="1"/>
                <c:pt idx="0">
                  <c:v>Edad</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67C-C64E-B4DF-C39ADF05AFCC}"/>
              </c:ext>
            </c:extLst>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67C-C64E-B4DF-C39ADF05AFCC}"/>
              </c:ext>
            </c:extLst>
          </c:dPt>
          <c:dPt>
            <c:idx val="2"/>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F67C-C64E-B4DF-C39ADF05AFCC}"/>
              </c:ext>
            </c:extLst>
          </c:dPt>
          <c:dPt>
            <c:idx val="3"/>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F67C-C64E-B4DF-C39ADF05AFC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NI"/>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20 a 30</c:v>
                </c:pt>
                <c:pt idx="1">
                  <c:v>31 a 40</c:v>
                </c:pt>
                <c:pt idx="2">
                  <c:v>41 a 50</c:v>
                </c:pt>
                <c:pt idx="3">
                  <c:v>51 o más</c:v>
                </c:pt>
              </c:strCache>
            </c:strRef>
          </c:cat>
          <c:val>
            <c:numRef>
              <c:f>Hoja1!$B$2:$B$5</c:f>
              <c:numCache>
                <c:formatCode>0%</c:formatCode>
                <c:ptCount val="4"/>
                <c:pt idx="0">
                  <c:v>0.18</c:v>
                </c:pt>
                <c:pt idx="1">
                  <c:v>0.37</c:v>
                </c:pt>
                <c:pt idx="2">
                  <c:v>0.25</c:v>
                </c:pt>
                <c:pt idx="3">
                  <c:v>0.2</c:v>
                </c:pt>
              </c:numCache>
            </c:numRef>
          </c:val>
          <c:extLst>
            <c:ext xmlns:c16="http://schemas.microsoft.com/office/drawing/2014/chart" uri="{C3380CC4-5D6E-409C-BE32-E72D297353CC}">
              <c16:uniqueId val="{00000000-91A3-A440-9D9D-5D0D502CCB6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N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NI"/>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Uso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Herramientas de Software para Edición de Audio</c:v>
                </c:pt>
                <c:pt idx="1">
                  <c:v>Herramientas para la integración, estructuración y organización de Recursos Educativos</c:v>
                </c:pt>
                <c:pt idx="2">
                  <c:v>Herramientas de Software para Edición de Vídeo</c:v>
                </c:pt>
                <c:pt idx="3">
                  <c:v>Herramientas de Software para Edición de Imágenes</c:v>
                </c:pt>
              </c:strCache>
            </c:strRef>
          </c:cat>
          <c:val>
            <c:numRef>
              <c:f>Hoja1!$B$2:$B$5</c:f>
              <c:numCache>
                <c:formatCode>0.00%</c:formatCode>
                <c:ptCount val="4"/>
                <c:pt idx="0">
                  <c:v>0.30080000000000001</c:v>
                </c:pt>
                <c:pt idx="1">
                  <c:v>0.38979999999999998</c:v>
                </c:pt>
                <c:pt idx="2">
                  <c:v>0.46189999999999998</c:v>
                </c:pt>
                <c:pt idx="3">
                  <c:v>0.7712</c:v>
                </c:pt>
              </c:numCache>
            </c:numRef>
          </c:val>
          <c:extLst>
            <c:ext xmlns:c16="http://schemas.microsoft.com/office/drawing/2014/chart" uri="{C3380CC4-5D6E-409C-BE32-E72D297353CC}">
              <c16:uniqueId val="{00000000-F144-B047-955B-FE6293F37099}"/>
            </c:ext>
          </c:extLst>
        </c:ser>
        <c:dLbls>
          <c:dLblPos val="ctr"/>
          <c:showLegendKey val="0"/>
          <c:showVal val="1"/>
          <c:showCatName val="0"/>
          <c:showSerName val="0"/>
          <c:showPercent val="0"/>
          <c:showBubbleSize val="0"/>
        </c:dLbls>
        <c:gapWidth val="50"/>
        <c:axId val="1921201312"/>
        <c:axId val="1913171152"/>
      </c:barChart>
      <c:catAx>
        <c:axId val="1921201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NI"/>
          </a:p>
        </c:txPr>
        <c:crossAx val="1913171152"/>
        <c:crosses val="autoZero"/>
        <c:auto val="1"/>
        <c:lblAlgn val="ctr"/>
        <c:lblOffset val="100"/>
        <c:noMultiLvlLbl val="0"/>
      </c:catAx>
      <c:valAx>
        <c:axId val="191317115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NI"/>
          </a:p>
        </c:txPr>
        <c:crossAx val="1921201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N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NI"/>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bar"/>
        <c:grouping val="percentStacked"/>
        <c:varyColors val="0"/>
        <c:ser>
          <c:idx val="0"/>
          <c:order val="0"/>
          <c:tx>
            <c:strRef>
              <c:f>Hoja1!$B$1</c:f>
              <c:strCache>
                <c:ptCount val="1"/>
                <c:pt idx="0">
                  <c:v>Básico</c:v>
                </c:pt>
              </c:strCache>
            </c:strRef>
          </c:tx>
          <c:spPr>
            <a:solidFill>
              <a:schemeClr val="accent6">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Herramientas de Software para Edición de Audio</c:v>
                </c:pt>
                <c:pt idx="1">
                  <c:v>Herramientas para la integración, estructuración y organización de Recursos Educativos</c:v>
                </c:pt>
                <c:pt idx="2">
                  <c:v>Herramientas de Software para Edición de Vídeo</c:v>
                </c:pt>
                <c:pt idx="3">
                  <c:v>Herramientas de Software para Edición de Imágenes</c:v>
                </c:pt>
              </c:strCache>
            </c:strRef>
          </c:cat>
          <c:val>
            <c:numRef>
              <c:f>Hoja1!$B$2:$B$5</c:f>
              <c:numCache>
                <c:formatCode>0.00%</c:formatCode>
                <c:ptCount val="4"/>
                <c:pt idx="0">
                  <c:v>0.1017</c:v>
                </c:pt>
                <c:pt idx="1">
                  <c:v>0.1356</c:v>
                </c:pt>
                <c:pt idx="2">
                  <c:v>0.1186</c:v>
                </c:pt>
                <c:pt idx="3">
                  <c:v>0.19070000000000001</c:v>
                </c:pt>
              </c:numCache>
            </c:numRef>
          </c:val>
          <c:extLst>
            <c:ext xmlns:c16="http://schemas.microsoft.com/office/drawing/2014/chart" uri="{C3380CC4-5D6E-409C-BE32-E72D297353CC}">
              <c16:uniqueId val="{00000000-F2D6-1748-90BF-E8871F614ADC}"/>
            </c:ext>
          </c:extLst>
        </c:ser>
        <c:ser>
          <c:idx val="1"/>
          <c:order val="1"/>
          <c:tx>
            <c:strRef>
              <c:f>Hoja1!$C$1</c:f>
              <c:strCache>
                <c:ptCount val="1"/>
                <c:pt idx="0">
                  <c:v>Medio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Herramientas de Software para Edición de Audio</c:v>
                </c:pt>
                <c:pt idx="1">
                  <c:v>Herramientas para la integración, estructuración y organización de Recursos Educativos</c:v>
                </c:pt>
                <c:pt idx="2">
                  <c:v>Herramientas de Software para Edición de Vídeo</c:v>
                </c:pt>
                <c:pt idx="3">
                  <c:v>Herramientas de Software para Edición de Imágenes</c:v>
                </c:pt>
              </c:strCache>
            </c:strRef>
          </c:cat>
          <c:val>
            <c:numRef>
              <c:f>Hoja1!$C$2:$C$5</c:f>
              <c:numCache>
                <c:formatCode>0.00%</c:formatCode>
                <c:ptCount val="4"/>
                <c:pt idx="0">
                  <c:v>9.7500000000000003E-2</c:v>
                </c:pt>
                <c:pt idx="1">
                  <c:v>0.13980000000000001</c:v>
                </c:pt>
                <c:pt idx="2">
                  <c:v>0.2034</c:v>
                </c:pt>
                <c:pt idx="3">
                  <c:v>0.34749999999999998</c:v>
                </c:pt>
              </c:numCache>
            </c:numRef>
          </c:val>
          <c:extLst>
            <c:ext xmlns:c16="http://schemas.microsoft.com/office/drawing/2014/chart" uri="{C3380CC4-5D6E-409C-BE32-E72D297353CC}">
              <c16:uniqueId val="{00000001-F2D6-1748-90BF-E8871F614ADC}"/>
            </c:ext>
          </c:extLst>
        </c:ser>
        <c:ser>
          <c:idx val="2"/>
          <c:order val="2"/>
          <c:tx>
            <c:strRef>
              <c:f>Hoja1!$D$1</c:f>
              <c:strCache>
                <c:ptCount val="1"/>
                <c:pt idx="0">
                  <c:v>Avanzado</c:v>
                </c:pt>
              </c:strCache>
            </c:strRef>
          </c:tx>
          <c:spPr>
            <a:solidFill>
              <a:schemeClr val="accent6">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Herramientas de Software para Edición de Audio</c:v>
                </c:pt>
                <c:pt idx="1">
                  <c:v>Herramientas para la integración, estructuración y organización de Recursos Educativos</c:v>
                </c:pt>
                <c:pt idx="2">
                  <c:v>Herramientas de Software para Edición de Vídeo</c:v>
                </c:pt>
                <c:pt idx="3">
                  <c:v>Herramientas de Software para Edición de Imágenes</c:v>
                </c:pt>
              </c:strCache>
            </c:strRef>
          </c:cat>
          <c:val>
            <c:numRef>
              <c:f>Hoja1!$D$2:$D$5</c:f>
              <c:numCache>
                <c:formatCode>0.00%</c:formatCode>
                <c:ptCount val="4"/>
                <c:pt idx="0">
                  <c:v>0.1017</c:v>
                </c:pt>
                <c:pt idx="1">
                  <c:v>0.1144</c:v>
                </c:pt>
                <c:pt idx="2">
                  <c:v>0.13980000000000001</c:v>
                </c:pt>
                <c:pt idx="3">
                  <c:v>0.2331</c:v>
                </c:pt>
              </c:numCache>
            </c:numRef>
          </c:val>
          <c:extLst>
            <c:ext xmlns:c16="http://schemas.microsoft.com/office/drawing/2014/chart" uri="{C3380CC4-5D6E-409C-BE32-E72D297353CC}">
              <c16:uniqueId val="{00000002-F2D6-1748-90BF-E8871F614ADC}"/>
            </c:ext>
          </c:extLst>
        </c:ser>
        <c:dLbls>
          <c:dLblPos val="ctr"/>
          <c:showLegendKey val="0"/>
          <c:showVal val="1"/>
          <c:showCatName val="0"/>
          <c:showSerName val="0"/>
          <c:showPercent val="0"/>
          <c:showBubbleSize val="0"/>
        </c:dLbls>
        <c:gapWidth val="50"/>
        <c:overlap val="100"/>
        <c:axId val="1889829760"/>
        <c:axId val="1889831488"/>
      </c:barChart>
      <c:catAx>
        <c:axId val="1889829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NI"/>
          </a:p>
        </c:txPr>
        <c:crossAx val="1889831488"/>
        <c:crosses val="autoZero"/>
        <c:auto val="1"/>
        <c:lblAlgn val="ctr"/>
        <c:lblOffset val="100"/>
        <c:noMultiLvlLbl val="0"/>
      </c:catAx>
      <c:valAx>
        <c:axId val="18898314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NI"/>
          </a:p>
        </c:txPr>
        <c:crossAx val="1889829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N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NI"/>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s-NI"/>
        </a:p>
      </c:txPr>
    </c:title>
    <c:autoTitleDeleted val="0"/>
    <c:plotArea>
      <c:layout/>
      <c:barChart>
        <c:barDir val="bar"/>
        <c:grouping val="clustered"/>
        <c:varyColors val="0"/>
        <c:ser>
          <c:idx val="0"/>
          <c:order val="0"/>
          <c:tx>
            <c:strRef>
              <c:f>Hoja1!$B$1</c:f>
              <c:strCache>
                <c:ptCount val="1"/>
                <c:pt idx="0">
                  <c:v>Uso de Proyectores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N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Proyectores</c:v>
                </c:pt>
                <c:pt idx="1">
                  <c:v>Proyectores Interactivos</c:v>
                </c:pt>
              </c:strCache>
            </c:strRef>
          </c:cat>
          <c:val>
            <c:numRef>
              <c:f>Hoja1!$B$2:$B$3</c:f>
              <c:numCache>
                <c:formatCode>0.00%</c:formatCode>
                <c:ptCount val="2"/>
                <c:pt idx="0">
                  <c:v>0.89410000000000001</c:v>
                </c:pt>
                <c:pt idx="1">
                  <c:v>0.76690000000000003</c:v>
                </c:pt>
              </c:numCache>
            </c:numRef>
          </c:val>
          <c:extLst>
            <c:ext xmlns:c16="http://schemas.microsoft.com/office/drawing/2014/chart" uri="{C3380CC4-5D6E-409C-BE32-E72D297353CC}">
              <c16:uniqueId val="{00000000-1A29-F146-8983-351855AAB27C}"/>
            </c:ext>
          </c:extLst>
        </c:ser>
        <c:dLbls>
          <c:dLblPos val="inEnd"/>
          <c:showLegendKey val="0"/>
          <c:showVal val="1"/>
          <c:showCatName val="0"/>
          <c:showSerName val="0"/>
          <c:showPercent val="0"/>
          <c:showBubbleSize val="0"/>
        </c:dLbls>
        <c:gapWidth val="10"/>
        <c:axId val="8673087"/>
        <c:axId val="9026943"/>
      </c:barChart>
      <c:catAx>
        <c:axId val="86730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NI"/>
          </a:p>
        </c:txPr>
        <c:crossAx val="9026943"/>
        <c:crosses val="autoZero"/>
        <c:auto val="1"/>
        <c:lblAlgn val="ctr"/>
        <c:lblOffset val="100"/>
        <c:noMultiLvlLbl val="0"/>
      </c:catAx>
      <c:valAx>
        <c:axId val="9026943"/>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NI"/>
          </a:p>
        </c:txPr>
        <c:crossAx val="8673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NI"/>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bar"/>
        <c:grouping val="percentStacked"/>
        <c:varyColors val="0"/>
        <c:ser>
          <c:idx val="0"/>
          <c:order val="0"/>
          <c:tx>
            <c:strRef>
              <c:f>Hoja1!$B$1</c:f>
              <c:strCache>
                <c:ptCount val="1"/>
                <c:pt idx="0">
                  <c:v>Básico</c:v>
                </c:pt>
              </c:strCache>
            </c:strRef>
          </c:tx>
          <c:spPr>
            <a:solidFill>
              <a:schemeClr val="accent6">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de Uso</c:v>
                </c:pt>
              </c:strCache>
            </c:strRef>
          </c:cat>
          <c:val>
            <c:numRef>
              <c:f>Hoja1!$B$2</c:f>
              <c:numCache>
                <c:formatCode>0.00%</c:formatCode>
                <c:ptCount val="1"/>
                <c:pt idx="0">
                  <c:v>0.1144</c:v>
                </c:pt>
              </c:numCache>
            </c:numRef>
          </c:val>
          <c:extLst>
            <c:ext xmlns:c16="http://schemas.microsoft.com/office/drawing/2014/chart" uri="{C3380CC4-5D6E-409C-BE32-E72D297353CC}">
              <c16:uniqueId val="{00000000-4BB0-1F4E-AAD5-C632B87593EE}"/>
            </c:ext>
          </c:extLst>
        </c:ser>
        <c:ser>
          <c:idx val="1"/>
          <c:order val="1"/>
          <c:tx>
            <c:strRef>
              <c:f>Hoja1!$C$1</c:f>
              <c:strCache>
                <c:ptCount val="1"/>
                <c:pt idx="0">
                  <c:v>Medio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de Uso</c:v>
                </c:pt>
              </c:strCache>
            </c:strRef>
          </c:cat>
          <c:val>
            <c:numRef>
              <c:f>Hoja1!$C$2</c:f>
              <c:numCache>
                <c:formatCode>0.00%</c:formatCode>
                <c:ptCount val="1"/>
                <c:pt idx="0">
                  <c:v>0.28810000000000002</c:v>
                </c:pt>
              </c:numCache>
            </c:numRef>
          </c:val>
          <c:extLst>
            <c:ext xmlns:c16="http://schemas.microsoft.com/office/drawing/2014/chart" uri="{C3380CC4-5D6E-409C-BE32-E72D297353CC}">
              <c16:uniqueId val="{00000001-4BB0-1F4E-AAD5-C632B87593EE}"/>
            </c:ext>
          </c:extLst>
        </c:ser>
        <c:ser>
          <c:idx val="2"/>
          <c:order val="2"/>
          <c:tx>
            <c:strRef>
              <c:f>Hoja1!$D$1</c:f>
              <c:strCache>
                <c:ptCount val="1"/>
                <c:pt idx="0">
                  <c:v>Avanzado</c:v>
                </c:pt>
              </c:strCache>
            </c:strRef>
          </c:tx>
          <c:spPr>
            <a:solidFill>
              <a:schemeClr val="accent6">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de Uso</c:v>
                </c:pt>
              </c:strCache>
            </c:strRef>
          </c:cat>
          <c:val>
            <c:numRef>
              <c:f>Hoja1!$D$2</c:f>
              <c:numCache>
                <c:formatCode>0.00%</c:formatCode>
                <c:ptCount val="1"/>
                <c:pt idx="0">
                  <c:v>0.49149999999999999</c:v>
                </c:pt>
              </c:numCache>
            </c:numRef>
          </c:val>
          <c:extLst>
            <c:ext xmlns:c16="http://schemas.microsoft.com/office/drawing/2014/chart" uri="{C3380CC4-5D6E-409C-BE32-E72D297353CC}">
              <c16:uniqueId val="{00000002-4BB0-1F4E-AAD5-C632B87593EE}"/>
            </c:ext>
          </c:extLst>
        </c:ser>
        <c:dLbls>
          <c:dLblPos val="ctr"/>
          <c:showLegendKey val="0"/>
          <c:showVal val="1"/>
          <c:showCatName val="0"/>
          <c:showSerName val="0"/>
          <c:showPercent val="0"/>
          <c:showBubbleSize val="0"/>
        </c:dLbls>
        <c:gapWidth val="10"/>
        <c:overlap val="100"/>
        <c:axId val="1841470144"/>
        <c:axId val="1841444768"/>
      </c:barChart>
      <c:catAx>
        <c:axId val="1841470144"/>
        <c:scaling>
          <c:orientation val="minMax"/>
        </c:scaling>
        <c:delete val="1"/>
        <c:axPos val="l"/>
        <c:numFmt formatCode="General" sourceLinked="1"/>
        <c:majorTickMark val="none"/>
        <c:minorTickMark val="none"/>
        <c:tickLblPos val="nextTo"/>
        <c:crossAx val="1841444768"/>
        <c:crosses val="autoZero"/>
        <c:auto val="1"/>
        <c:lblAlgn val="ctr"/>
        <c:lblOffset val="100"/>
        <c:noMultiLvlLbl val="0"/>
      </c:catAx>
      <c:valAx>
        <c:axId val="184144476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41470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NI"/>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4.6569134830812701E-2"/>
          <c:y val="0"/>
          <c:w val="0.95343086516918729"/>
          <c:h val="0.75705826601859016"/>
        </c:manualLayout>
      </c:layout>
      <c:barChart>
        <c:barDir val="bar"/>
        <c:grouping val="percentStacked"/>
        <c:varyColors val="0"/>
        <c:ser>
          <c:idx val="0"/>
          <c:order val="0"/>
          <c:tx>
            <c:strRef>
              <c:f>Hoja1!$B$1</c:f>
              <c:strCache>
                <c:ptCount val="1"/>
                <c:pt idx="0">
                  <c:v>Básico</c:v>
                </c:pt>
              </c:strCache>
            </c:strRef>
          </c:tx>
          <c:spPr>
            <a:solidFill>
              <a:schemeClr val="accent6">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de Uso</c:v>
                </c:pt>
              </c:strCache>
            </c:strRef>
          </c:cat>
          <c:val>
            <c:numRef>
              <c:f>Hoja1!$B$2</c:f>
              <c:numCache>
                <c:formatCode>0.00%</c:formatCode>
                <c:ptCount val="1"/>
                <c:pt idx="0">
                  <c:v>0.21609999999999999</c:v>
                </c:pt>
              </c:numCache>
            </c:numRef>
          </c:val>
          <c:extLst>
            <c:ext xmlns:c16="http://schemas.microsoft.com/office/drawing/2014/chart" uri="{C3380CC4-5D6E-409C-BE32-E72D297353CC}">
              <c16:uniqueId val="{00000000-4BB0-1F4E-AAD5-C632B87593EE}"/>
            </c:ext>
          </c:extLst>
        </c:ser>
        <c:ser>
          <c:idx val="1"/>
          <c:order val="1"/>
          <c:tx>
            <c:strRef>
              <c:f>Hoja1!$C$1</c:f>
              <c:strCache>
                <c:ptCount val="1"/>
                <c:pt idx="0">
                  <c:v>Medio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de Uso</c:v>
                </c:pt>
              </c:strCache>
            </c:strRef>
          </c:cat>
          <c:val>
            <c:numRef>
              <c:f>Hoja1!$C$2</c:f>
              <c:numCache>
                <c:formatCode>0.00%</c:formatCode>
                <c:ptCount val="1"/>
                <c:pt idx="0">
                  <c:v>0.26269999999999999</c:v>
                </c:pt>
              </c:numCache>
            </c:numRef>
          </c:val>
          <c:extLst>
            <c:ext xmlns:c16="http://schemas.microsoft.com/office/drawing/2014/chart" uri="{C3380CC4-5D6E-409C-BE32-E72D297353CC}">
              <c16:uniqueId val="{00000001-4BB0-1F4E-AAD5-C632B87593EE}"/>
            </c:ext>
          </c:extLst>
        </c:ser>
        <c:ser>
          <c:idx val="2"/>
          <c:order val="2"/>
          <c:tx>
            <c:strRef>
              <c:f>Hoja1!$D$1</c:f>
              <c:strCache>
                <c:ptCount val="1"/>
                <c:pt idx="0">
                  <c:v>Avanzado</c:v>
                </c:pt>
              </c:strCache>
            </c:strRef>
          </c:tx>
          <c:spPr>
            <a:solidFill>
              <a:schemeClr val="accent6">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de Uso</c:v>
                </c:pt>
              </c:strCache>
            </c:strRef>
          </c:cat>
          <c:val>
            <c:numRef>
              <c:f>Hoja1!$D$2</c:f>
              <c:numCache>
                <c:formatCode>0.00%</c:formatCode>
                <c:ptCount val="1"/>
                <c:pt idx="0">
                  <c:v>0.28810000000000002</c:v>
                </c:pt>
              </c:numCache>
            </c:numRef>
          </c:val>
          <c:extLst>
            <c:ext xmlns:c16="http://schemas.microsoft.com/office/drawing/2014/chart" uri="{C3380CC4-5D6E-409C-BE32-E72D297353CC}">
              <c16:uniqueId val="{00000002-4BB0-1F4E-AAD5-C632B87593EE}"/>
            </c:ext>
          </c:extLst>
        </c:ser>
        <c:dLbls>
          <c:dLblPos val="ctr"/>
          <c:showLegendKey val="0"/>
          <c:showVal val="1"/>
          <c:showCatName val="0"/>
          <c:showSerName val="0"/>
          <c:showPercent val="0"/>
          <c:showBubbleSize val="0"/>
        </c:dLbls>
        <c:gapWidth val="10"/>
        <c:overlap val="100"/>
        <c:axId val="1841470144"/>
        <c:axId val="1841444768"/>
      </c:barChart>
      <c:catAx>
        <c:axId val="1841470144"/>
        <c:scaling>
          <c:orientation val="minMax"/>
        </c:scaling>
        <c:delete val="1"/>
        <c:axPos val="l"/>
        <c:numFmt formatCode="General" sourceLinked="1"/>
        <c:majorTickMark val="none"/>
        <c:minorTickMark val="none"/>
        <c:tickLblPos val="nextTo"/>
        <c:crossAx val="1841444768"/>
        <c:crosses val="autoZero"/>
        <c:auto val="1"/>
        <c:lblAlgn val="ctr"/>
        <c:lblOffset val="100"/>
        <c:noMultiLvlLbl val="0"/>
      </c:catAx>
      <c:valAx>
        <c:axId val="184144476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41470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NI"/>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s-NI"/>
        </a:p>
      </c:txPr>
    </c:title>
    <c:autoTitleDeleted val="0"/>
    <c:plotArea>
      <c:layout/>
      <c:barChart>
        <c:barDir val="bar"/>
        <c:grouping val="clustered"/>
        <c:varyColors val="0"/>
        <c:ser>
          <c:idx val="0"/>
          <c:order val="0"/>
          <c:tx>
            <c:strRef>
              <c:f>Hoja1!$B$1</c:f>
              <c:strCache>
                <c:ptCount val="1"/>
                <c:pt idx="0">
                  <c:v>Herramientas de Videoconferencia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N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Zoom</c:v>
                </c:pt>
                <c:pt idx="1">
                  <c:v>Meet</c:v>
                </c:pt>
                <c:pt idx="2">
                  <c:v>Team</c:v>
                </c:pt>
              </c:strCache>
            </c:strRef>
          </c:cat>
          <c:val>
            <c:numRef>
              <c:f>Hoja1!$B$2:$B$4</c:f>
              <c:numCache>
                <c:formatCode>0.00%</c:formatCode>
                <c:ptCount val="3"/>
                <c:pt idx="0">
                  <c:v>0.8347</c:v>
                </c:pt>
                <c:pt idx="1">
                  <c:v>0.46179999999999999</c:v>
                </c:pt>
                <c:pt idx="2">
                  <c:v>0.20330000000000001</c:v>
                </c:pt>
              </c:numCache>
            </c:numRef>
          </c:val>
          <c:extLst>
            <c:ext xmlns:c16="http://schemas.microsoft.com/office/drawing/2014/chart" uri="{C3380CC4-5D6E-409C-BE32-E72D297353CC}">
              <c16:uniqueId val="{00000000-5DAD-044C-8635-03EBC0CE2FC1}"/>
            </c:ext>
          </c:extLst>
        </c:ser>
        <c:dLbls>
          <c:dLblPos val="inEnd"/>
          <c:showLegendKey val="0"/>
          <c:showVal val="1"/>
          <c:showCatName val="0"/>
          <c:showSerName val="0"/>
          <c:showPercent val="0"/>
          <c:showBubbleSize val="0"/>
        </c:dLbls>
        <c:gapWidth val="10"/>
        <c:axId val="8673087"/>
        <c:axId val="9026943"/>
      </c:barChart>
      <c:catAx>
        <c:axId val="86730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NI"/>
          </a:p>
        </c:txPr>
        <c:crossAx val="9026943"/>
        <c:crosses val="autoZero"/>
        <c:auto val="1"/>
        <c:lblAlgn val="ctr"/>
        <c:lblOffset val="100"/>
        <c:noMultiLvlLbl val="0"/>
      </c:catAx>
      <c:valAx>
        <c:axId val="9026943"/>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NI"/>
          </a:p>
        </c:txPr>
        <c:crossAx val="8673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NI"/>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bar"/>
        <c:grouping val="percentStacked"/>
        <c:varyColors val="0"/>
        <c:ser>
          <c:idx val="0"/>
          <c:order val="0"/>
          <c:tx>
            <c:strRef>
              <c:f>Hoja1!$B$1</c:f>
              <c:strCache>
                <c:ptCount val="1"/>
                <c:pt idx="0">
                  <c:v>Básico</c:v>
                </c:pt>
              </c:strCache>
            </c:strRef>
          </c:tx>
          <c:spPr>
            <a:solidFill>
              <a:schemeClr val="accent6">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de Uso</c:v>
                </c:pt>
              </c:strCache>
            </c:strRef>
          </c:cat>
          <c:val>
            <c:numRef>
              <c:f>Hoja1!$B$2</c:f>
              <c:numCache>
                <c:formatCode>0.00%</c:formatCode>
                <c:ptCount val="1"/>
                <c:pt idx="0">
                  <c:v>0.15679999999999999</c:v>
                </c:pt>
              </c:numCache>
            </c:numRef>
          </c:val>
          <c:extLst>
            <c:ext xmlns:c16="http://schemas.microsoft.com/office/drawing/2014/chart" uri="{C3380CC4-5D6E-409C-BE32-E72D297353CC}">
              <c16:uniqueId val="{00000000-D527-AC44-B8EE-7529B014A566}"/>
            </c:ext>
          </c:extLst>
        </c:ser>
        <c:ser>
          <c:idx val="1"/>
          <c:order val="1"/>
          <c:tx>
            <c:strRef>
              <c:f>Hoja1!$C$1</c:f>
              <c:strCache>
                <c:ptCount val="1"/>
                <c:pt idx="0">
                  <c:v>Medio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de Uso</c:v>
                </c:pt>
              </c:strCache>
            </c:strRef>
          </c:cat>
          <c:val>
            <c:numRef>
              <c:f>Hoja1!$C$2</c:f>
              <c:numCache>
                <c:formatCode>0.00%</c:formatCode>
                <c:ptCount val="1"/>
                <c:pt idx="0">
                  <c:v>0.37290000000000001</c:v>
                </c:pt>
              </c:numCache>
            </c:numRef>
          </c:val>
          <c:extLst>
            <c:ext xmlns:c16="http://schemas.microsoft.com/office/drawing/2014/chart" uri="{C3380CC4-5D6E-409C-BE32-E72D297353CC}">
              <c16:uniqueId val="{00000001-D527-AC44-B8EE-7529B014A566}"/>
            </c:ext>
          </c:extLst>
        </c:ser>
        <c:ser>
          <c:idx val="2"/>
          <c:order val="2"/>
          <c:tx>
            <c:strRef>
              <c:f>Hoja1!$D$1</c:f>
              <c:strCache>
                <c:ptCount val="1"/>
                <c:pt idx="0">
                  <c:v>Avanzado</c:v>
                </c:pt>
              </c:strCache>
            </c:strRef>
          </c:tx>
          <c:spPr>
            <a:solidFill>
              <a:schemeClr val="accent6">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de Uso</c:v>
                </c:pt>
              </c:strCache>
            </c:strRef>
          </c:cat>
          <c:val>
            <c:numRef>
              <c:f>Hoja1!$D$2</c:f>
              <c:numCache>
                <c:formatCode>0.00%</c:formatCode>
                <c:ptCount val="1"/>
                <c:pt idx="0">
                  <c:v>0.36859999999999998</c:v>
                </c:pt>
              </c:numCache>
            </c:numRef>
          </c:val>
          <c:extLst>
            <c:ext xmlns:c16="http://schemas.microsoft.com/office/drawing/2014/chart" uri="{C3380CC4-5D6E-409C-BE32-E72D297353CC}">
              <c16:uniqueId val="{00000002-D527-AC44-B8EE-7529B014A566}"/>
            </c:ext>
          </c:extLst>
        </c:ser>
        <c:dLbls>
          <c:dLblPos val="ctr"/>
          <c:showLegendKey val="0"/>
          <c:showVal val="1"/>
          <c:showCatName val="0"/>
          <c:showSerName val="0"/>
          <c:showPercent val="0"/>
          <c:showBubbleSize val="0"/>
        </c:dLbls>
        <c:gapWidth val="10"/>
        <c:overlap val="100"/>
        <c:axId val="1841470144"/>
        <c:axId val="1841444768"/>
      </c:barChart>
      <c:catAx>
        <c:axId val="1841470144"/>
        <c:scaling>
          <c:orientation val="minMax"/>
        </c:scaling>
        <c:delete val="1"/>
        <c:axPos val="l"/>
        <c:numFmt formatCode="General" sourceLinked="1"/>
        <c:majorTickMark val="none"/>
        <c:minorTickMark val="none"/>
        <c:tickLblPos val="nextTo"/>
        <c:crossAx val="1841444768"/>
        <c:crosses val="autoZero"/>
        <c:auto val="1"/>
        <c:lblAlgn val="ctr"/>
        <c:lblOffset val="100"/>
        <c:noMultiLvlLbl val="0"/>
      </c:catAx>
      <c:valAx>
        <c:axId val="184144476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41470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NI"/>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Uso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Herramientas de Software para Creación de Materiales Educativos</c:v>
                </c:pt>
                <c:pt idx="1">
                  <c:v>Herramientas de Software para la Investigación</c:v>
                </c:pt>
                <c:pt idx="2">
                  <c:v>Herramientas de Ofimática</c:v>
                </c:pt>
                <c:pt idx="3">
                  <c:v>Herramientas de Proyección</c:v>
                </c:pt>
                <c:pt idx="4">
                  <c:v>Herramientas de Videoconferencia</c:v>
                </c:pt>
                <c:pt idx="5">
                  <c:v>Plataformas de Educación Virtual</c:v>
                </c:pt>
                <c:pt idx="6">
                  <c:v>Herramientas de Redes Sociales</c:v>
                </c:pt>
                <c:pt idx="7">
                  <c:v>Herramientas de Internet</c:v>
                </c:pt>
              </c:strCache>
            </c:strRef>
          </c:cat>
          <c:val>
            <c:numRef>
              <c:f>Hoja1!$B$2:$B$9</c:f>
              <c:numCache>
                <c:formatCode>0.00%</c:formatCode>
                <c:ptCount val="8"/>
                <c:pt idx="0">
                  <c:v>0.51900000000000002</c:v>
                </c:pt>
                <c:pt idx="1">
                  <c:v>0.66</c:v>
                </c:pt>
                <c:pt idx="2">
                  <c:v>0.75</c:v>
                </c:pt>
                <c:pt idx="3">
                  <c:v>0.83</c:v>
                </c:pt>
                <c:pt idx="4">
                  <c:v>0.89929999999999999</c:v>
                </c:pt>
                <c:pt idx="5">
                  <c:v>0.90680000000000005</c:v>
                </c:pt>
                <c:pt idx="6">
                  <c:v>0.94</c:v>
                </c:pt>
                <c:pt idx="7">
                  <c:v>1</c:v>
                </c:pt>
              </c:numCache>
            </c:numRef>
          </c:val>
          <c:extLst>
            <c:ext xmlns:c16="http://schemas.microsoft.com/office/drawing/2014/chart" uri="{C3380CC4-5D6E-409C-BE32-E72D297353CC}">
              <c16:uniqueId val="{00000000-21F6-4B42-A3FF-12643B9A2875}"/>
            </c:ext>
          </c:extLst>
        </c:ser>
        <c:dLbls>
          <c:dLblPos val="ctr"/>
          <c:showLegendKey val="0"/>
          <c:showVal val="1"/>
          <c:showCatName val="0"/>
          <c:showSerName val="0"/>
          <c:showPercent val="0"/>
          <c:showBubbleSize val="0"/>
        </c:dLbls>
        <c:gapWidth val="50"/>
        <c:axId val="1921201312"/>
        <c:axId val="1913171152"/>
      </c:barChart>
      <c:catAx>
        <c:axId val="1921201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NI"/>
          </a:p>
        </c:txPr>
        <c:crossAx val="1913171152"/>
        <c:crosses val="autoZero"/>
        <c:auto val="1"/>
        <c:lblAlgn val="ctr"/>
        <c:lblOffset val="100"/>
        <c:noMultiLvlLbl val="0"/>
      </c:catAx>
      <c:valAx>
        <c:axId val="191317115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NI"/>
          </a:p>
        </c:txPr>
        <c:crossAx val="1921201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N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NI"/>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bar"/>
        <c:grouping val="percentStacked"/>
        <c:varyColors val="0"/>
        <c:ser>
          <c:idx val="0"/>
          <c:order val="0"/>
          <c:tx>
            <c:strRef>
              <c:f>Hoja1!$B$1</c:f>
              <c:strCache>
                <c:ptCount val="1"/>
                <c:pt idx="0">
                  <c:v>Básico</c:v>
                </c:pt>
              </c:strCache>
            </c:strRef>
          </c:tx>
          <c:spPr>
            <a:solidFill>
              <a:schemeClr val="accent6">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lumMod val="50000"/>
                      </a:schemeClr>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Herramientas de Software para Creación de Materiales Educativos</c:v>
                </c:pt>
                <c:pt idx="1">
                  <c:v>Herramientas de Ofimática</c:v>
                </c:pt>
                <c:pt idx="2">
                  <c:v>Herramientas de Software para la Investigación</c:v>
                </c:pt>
                <c:pt idx="3">
                  <c:v>Herramientas de Videoconferencia</c:v>
                </c:pt>
                <c:pt idx="4">
                  <c:v>Herramientas de Proyección</c:v>
                </c:pt>
                <c:pt idx="5">
                  <c:v>Plataformas de Educación Virtual</c:v>
                </c:pt>
                <c:pt idx="6">
                  <c:v>Herramientas de Redes Sociales</c:v>
                </c:pt>
                <c:pt idx="7">
                  <c:v>Herramientas de Internet</c:v>
                </c:pt>
              </c:strCache>
            </c:strRef>
          </c:cat>
          <c:val>
            <c:numRef>
              <c:f>Hoja1!$B$2:$B$9</c:f>
              <c:numCache>
                <c:formatCode>0.00%</c:formatCode>
                <c:ptCount val="8"/>
                <c:pt idx="0">
                  <c:v>0.13</c:v>
                </c:pt>
                <c:pt idx="1">
                  <c:v>0.2853</c:v>
                </c:pt>
                <c:pt idx="2">
                  <c:v>0.1593</c:v>
                </c:pt>
                <c:pt idx="3">
                  <c:v>0.15679999999999999</c:v>
                </c:pt>
                <c:pt idx="4">
                  <c:v>0.16520000000000001</c:v>
                </c:pt>
                <c:pt idx="5">
                  <c:v>7.6300000000000007E-2</c:v>
                </c:pt>
                <c:pt idx="6">
                  <c:v>0.14000000000000001</c:v>
                </c:pt>
                <c:pt idx="7">
                  <c:v>7.0000000000000007E-2</c:v>
                </c:pt>
              </c:numCache>
            </c:numRef>
          </c:val>
          <c:extLst>
            <c:ext xmlns:c16="http://schemas.microsoft.com/office/drawing/2014/chart" uri="{C3380CC4-5D6E-409C-BE32-E72D297353CC}">
              <c16:uniqueId val="{00000000-FCCF-6E4C-A871-F62C7D1912C8}"/>
            </c:ext>
          </c:extLst>
        </c:ser>
        <c:ser>
          <c:idx val="1"/>
          <c:order val="1"/>
          <c:tx>
            <c:strRef>
              <c:f>Hoja1!$C$1</c:f>
              <c:strCache>
                <c:ptCount val="1"/>
                <c:pt idx="0">
                  <c:v>Medio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Herramientas de Software para Creación de Materiales Educativos</c:v>
                </c:pt>
                <c:pt idx="1">
                  <c:v>Herramientas de Ofimática</c:v>
                </c:pt>
                <c:pt idx="2">
                  <c:v>Herramientas de Software para la Investigación</c:v>
                </c:pt>
                <c:pt idx="3">
                  <c:v>Herramientas de Videoconferencia</c:v>
                </c:pt>
                <c:pt idx="4">
                  <c:v>Herramientas de Proyección</c:v>
                </c:pt>
                <c:pt idx="5">
                  <c:v>Plataformas de Educación Virtual</c:v>
                </c:pt>
                <c:pt idx="6">
                  <c:v>Herramientas de Redes Sociales</c:v>
                </c:pt>
                <c:pt idx="7">
                  <c:v>Herramientas de Internet</c:v>
                </c:pt>
              </c:strCache>
            </c:strRef>
          </c:cat>
          <c:val>
            <c:numRef>
              <c:f>Hoja1!$C$2:$C$9</c:f>
              <c:numCache>
                <c:formatCode>0.00%</c:formatCode>
                <c:ptCount val="8"/>
                <c:pt idx="0">
                  <c:v>0.19700000000000001</c:v>
                </c:pt>
                <c:pt idx="1">
                  <c:v>0.25209999999999999</c:v>
                </c:pt>
                <c:pt idx="2">
                  <c:v>0.25669999999999998</c:v>
                </c:pt>
                <c:pt idx="3">
                  <c:v>0.37290000000000001</c:v>
                </c:pt>
                <c:pt idx="4">
                  <c:v>0.27539999999999998</c:v>
                </c:pt>
                <c:pt idx="5">
                  <c:v>0.3644</c:v>
                </c:pt>
                <c:pt idx="6">
                  <c:v>0.28000000000000003</c:v>
                </c:pt>
                <c:pt idx="7">
                  <c:v>0.27</c:v>
                </c:pt>
              </c:numCache>
            </c:numRef>
          </c:val>
          <c:extLst>
            <c:ext xmlns:c16="http://schemas.microsoft.com/office/drawing/2014/chart" uri="{C3380CC4-5D6E-409C-BE32-E72D297353CC}">
              <c16:uniqueId val="{00000001-FCCF-6E4C-A871-F62C7D1912C8}"/>
            </c:ext>
          </c:extLst>
        </c:ser>
        <c:ser>
          <c:idx val="2"/>
          <c:order val="2"/>
          <c:tx>
            <c:strRef>
              <c:f>Hoja1!$D$1</c:f>
              <c:strCache>
                <c:ptCount val="1"/>
                <c:pt idx="0">
                  <c:v>Avanzado</c:v>
                </c:pt>
              </c:strCache>
            </c:strRef>
          </c:tx>
          <c:spPr>
            <a:solidFill>
              <a:schemeClr val="accent6">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Herramientas de Software para Creación de Materiales Educativos</c:v>
                </c:pt>
                <c:pt idx="1">
                  <c:v>Herramientas de Ofimática</c:v>
                </c:pt>
                <c:pt idx="2">
                  <c:v>Herramientas de Software para la Investigación</c:v>
                </c:pt>
                <c:pt idx="3">
                  <c:v>Herramientas de Videoconferencia</c:v>
                </c:pt>
                <c:pt idx="4">
                  <c:v>Herramientas de Proyección</c:v>
                </c:pt>
                <c:pt idx="5">
                  <c:v>Plataformas de Educación Virtual</c:v>
                </c:pt>
                <c:pt idx="6">
                  <c:v>Herramientas de Redes Sociales</c:v>
                </c:pt>
                <c:pt idx="7">
                  <c:v>Herramientas de Internet</c:v>
                </c:pt>
              </c:strCache>
            </c:strRef>
          </c:cat>
          <c:val>
            <c:numRef>
              <c:f>Hoja1!$D$2:$D$9</c:f>
              <c:numCache>
                <c:formatCode>0.00%</c:formatCode>
                <c:ptCount val="8"/>
                <c:pt idx="0">
                  <c:v>0.1472</c:v>
                </c:pt>
                <c:pt idx="1">
                  <c:v>0.21529999999999999</c:v>
                </c:pt>
                <c:pt idx="2">
                  <c:v>0.24060000000000001</c:v>
                </c:pt>
                <c:pt idx="3">
                  <c:v>0.36859999999999998</c:v>
                </c:pt>
                <c:pt idx="4">
                  <c:v>0.38979999999999998</c:v>
                </c:pt>
                <c:pt idx="5">
                  <c:v>0.46610000000000001</c:v>
                </c:pt>
                <c:pt idx="6">
                  <c:v>0.52</c:v>
                </c:pt>
                <c:pt idx="7">
                  <c:v>0.64</c:v>
                </c:pt>
              </c:numCache>
            </c:numRef>
          </c:val>
          <c:extLst>
            <c:ext xmlns:c16="http://schemas.microsoft.com/office/drawing/2014/chart" uri="{C3380CC4-5D6E-409C-BE32-E72D297353CC}">
              <c16:uniqueId val="{00000002-FCCF-6E4C-A871-F62C7D1912C8}"/>
            </c:ext>
          </c:extLst>
        </c:ser>
        <c:dLbls>
          <c:dLblPos val="ctr"/>
          <c:showLegendKey val="0"/>
          <c:showVal val="1"/>
          <c:showCatName val="0"/>
          <c:showSerName val="0"/>
          <c:showPercent val="0"/>
          <c:showBubbleSize val="0"/>
        </c:dLbls>
        <c:gapWidth val="50"/>
        <c:overlap val="100"/>
        <c:axId val="1889829760"/>
        <c:axId val="1889831488"/>
      </c:barChart>
      <c:catAx>
        <c:axId val="1889829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NI"/>
          </a:p>
        </c:txPr>
        <c:crossAx val="1889831488"/>
        <c:crosses val="autoZero"/>
        <c:auto val="1"/>
        <c:lblAlgn val="ctr"/>
        <c:lblOffset val="100"/>
        <c:noMultiLvlLbl val="0"/>
      </c:catAx>
      <c:valAx>
        <c:axId val="18898314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NI"/>
          </a:p>
        </c:txPr>
        <c:crossAx val="1889829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N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N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Grado Académico</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NI"/>
        </a:p>
      </c:txPr>
    </c:title>
    <c:autoTitleDeleted val="0"/>
    <c:plotArea>
      <c:layout/>
      <c:pieChart>
        <c:varyColors val="1"/>
        <c:ser>
          <c:idx val="0"/>
          <c:order val="0"/>
          <c:tx>
            <c:strRef>
              <c:f>Hoja1!$B$1</c:f>
              <c:strCache>
                <c:ptCount val="1"/>
                <c:pt idx="0">
                  <c:v>Grado Académico</c:v>
                </c:pt>
              </c:strCache>
            </c:strRef>
          </c:tx>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44C-CF4E-BE1A-741980E2AC5F}"/>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44C-CF4E-BE1A-741980E2AC5F}"/>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44C-CF4E-BE1A-741980E2AC5F}"/>
              </c:ext>
            </c:extLst>
          </c:dPt>
          <c:dPt>
            <c:idx val="3"/>
            <c:bubble3D val="0"/>
            <c:spPr>
              <a:solidFill>
                <a:schemeClr val="accent6">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B44C-CF4E-BE1A-741980E2AC5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NI"/>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Doctorado</c:v>
                </c:pt>
                <c:pt idx="1">
                  <c:v>Maestría</c:v>
                </c:pt>
                <c:pt idx="2">
                  <c:v>Especialidad</c:v>
                </c:pt>
                <c:pt idx="3">
                  <c:v>Licenciatura</c:v>
                </c:pt>
              </c:strCache>
            </c:strRef>
          </c:cat>
          <c:val>
            <c:numRef>
              <c:f>Hoja1!$B$2:$B$5</c:f>
              <c:numCache>
                <c:formatCode>0.00%</c:formatCode>
                <c:ptCount val="4"/>
                <c:pt idx="0">
                  <c:v>5.5E-2</c:v>
                </c:pt>
                <c:pt idx="1">
                  <c:v>0.55100000000000005</c:v>
                </c:pt>
                <c:pt idx="2">
                  <c:v>6.9000000000000006E-2</c:v>
                </c:pt>
                <c:pt idx="3">
                  <c:v>0.32500000000000001</c:v>
                </c:pt>
              </c:numCache>
            </c:numRef>
          </c:val>
          <c:extLst>
            <c:ext xmlns:c16="http://schemas.microsoft.com/office/drawing/2014/chart" uri="{C3380CC4-5D6E-409C-BE32-E72D297353CC}">
              <c16:uniqueId val="{00000000-91A3-A440-9D9D-5D0D502CCB6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N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N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s-NI"/>
        </a:p>
      </c:txPr>
    </c:title>
    <c:autoTitleDeleted val="0"/>
    <c:plotArea>
      <c:layout/>
      <c:barChart>
        <c:barDir val="bar"/>
        <c:grouping val="clustered"/>
        <c:varyColors val="0"/>
        <c:ser>
          <c:idx val="0"/>
          <c:order val="0"/>
          <c:tx>
            <c:strRef>
              <c:f>Hoja1!$B$1</c:f>
              <c:strCache>
                <c:ptCount val="1"/>
                <c:pt idx="0">
                  <c:v>Navegadores de Internet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N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Google Crhome</c:v>
                </c:pt>
                <c:pt idx="1">
                  <c:v>Firefox</c:v>
                </c:pt>
                <c:pt idx="2">
                  <c:v>Edge</c:v>
                </c:pt>
              </c:strCache>
            </c:strRef>
          </c:cat>
          <c:val>
            <c:numRef>
              <c:f>Hoja1!$B$2:$B$4</c:f>
              <c:numCache>
                <c:formatCode>0%</c:formatCode>
                <c:ptCount val="3"/>
                <c:pt idx="0">
                  <c:v>0.97</c:v>
                </c:pt>
                <c:pt idx="1">
                  <c:v>0.3</c:v>
                </c:pt>
                <c:pt idx="2">
                  <c:v>0.17</c:v>
                </c:pt>
              </c:numCache>
            </c:numRef>
          </c:val>
          <c:extLst>
            <c:ext xmlns:c16="http://schemas.microsoft.com/office/drawing/2014/chart" uri="{C3380CC4-5D6E-409C-BE32-E72D297353CC}">
              <c16:uniqueId val="{00000000-A2AB-594C-939D-5C3B151F52EB}"/>
            </c:ext>
          </c:extLst>
        </c:ser>
        <c:dLbls>
          <c:dLblPos val="inEnd"/>
          <c:showLegendKey val="0"/>
          <c:showVal val="1"/>
          <c:showCatName val="0"/>
          <c:showSerName val="0"/>
          <c:showPercent val="0"/>
          <c:showBubbleSize val="0"/>
        </c:dLbls>
        <c:gapWidth val="10"/>
        <c:axId val="8673087"/>
        <c:axId val="9026943"/>
      </c:barChart>
      <c:catAx>
        <c:axId val="86730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NI"/>
          </a:p>
        </c:txPr>
        <c:crossAx val="9026943"/>
        <c:crosses val="autoZero"/>
        <c:auto val="1"/>
        <c:lblAlgn val="ctr"/>
        <c:lblOffset val="100"/>
        <c:noMultiLvlLbl val="0"/>
      </c:catAx>
      <c:valAx>
        <c:axId val="9026943"/>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NI"/>
          </a:p>
        </c:txPr>
        <c:crossAx val="8673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N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s-NI"/>
        </a:p>
      </c:txPr>
    </c:title>
    <c:autoTitleDeleted val="0"/>
    <c:plotArea>
      <c:layout/>
      <c:barChart>
        <c:barDir val="bar"/>
        <c:grouping val="clustered"/>
        <c:varyColors val="0"/>
        <c:ser>
          <c:idx val="0"/>
          <c:order val="0"/>
          <c:tx>
            <c:strRef>
              <c:f>Hoja1!$B$1</c:f>
              <c:strCache>
                <c:ptCount val="1"/>
                <c:pt idx="0">
                  <c:v>Motores de Búsqueda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s-N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Google</c:v>
                </c:pt>
                <c:pt idx="1">
                  <c:v>Yahoo</c:v>
                </c:pt>
                <c:pt idx="2">
                  <c:v>Bing</c:v>
                </c:pt>
              </c:strCache>
            </c:strRef>
          </c:cat>
          <c:val>
            <c:numRef>
              <c:f>Hoja1!$B$2:$B$4</c:f>
              <c:numCache>
                <c:formatCode>0%</c:formatCode>
                <c:ptCount val="3"/>
                <c:pt idx="0">
                  <c:v>1</c:v>
                </c:pt>
                <c:pt idx="1">
                  <c:v>0.23</c:v>
                </c:pt>
                <c:pt idx="2">
                  <c:v>0.17</c:v>
                </c:pt>
              </c:numCache>
            </c:numRef>
          </c:val>
          <c:extLst>
            <c:ext xmlns:c16="http://schemas.microsoft.com/office/drawing/2014/chart" uri="{C3380CC4-5D6E-409C-BE32-E72D297353CC}">
              <c16:uniqueId val="{00000000-A2AB-594C-939D-5C3B151F52EB}"/>
            </c:ext>
          </c:extLst>
        </c:ser>
        <c:dLbls>
          <c:dLblPos val="inEnd"/>
          <c:showLegendKey val="0"/>
          <c:showVal val="1"/>
          <c:showCatName val="0"/>
          <c:showSerName val="0"/>
          <c:showPercent val="0"/>
          <c:showBubbleSize val="0"/>
        </c:dLbls>
        <c:gapWidth val="10"/>
        <c:axId val="8673087"/>
        <c:axId val="9026943"/>
      </c:barChart>
      <c:catAx>
        <c:axId val="86730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NI"/>
          </a:p>
        </c:txPr>
        <c:crossAx val="9026943"/>
        <c:crosses val="autoZero"/>
        <c:auto val="1"/>
        <c:lblAlgn val="ctr"/>
        <c:lblOffset val="100"/>
        <c:noMultiLvlLbl val="0"/>
      </c:catAx>
      <c:valAx>
        <c:axId val="9026943"/>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NI"/>
          </a:p>
        </c:txPr>
        <c:crossAx val="8673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N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bar"/>
        <c:grouping val="percentStacked"/>
        <c:varyColors val="0"/>
        <c:ser>
          <c:idx val="0"/>
          <c:order val="0"/>
          <c:tx>
            <c:strRef>
              <c:f>Hoja1!$B$1</c:f>
              <c:strCache>
                <c:ptCount val="1"/>
                <c:pt idx="0">
                  <c:v>Básico</c:v>
                </c:pt>
              </c:strCache>
            </c:strRef>
          </c:tx>
          <c:spPr>
            <a:solidFill>
              <a:schemeClr val="accent6">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de Uso</c:v>
                </c:pt>
              </c:strCache>
            </c:strRef>
          </c:cat>
          <c:val>
            <c:numRef>
              <c:f>Hoja1!$B$2</c:f>
              <c:numCache>
                <c:formatCode>0%</c:formatCode>
                <c:ptCount val="1"/>
                <c:pt idx="0">
                  <c:v>7.0000000000000007E-2</c:v>
                </c:pt>
              </c:numCache>
            </c:numRef>
          </c:val>
          <c:extLst>
            <c:ext xmlns:c16="http://schemas.microsoft.com/office/drawing/2014/chart" uri="{C3380CC4-5D6E-409C-BE32-E72D297353CC}">
              <c16:uniqueId val="{00000000-413B-014E-8E5C-7F07F542C4D4}"/>
            </c:ext>
          </c:extLst>
        </c:ser>
        <c:ser>
          <c:idx val="1"/>
          <c:order val="1"/>
          <c:tx>
            <c:strRef>
              <c:f>Hoja1!$C$1</c:f>
              <c:strCache>
                <c:ptCount val="1"/>
                <c:pt idx="0">
                  <c:v>Medio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de Uso</c:v>
                </c:pt>
              </c:strCache>
            </c:strRef>
          </c:cat>
          <c:val>
            <c:numRef>
              <c:f>Hoja1!$C$2</c:f>
              <c:numCache>
                <c:formatCode>0%</c:formatCode>
                <c:ptCount val="1"/>
                <c:pt idx="0">
                  <c:v>0.28000000000000003</c:v>
                </c:pt>
              </c:numCache>
            </c:numRef>
          </c:val>
          <c:extLst>
            <c:ext xmlns:c16="http://schemas.microsoft.com/office/drawing/2014/chart" uri="{C3380CC4-5D6E-409C-BE32-E72D297353CC}">
              <c16:uniqueId val="{00000001-413B-014E-8E5C-7F07F542C4D4}"/>
            </c:ext>
          </c:extLst>
        </c:ser>
        <c:ser>
          <c:idx val="2"/>
          <c:order val="2"/>
          <c:tx>
            <c:strRef>
              <c:f>Hoja1!$D$1</c:f>
              <c:strCache>
                <c:ptCount val="1"/>
                <c:pt idx="0">
                  <c:v>Avanzado</c:v>
                </c:pt>
              </c:strCache>
            </c:strRef>
          </c:tx>
          <c:spPr>
            <a:solidFill>
              <a:schemeClr val="accent6">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de Uso</c:v>
                </c:pt>
              </c:strCache>
            </c:strRef>
          </c:cat>
          <c:val>
            <c:numRef>
              <c:f>Hoja1!$D$2</c:f>
              <c:numCache>
                <c:formatCode>0%</c:formatCode>
                <c:ptCount val="1"/>
                <c:pt idx="0">
                  <c:v>0.65</c:v>
                </c:pt>
              </c:numCache>
            </c:numRef>
          </c:val>
          <c:extLst>
            <c:ext xmlns:c16="http://schemas.microsoft.com/office/drawing/2014/chart" uri="{C3380CC4-5D6E-409C-BE32-E72D297353CC}">
              <c16:uniqueId val="{00000002-413B-014E-8E5C-7F07F542C4D4}"/>
            </c:ext>
          </c:extLst>
        </c:ser>
        <c:dLbls>
          <c:dLblPos val="ctr"/>
          <c:showLegendKey val="0"/>
          <c:showVal val="1"/>
          <c:showCatName val="0"/>
          <c:showSerName val="0"/>
          <c:showPercent val="0"/>
          <c:showBubbleSize val="0"/>
        </c:dLbls>
        <c:gapWidth val="10"/>
        <c:overlap val="100"/>
        <c:axId val="1841470144"/>
        <c:axId val="1841444768"/>
      </c:barChart>
      <c:catAx>
        <c:axId val="1841470144"/>
        <c:scaling>
          <c:orientation val="minMax"/>
        </c:scaling>
        <c:delete val="1"/>
        <c:axPos val="l"/>
        <c:numFmt formatCode="General" sourceLinked="1"/>
        <c:majorTickMark val="none"/>
        <c:minorTickMark val="none"/>
        <c:tickLblPos val="nextTo"/>
        <c:crossAx val="1841444768"/>
        <c:crosses val="autoZero"/>
        <c:auto val="1"/>
        <c:lblAlgn val="ctr"/>
        <c:lblOffset val="100"/>
        <c:noMultiLvlLbl val="0"/>
      </c:catAx>
      <c:valAx>
        <c:axId val="184144476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41470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N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bar"/>
        <c:grouping val="percentStacked"/>
        <c:varyColors val="0"/>
        <c:ser>
          <c:idx val="0"/>
          <c:order val="0"/>
          <c:tx>
            <c:strRef>
              <c:f>Hoja1!$B$1</c:f>
              <c:strCache>
                <c:ptCount val="1"/>
                <c:pt idx="0">
                  <c:v>Básico</c:v>
                </c:pt>
              </c:strCache>
            </c:strRef>
          </c:tx>
          <c:spPr>
            <a:solidFill>
              <a:schemeClr val="accent6">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de Uso</c:v>
                </c:pt>
              </c:strCache>
            </c:strRef>
          </c:cat>
          <c:val>
            <c:numRef>
              <c:f>Hoja1!$B$2</c:f>
              <c:numCache>
                <c:formatCode>0%</c:formatCode>
                <c:ptCount val="1"/>
                <c:pt idx="0">
                  <c:v>7.0000000000000007E-2</c:v>
                </c:pt>
              </c:numCache>
            </c:numRef>
          </c:val>
          <c:extLst>
            <c:ext xmlns:c16="http://schemas.microsoft.com/office/drawing/2014/chart" uri="{C3380CC4-5D6E-409C-BE32-E72D297353CC}">
              <c16:uniqueId val="{00000000-413B-014E-8E5C-7F07F542C4D4}"/>
            </c:ext>
          </c:extLst>
        </c:ser>
        <c:ser>
          <c:idx val="1"/>
          <c:order val="1"/>
          <c:tx>
            <c:strRef>
              <c:f>Hoja1!$C$1</c:f>
              <c:strCache>
                <c:ptCount val="1"/>
                <c:pt idx="0">
                  <c:v>Medio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de Uso</c:v>
                </c:pt>
              </c:strCache>
            </c:strRef>
          </c:cat>
          <c:val>
            <c:numRef>
              <c:f>Hoja1!$C$2</c:f>
              <c:numCache>
                <c:formatCode>0%</c:formatCode>
                <c:ptCount val="1"/>
                <c:pt idx="0">
                  <c:v>0.28000000000000003</c:v>
                </c:pt>
              </c:numCache>
            </c:numRef>
          </c:val>
          <c:extLst>
            <c:ext xmlns:c16="http://schemas.microsoft.com/office/drawing/2014/chart" uri="{C3380CC4-5D6E-409C-BE32-E72D297353CC}">
              <c16:uniqueId val="{00000001-413B-014E-8E5C-7F07F542C4D4}"/>
            </c:ext>
          </c:extLst>
        </c:ser>
        <c:ser>
          <c:idx val="2"/>
          <c:order val="2"/>
          <c:tx>
            <c:strRef>
              <c:f>Hoja1!$D$1</c:f>
              <c:strCache>
                <c:ptCount val="1"/>
                <c:pt idx="0">
                  <c:v>Avanzado</c:v>
                </c:pt>
              </c:strCache>
            </c:strRef>
          </c:tx>
          <c:spPr>
            <a:solidFill>
              <a:schemeClr val="accent6">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de Uso</c:v>
                </c:pt>
              </c:strCache>
            </c:strRef>
          </c:cat>
          <c:val>
            <c:numRef>
              <c:f>Hoja1!$D$2</c:f>
              <c:numCache>
                <c:formatCode>0%</c:formatCode>
                <c:ptCount val="1"/>
                <c:pt idx="0">
                  <c:v>0.65</c:v>
                </c:pt>
              </c:numCache>
            </c:numRef>
          </c:val>
          <c:extLst>
            <c:ext xmlns:c16="http://schemas.microsoft.com/office/drawing/2014/chart" uri="{C3380CC4-5D6E-409C-BE32-E72D297353CC}">
              <c16:uniqueId val="{00000002-413B-014E-8E5C-7F07F542C4D4}"/>
            </c:ext>
          </c:extLst>
        </c:ser>
        <c:dLbls>
          <c:dLblPos val="ctr"/>
          <c:showLegendKey val="0"/>
          <c:showVal val="1"/>
          <c:showCatName val="0"/>
          <c:showSerName val="0"/>
          <c:showPercent val="0"/>
          <c:showBubbleSize val="0"/>
        </c:dLbls>
        <c:gapWidth val="10"/>
        <c:overlap val="100"/>
        <c:axId val="1841470144"/>
        <c:axId val="1841444768"/>
      </c:barChart>
      <c:catAx>
        <c:axId val="1841470144"/>
        <c:scaling>
          <c:orientation val="minMax"/>
        </c:scaling>
        <c:delete val="1"/>
        <c:axPos val="l"/>
        <c:numFmt formatCode="General" sourceLinked="1"/>
        <c:majorTickMark val="none"/>
        <c:minorTickMark val="none"/>
        <c:tickLblPos val="nextTo"/>
        <c:crossAx val="1841444768"/>
        <c:crosses val="autoZero"/>
        <c:auto val="1"/>
        <c:lblAlgn val="ctr"/>
        <c:lblOffset val="100"/>
        <c:noMultiLvlLbl val="0"/>
      </c:catAx>
      <c:valAx>
        <c:axId val="184144476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41470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N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s-NI"/>
        </a:p>
      </c:txPr>
    </c:title>
    <c:autoTitleDeleted val="0"/>
    <c:plotArea>
      <c:layout/>
      <c:barChart>
        <c:barDir val="bar"/>
        <c:grouping val="clustered"/>
        <c:varyColors val="0"/>
        <c:ser>
          <c:idx val="0"/>
          <c:order val="0"/>
          <c:tx>
            <c:strRef>
              <c:f>Hoja1!$B$1</c:f>
              <c:strCache>
                <c:ptCount val="1"/>
                <c:pt idx="0">
                  <c:v>Correo Electrónico</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N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Google Mail</c:v>
                </c:pt>
                <c:pt idx="1">
                  <c:v>Institucional</c:v>
                </c:pt>
                <c:pt idx="2">
                  <c:v>Yahoo</c:v>
                </c:pt>
                <c:pt idx="3">
                  <c:v>Hotmail</c:v>
                </c:pt>
              </c:strCache>
            </c:strRef>
          </c:cat>
          <c:val>
            <c:numRef>
              <c:f>Hoja1!$B$2:$B$5</c:f>
              <c:numCache>
                <c:formatCode>0.0%</c:formatCode>
                <c:ptCount val="4"/>
                <c:pt idx="0">
                  <c:v>0.995</c:v>
                </c:pt>
                <c:pt idx="1">
                  <c:v>0.46</c:v>
                </c:pt>
                <c:pt idx="2">
                  <c:v>0.35</c:v>
                </c:pt>
                <c:pt idx="3">
                  <c:v>0.23</c:v>
                </c:pt>
              </c:numCache>
            </c:numRef>
          </c:val>
          <c:extLst>
            <c:ext xmlns:c16="http://schemas.microsoft.com/office/drawing/2014/chart" uri="{C3380CC4-5D6E-409C-BE32-E72D297353CC}">
              <c16:uniqueId val="{00000000-A2AB-594C-939D-5C3B151F52EB}"/>
            </c:ext>
          </c:extLst>
        </c:ser>
        <c:dLbls>
          <c:dLblPos val="inEnd"/>
          <c:showLegendKey val="0"/>
          <c:showVal val="1"/>
          <c:showCatName val="0"/>
          <c:showSerName val="0"/>
          <c:showPercent val="0"/>
          <c:showBubbleSize val="0"/>
        </c:dLbls>
        <c:gapWidth val="10"/>
        <c:axId val="8673087"/>
        <c:axId val="9026943"/>
      </c:barChart>
      <c:catAx>
        <c:axId val="86730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NI"/>
          </a:p>
        </c:txPr>
        <c:crossAx val="9026943"/>
        <c:crosses val="autoZero"/>
        <c:auto val="1"/>
        <c:lblAlgn val="ctr"/>
        <c:lblOffset val="100"/>
        <c:noMultiLvlLbl val="0"/>
      </c:catAx>
      <c:valAx>
        <c:axId val="9026943"/>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NI"/>
          </a:p>
        </c:txPr>
        <c:crossAx val="8673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N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5.8564834562726729E-2"/>
          <c:y val="0.20669930651420929"/>
          <c:w val="0.94143516543727324"/>
          <c:h val="0.58660138697158148"/>
        </c:manualLayout>
      </c:layout>
      <c:barChart>
        <c:barDir val="bar"/>
        <c:grouping val="percentStacked"/>
        <c:varyColors val="0"/>
        <c:ser>
          <c:idx val="0"/>
          <c:order val="0"/>
          <c:tx>
            <c:strRef>
              <c:f>Hoja1!$B$1</c:f>
              <c:strCache>
                <c:ptCount val="1"/>
                <c:pt idx="0">
                  <c:v>Básico</c:v>
                </c:pt>
              </c:strCache>
            </c:strRef>
          </c:tx>
          <c:spPr>
            <a:solidFill>
              <a:schemeClr val="accent6">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de Uso</c:v>
                </c:pt>
              </c:strCache>
            </c:strRef>
          </c:cat>
          <c:val>
            <c:numRef>
              <c:f>Hoja1!$B$2</c:f>
              <c:numCache>
                <c:formatCode>0%</c:formatCode>
                <c:ptCount val="1"/>
                <c:pt idx="0">
                  <c:v>0.05</c:v>
                </c:pt>
              </c:numCache>
            </c:numRef>
          </c:val>
          <c:extLst>
            <c:ext xmlns:c16="http://schemas.microsoft.com/office/drawing/2014/chart" uri="{C3380CC4-5D6E-409C-BE32-E72D297353CC}">
              <c16:uniqueId val="{00000000-413B-014E-8E5C-7F07F542C4D4}"/>
            </c:ext>
          </c:extLst>
        </c:ser>
        <c:ser>
          <c:idx val="1"/>
          <c:order val="1"/>
          <c:tx>
            <c:strRef>
              <c:f>Hoja1!$C$1</c:f>
              <c:strCache>
                <c:ptCount val="1"/>
                <c:pt idx="0">
                  <c:v>Medio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de Uso</c:v>
                </c:pt>
              </c:strCache>
            </c:strRef>
          </c:cat>
          <c:val>
            <c:numRef>
              <c:f>Hoja1!$C$2</c:f>
              <c:numCache>
                <c:formatCode>0%</c:formatCode>
                <c:ptCount val="1"/>
                <c:pt idx="0">
                  <c:v>0.21</c:v>
                </c:pt>
              </c:numCache>
            </c:numRef>
          </c:val>
          <c:extLst>
            <c:ext xmlns:c16="http://schemas.microsoft.com/office/drawing/2014/chart" uri="{C3380CC4-5D6E-409C-BE32-E72D297353CC}">
              <c16:uniqueId val="{00000001-413B-014E-8E5C-7F07F542C4D4}"/>
            </c:ext>
          </c:extLst>
        </c:ser>
        <c:ser>
          <c:idx val="2"/>
          <c:order val="2"/>
          <c:tx>
            <c:strRef>
              <c:f>Hoja1!$D$1</c:f>
              <c:strCache>
                <c:ptCount val="1"/>
                <c:pt idx="0">
                  <c:v>Avanzado</c:v>
                </c:pt>
              </c:strCache>
            </c:strRef>
          </c:tx>
          <c:spPr>
            <a:solidFill>
              <a:schemeClr val="accent6">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N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Nivel de Uso</c:v>
                </c:pt>
              </c:strCache>
            </c:strRef>
          </c:cat>
          <c:val>
            <c:numRef>
              <c:f>Hoja1!$D$2</c:f>
              <c:numCache>
                <c:formatCode>0%</c:formatCode>
                <c:ptCount val="1"/>
                <c:pt idx="0">
                  <c:v>0.74</c:v>
                </c:pt>
              </c:numCache>
            </c:numRef>
          </c:val>
          <c:extLst>
            <c:ext xmlns:c16="http://schemas.microsoft.com/office/drawing/2014/chart" uri="{C3380CC4-5D6E-409C-BE32-E72D297353CC}">
              <c16:uniqueId val="{00000002-413B-014E-8E5C-7F07F542C4D4}"/>
            </c:ext>
          </c:extLst>
        </c:ser>
        <c:dLbls>
          <c:dLblPos val="ctr"/>
          <c:showLegendKey val="0"/>
          <c:showVal val="1"/>
          <c:showCatName val="0"/>
          <c:showSerName val="0"/>
          <c:showPercent val="0"/>
          <c:showBubbleSize val="0"/>
        </c:dLbls>
        <c:gapWidth val="10"/>
        <c:overlap val="100"/>
        <c:axId val="1841470144"/>
        <c:axId val="1841444768"/>
      </c:barChart>
      <c:catAx>
        <c:axId val="1841470144"/>
        <c:scaling>
          <c:orientation val="minMax"/>
        </c:scaling>
        <c:delete val="1"/>
        <c:axPos val="l"/>
        <c:numFmt formatCode="General" sourceLinked="1"/>
        <c:majorTickMark val="none"/>
        <c:minorTickMark val="none"/>
        <c:tickLblPos val="nextTo"/>
        <c:crossAx val="1841444768"/>
        <c:crosses val="autoZero"/>
        <c:auto val="1"/>
        <c:lblAlgn val="ctr"/>
        <c:lblOffset val="100"/>
        <c:noMultiLvlLbl val="0"/>
      </c:catAx>
      <c:valAx>
        <c:axId val="184144476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41470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NI"/>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Reversed" id="26">
  <a:schemeClr val="accent6"/>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Reversed" id="26">
  <a:schemeClr val="accent6"/>
</cs:colorStyle>
</file>

<file path=ppt/charts/colors15.xml><?xml version="1.0" encoding="utf-8"?>
<cs:colorStyle xmlns:cs="http://schemas.microsoft.com/office/drawing/2012/chartStyle" xmlns:a="http://schemas.openxmlformats.org/drawingml/2006/main" meth="withinLinearReversed" id="26">
  <a:schemeClr val="accent6"/>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withinLinearReversed" id="26">
  <a:schemeClr val="accent6"/>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withinLinearReversed" id="26">
  <a:schemeClr val="accent6"/>
</cs:colorStyle>
</file>

<file path=ppt/charts/colors2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withinLinearReversed" id="26">
  <a:schemeClr val="accent6"/>
</cs:colorStyle>
</file>

<file path=ppt/charts/colors24.xml><?xml version="1.0" encoding="utf-8"?>
<cs:colorStyle xmlns:cs="http://schemas.microsoft.com/office/drawing/2012/chartStyle" xmlns:a="http://schemas.openxmlformats.org/drawingml/2006/main" meth="withinLinearReversed" id="26">
  <a:schemeClr val="accent6"/>
</cs:colorStyle>
</file>

<file path=ppt/charts/colors2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withinLinearReversed" id="26">
  <a:schemeClr val="accent6"/>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withinLinearReversed" id="26">
  <a:schemeClr val="accent6"/>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6">
  <a:schemeClr val="accent6"/>
</cs:colorStyle>
</file>

<file path=ppt/charts/colors7.xml><?xml version="1.0" encoding="utf-8"?>
<cs:colorStyle xmlns:cs="http://schemas.microsoft.com/office/drawing/2012/chartStyle" xmlns:a="http://schemas.openxmlformats.org/drawingml/2006/main" meth="withinLinearReversed" id="26">
  <a:schemeClr val="accent6"/>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DF93C-9634-CE2D-7986-2B04A54B77F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NI"/>
          </a:p>
        </p:txBody>
      </p:sp>
      <p:sp>
        <p:nvSpPr>
          <p:cNvPr id="3" name="Subtítulo 2">
            <a:extLst>
              <a:ext uri="{FF2B5EF4-FFF2-40B4-BE49-F238E27FC236}">
                <a16:creationId xmlns:a16="http://schemas.microsoft.com/office/drawing/2014/main" id="{E99DF57B-6E0E-0ADF-DE50-46353224D3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NI"/>
          </a:p>
        </p:txBody>
      </p:sp>
      <p:sp>
        <p:nvSpPr>
          <p:cNvPr id="4" name="Marcador de fecha 3">
            <a:extLst>
              <a:ext uri="{FF2B5EF4-FFF2-40B4-BE49-F238E27FC236}">
                <a16:creationId xmlns:a16="http://schemas.microsoft.com/office/drawing/2014/main" id="{ADC4BD15-8DAB-91F1-1380-E8141870C98F}"/>
              </a:ext>
            </a:extLst>
          </p:cNvPr>
          <p:cNvSpPr>
            <a:spLocks noGrp="1"/>
          </p:cNvSpPr>
          <p:nvPr>
            <p:ph type="dt" sz="half" idx="10"/>
          </p:nvPr>
        </p:nvSpPr>
        <p:spPr/>
        <p:txBody>
          <a:bodyPr/>
          <a:lstStyle/>
          <a:p>
            <a:fld id="{419B709C-E74B-47A9-8AF4-7E4E564B53FA}" type="datetimeFigureOut">
              <a:rPr lang="es-NI" smtClean="0"/>
              <a:t>3/10/23</a:t>
            </a:fld>
            <a:endParaRPr lang="es-NI"/>
          </a:p>
        </p:txBody>
      </p:sp>
      <p:sp>
        <p:nvSpPr>
          <p:cNvPr id="5" name="Marcador de pie de página 4">
            <a:extLst>
              <a:ext uri="{FF2B5EF4-FFF2-40B4-BE49-F238E27FC236}">
                <a16:creationId xmlns:a16="http://schemas.microsoft.com/office/drawing/2014/main" id="{B6090852-68D9-CA53-2F4A-01CCA4924E72}"/>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EB1A2C6C-E6E9-6FF7-889D-4710F66AB59B}"/>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530135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4530E-E0E4-0FF0-8E8A-4FC38F3DF7BB}"/>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5D873B3B-63AC-86E7-8A63-4E7E8ABCB6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A0AB9886-32CC-22DD-E117-A5E133C0AB30}"/>
              </a:ext>
            </a:extLst>
          </p:cNvPr>
          <p:cNvSpPr>
            <a:spLocks noGrp="1"/>
          </p:cNvSpPr>
          <p:nvPr>
            <p:ph type="dt" sz="half" idx="10"/>
          </p:nvPr>
        </p:nvSpPr>
        <p:spPr/>
        <p:txBody>
          <a:bodyPr/>
          <a:lstStyle/>
          <a:p>
            <a:fld id="{419B709C-E74B-47A9-8AF4-7E4E564B53FA}" type="datetimeFigureOut">
              <a:rPr lang="es-NI" smtClean="0"/>
              <a:t>3/10/23</a:t>
            </a:fld>
            <a:endParaRPr lang="es-NI"/>
          </a:p>
        </p:txBody>
      </p:sp>
      <p:sp>
        <p:nvSpPr>
          <p:cNvPr id="5" name="Marcador de pie de página 4">
            <a:extLst>
              <a:ext uri="{FF2B5EF4-FFF2-40B4-BE49-F238E27FC236}">
                <a16:creationId xmlns:a16="http://schemas.microsoft.com/office/drawing/2014/main" id="{614FF439-E884-4F17-025F-F2719E22429B}"/>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EECA06D6-08A1-5CE6-7845-A853DFE15106}"/>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298621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7DA179-E67F-B770-B8AD-B15C5BD0A33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E667FDD9-8B79-CC4E-C8ED-DDEF72F7ED1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CCC91944-DC98-160E-4859-F75E95066910}"/>
              </a:ext>
            </a:extLst>
          </p:cNvPr>
          <p:cNvSpPr>
            <a:spLocks noGrp="1"/>
          </p:cNvSpPr>
          <p:nvPr>
            <p:ph type="dt" sz="half" idx="10"/>
          </p:nvPr>
        </p:nvSpPr>
        <p:spPr/>
        <p:txBody>
          <a:bodyPr/>
          <a:lstStyle/>
          <a:p>
            <a:fld id="{419B709C-E74B-47A9-8AF4-7E4E564B53FA}" type="datetimeFigureOut">
              <a:rPr lang="es-NI" smtClean="0"/>
              <a:t>3/10/23</a:t>
            </a:fld>
            <a:endParaRPr lang="es-NI"/>
          </a:p>
        </p:txBody>
      </p:sp>
      <p:sp>
        <p:nvSpPr>
          <p:cNvPr id="5" name="Marcador de pie de página 4">
            <a:extLst>
              <a:ext uri="{FF2B5EF4-FFF2-40B4-BE49-F238E27FC236}">
                <a16:creationId xmlns:a16="http://schemas.microsoft.com/office/drawing/2014/main" id="{4707F5C8-A850-7FCE-7327-2E54CE2600D5}"/>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26314240-1A31-1EE0-C48A-A02A90F3CEBF}"/>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2146261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94FAE3E-D80C-D407-CAFC-62B4343763D0}"/>
              </a:ext>
            </a:extLst>
          </p:cNvPr>
          <p:cNvPicPr>
            <a:picLocks noChangeAspect="1"/>
          </p:cNvPicPr>
          <p:nvPr userDrawn="1"/>
        </p:nvPicPr>
        <p:blipFill>
          <a:blip r:embed="rId2"/>
          <a:stretch>
            <a:fillRect/>
          </a:stretch>
        </p:blipFill>
        <p:spPr>
          <a:xfrm>
            <a:off x="0" y="-26948"/>
            <a:ext cx="12192000" cy="6884947"/>
          </a:xfrm>
          <a:prstGeom prst="rect">
            <a:avLst/>
          </a:prstGeom>
        </p:spPr>
      </p:pic>
      <p:sp>
        <p:nvSpPr>
          <p:cNvPr id="2" name="Título 1">
            <a:extLst>
              <a:ext uri="{FF2B5EF4-FFF2-40B4-BE49-F238E27FC236}">
                <a16:creationId xmlns:a16="http://schemas.microsoft.com/office/drawing/2014/main" id="{27FBB5B7-9591-2610-DE0A-3699A885487A}"/>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77F3FAD3-836F-9A21-C326-D54BCF8B325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0EEEDA05-D6EE-EE40-2813-48BE666D3174}"/>
              </a:ext>
            </a:extLst>
          </p:cNvPr>
          <p:cNvSpPr>
            <a:spLocks noGrp="1"/>
          </p:cNvSpPr>
          <p:nvPr>
            <p:ph type="dt" sz="half" idx="10"/>
          </p:nvPr>
        </p:nvSpPr>
        <p:spPr/>
        <p:txBody>
          <a:bodyPr/>
          <a:lstStyle/>
          <a:p>
            <a:fld id="{419B709C-E74B-47A9-8AF4-7E4E564B53FA}" type="datetimeFigureOut">
              <a:rPr lang="es-NI" smtClean="0"/>
              <a:t>3/10/23</a:t>
            </a:fld>
            <a:endParaRPr lang="es-NI"/>
          </a:p>
        </p:txBody>
      </p:sp>
      <p:sp>
        <p:nvSpPr>
          <p:cNvPr id="5" name="Marcador de pie de página 4">
            <a:extLst>
              <a:ext uri="{FF2B5EF4-FFF2-40B4-BE49-F238E27FC236}">
                <a16:creationId xmlns:a16="http://schemas.microsoft.com/office/drawing/2014/main" id="{1A0671CB-9E0E-35B6-9775-B7C4F373D20F}"/>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E0670BFB-7249-61EF-F40C-E87FC9218BA4}"/>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415207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8441FD-1D22-8837-DEA8-9CD608865C7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838B2A16-8D44-DE8A-6EDA-1F2FBDBAEB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C1A0571-1DE9-099A-4CE3-975F4BAC4E0B}"/>
              </a:ext>
            </a:extLst>
          </p:cNvPr>
          <p:cNvSpPr>
            <a:spLocks noGrp="1"/>
          </p:cNvSpPr>
          <p:nvPr>
            <p:ph type="dt" sz="half" idx="10"/>
          </p:nvPr>
        </p:nvSpPr>
        <p:spPr/>
        <p:txBody>
          <a:bodyPr/>
          <a:lstStyle/>
          <a:p>
            <a:fld id="{419B709C-E74B-47A9-8AF4-7E4E564B53FA}" type="datetimeFigureOut">
              <a:rPr lang="es-NI" smtClean="0"/>
              <a:t>3/10/23</a:t>
            </a:fld>
            <a:endParaRPr lang="es-NI"/>
          </a:p>
        </p:txBody>
      </p:sp>
      <p:sp>
        <p:nvSpPr>
          <p:cNvPr id="5" name="Marcador de pie de página 4">
            <a:extLst>
              <a:ext uri="{FF2B5EF4-FFF2-40B4-BE49-F238E27FC236}">
                <a16:creationId xmlns:a16="http://schemas.microsoft.com/office/drawing/2014/main" id="{05BF1152-D0E4-4932-26EB-3C96E6C63F6B}"/>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D97812A6-9903-05B7-5CD2-67256E4768D1}"/>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710346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6B7691-A84D-07CB-6F90-800856EB28FF}"/>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C6E7FA58-BC55-838E-4AE6-AE198CF5592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contenido 3">
            <a:extLst>
              <a:ext uri="{FF2B5EF4-FFF2-40B4-BE49-F238E27FC236}">
                <a16:creationId xmlns:a16="http://schemas.microsoft.com/office/drawing/2014/main" id="{C000F6AC-9AF1-9223-0C59-AE093CAA3B5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fecha 4">
            <a:extLst>
              <a:ext uri="{FF2B5EF4-FFF2-40B4-BE49-F238E27FC236}">
                <a16:creationId xmlns:a16="http://schemas.microsoft.com/office/drawing/2014/main" id="{28492E63-2EB3-D827-9715-2A7CEE9518EA}"/>
              </a:ext>
            </a:extLst>
          </p:cNvPr>
          <p:cNvSpPr>
            <a:spLocks noGrp="1"/>
          </p:cNvSpPr>
          <p:nvPr>
            <p:ph type="dt" sz="half" idx="10"/>
          </p:nvPr>
        </p:nvSpPr>
        <p:spPr/>
        <p:txBody>
          <a:bodyPr/>
          <a:lstStyle/>
          <a:p>
            <a:fld id="{419B709C-E74B-47A9-8AF4-7E4E564B53FA}" type="datetimeFigureOut">
              <a:rPr lang="es-NI" smtClean="0"/>
              <a:t>3/10/23</a:t>
            </a:fld>
            <a:endParaRPr lang="es-NI"/>
          </a:p>
        </p:txBody>
      </p:sp>
      <p:sp>
        <p:nvSpPr>
          <p:cNvPr id="6" name="Marcador de pie de página 5">
            <a:extLst>
              <a:ext uri="{FF2B5EF4-FFF2-40B4-BE49-F238E27FC236}">
                <a16:creationId xmlns:a16="http://schemas.microsoft.com/office/drawing/2014/main" id="{234019AC-ABEC-81CE-1BAD-B3D88A3DA4E3}"/>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845A55C3-C6F9-96FE-904A-9F10DDB71329}"/>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279594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B0D0DA-FCC1-1CEC-A684-4B17F281A96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0B2BDDFE-2F2D-F844-EFE9-AD2E019293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7980056-DA3D-4689-1980-DA4A051ECA5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texto 4">
            <a:extLst>
              <a:ext uri="{FF2B5EF4-FFF2-40B4-BE49-F238E27FC236}">
                <a16:creationId xmlns:a16="http://schemas.microsoft.com/office/drawing/2014/main" id="{505AD022-77FB-31F2-26CA-2D6E0AD781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F3E551E-DB0D-154C-C0F6-0C24073925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7" name="Marcador de fecha 6">
            <a:extLst>
              <a:ext uri="{FF2B5EF4-FFF2-40B4-BE49-F238E27FC236}">
                <a16:creationId xmlns:a16="http://schemas.microsoft.com/office/drawing/2014/main" id="{BD14FC9A-5F81-D566-72FB-233E3B380019}"/>
              </a:ext>
            </a:extLst>
          </p:cNvPr>
          <p:cNvSpPr>
            <a:spLocks noGrp="1"/>
          </p:cNvSpPr>
          <p:nvPr>
            <p:ph type="dt" sz="half" idx="10"/>
          </p:nvPr>
        </p:nvSpPr>
        <p:spPr/>
        <p:txBody>
          <a:bodyPr/>
          <a:lstStyle/>
          <a:p>
            <a:fld id="{419B709C-E74B-47A9-8AF4-7E4E564B53FA}" type="datetimeFigureOut">
              <a:rPr lang="es-NI" smtClean="0"/>
              <a:t>3/10/23</a:t>
            </a:fld>
            <a:endParaRPr lang="es-NI"/>
          </a:p>
        </p:txBody>
      </p:sp>
      <p:sp>
        <p:nvSpPr>
          <p:cNvPr id="8" name="Marcador de pie de página 7">
            <a:extLst>
              <a:ext uri="{FF2B5EF4-FFF2-40B4-BE49-F238E27FC236}">
                <a16:creationId xmlns:a16="http://schemas.microsoft.com/office/drawing/2014/main" id="{54CCF691-F3DD-805F-C50D-A0C7FF7FBEBD}"/>
              </a:ext>
            </a:extLst>
          </p:cNvPr>
          <p:cNvSpPr>
            <a:spLocks noGrp="1"/>
          </p:cNvSpPr>
          <p:nvPr>
            <p:ph type="ftr" sz="quarter" idx="11"/>
          </p:nvPr>
        </p:nvSpPr>
        <p:spPr/>
        <p:txBody>
          <a:bodyPr/>
          <a:lstStyle/>
          <a:p>
            <a:endParaRPr lang="es-NI"/>
          </a:p>
        </p:txBody>
      </p:sp>
      <p:sp>
        <p:nvSpPr>
          <p:cNvPr id="9" name="Marcador de número de diapositiva 8">
            <a:extLst>
              <a:ext uri="{FF2B5EF4-FFF2-40B4-BE49-F238E27FC236}">
                <a16:creationId xmlns:a16="http://schemas.microsoft.com/office/drawing/2014/main" id="{6EF360E4-B628-B7A2-044C-A57690A36626}"/>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561369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3DDBC3-D5A1-8C47-9628-16E2176B50F0}"/>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fecha 2">
            <a:extLst>
              <a:ext uri="{FF2B5EF4-FFF2-40B4-BE49-F238E27FC236}">
                <a16:creationId xmlns:a16="http://schemas.microsoft.com/office/drawing/2014/main" id="{1266D389-40F0-36D1-DFC3-259E5AB52C79}"/>
              </a:ext>
            </a:extLst>
          </p:cNvPr>
          <p:cNvSpPr>
            <a:spLocks noGrp="1"/>
          </p:cNvSpPr>
          <p:nvPr>
            <p:ph type="dt" sz="half" idx="10"/>
          </p:nvPr>
        </p:nvSpPr>
        <p:spPr/>
        <p:txBody>
          <a:bodyPr/>
          <a:lstStyle/>
          <a:p>
            <a:fld id="{419B709C-E74B-47A9-8AF4-7E4E564B53FA}" type="datetimeFigureOut">
              <a:rPr lang="es-NI" smtClean="0"/>
              <a:t>3/10/23</a:t>
            </a:fld>
            <a:endParaRPr lang="es-NI"/>
          </a:p>
        </p:txBody>
      </p:sp>
      <p:sp>
        <p:nvSpPr>
          <p:cNvPr id="4" name="Marcador de pie de página 3">
            <a:extLst>
              <a:ext uri="{FF2B5EF4-FFF2-40B4-BE49-F238E27FC236}">
                <a16:creationId xmlns:a16="http://schemas.microsoft.com/office/drawing/2014/main" id="{EEA54E48-6F80-5121-DAF1-0FE8C54DA3F1}"/>
              </a:ext>
            </a:extLst>
          </p:cNvPr>
          <p:cNvSpPr>
            <a:spLocks noGrp="1"/>
          </p:cNvSpPr>
          <p:nvPr>
            <p:ph type="ftr" sz="quarter" idx="11"/>
          </p:nvPr>
        </p:nvSpPr>
        <p:spPr/>
        <p:txBody>
          <a:bodyPr/>
          <a:lstStyle/>
          <a:p>
            <a:endParaRPr lang="es-NI"/>
          </a:p>
        </p:txBody>
      </p:sp>
      <p:sp>
        <p:nvSpPr>
          <p:cNvPr id="5" name="Marcador de número de diapositiva 4">
            <a:extLst>
              <a:ext uri="{FF2B5EF4-FFF2-40B4-BE49-F238E27FC236}">
                <a16:creationId xmlns:a16="http://schemas.microsoft.com/office/drawing/2014/main" id="{E8504488-F3D7-0610-30F4-5DEFB80DAD8A}"/>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948509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804CD3E-8B65-5248-86A0-E7D5D90F56E5}"/>
              </a:ext>
            </a:extLst>
          </p:cNvPr>
          <p:cNvSpPr>
            <a:spLocks noGrp="1"/>
          </p:cNvSpPr>
          <p:nvPr>
            <p:ph type="dt" sz="half" idx="10"/>
          </p:nvPr>
        </p:nvSpPr>
        <p:spPr/>
        <p:txBody>
          <a:bodyPr/>
          <a:lstStyle/>
          <a:p>
            <a:fld id="{419B709C-E74B-47A9-8AF4-7E4E564B53FA}" type="datetimeFigureOut">
              <a:rPr lang="es-NI" smtClean="0"/>
              <a:t>3/10/23</a:t>
            </a:fld>
            <a:endParaRPr lang="es-NI"/>
          </a:p>
        </p:txBody>
      </p:sp>
      <p:sp>
        <p:nvSpPr>
          <p:cNvPr id="3" name="Marcador de pie de página 2">
            <a:extLst>
              <a:ext uri="{FF2B5EF4-FFF2-40B4-BE49-F238E27FC236}">
                <a16:creationId xmlns:a16="http://schemas.microsoft.com/office/drawing/2014/main" id="{F0D85507-ACBE-508D-71C2-473F0F6A4F57}"/>
              </a:ext>
            </a:extLst>
          </p:cNvPr>
          <p:cNvSpPr>
            <a:spLocks noGrp="1"/>
          </p:cNvSpPr>
          <p:nvPr>
            <p:ph type="ftr" sz="quarter" idx="11"/>
          </p:nvPr>
        </p:nvSpPr>
        <p:spPr/>
        <p:txBody>
          <a:bodyPr/>
          <a:lstStyle/>
          <a:p>
            <a:endParaRPr lang="es-NI"/>
          </a:p>
        </p:txBody>
      </p:sp>
      <p:sp>
        <p:nvSpPr>
          <p:cNvPr id="4" name="Marcador de número de diapositiva 3">
            <a:extLst>
              <a:ext uri="{FF2B5EF4-FFF2-40B4-BE49-F238E27FC236}">
                <a16:creationId xmlns:a16="http://schemas.microsoft.com/office/drawing/2014/main" id="{75E004A5-9C54-3C64-E7E2-A14A73C746C2}"/>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362528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DB6E0B-E3D3-A934-B805-A99020E6A2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070A997F-4860-B959-7BBC-8907082445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texto 3">
            <a:extLst>
              <a:ext uri="{FF2B5EF4-FFF2-40B4-BE49-F238E27FC236}">
                <a16:creationId xmlns:a16="http://schemas.microsoft.com/office/drawing/2014/main" id="{378B81E1-9D36-A86B-63D2-9FFDD727C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EC6775E-9727-D2C8-4EFD-9A4236D5EF5F}"/>
              </a:ext>
            </a:extLst>
          </p:cNvPr>
          <p:cNvSpPr>
            <a:spLocks noGrp="1"/>
          </p:cNvSpPr>
          <p:nvPr>
            <p:ph type="dt" sz="half" idx="10"/>
          </p:nvPr>
        </p:nvSpPr>
        <p:spPr/>
        <p:txBody>
          <a:bodyPr/>
          <a:lstStyle/>
          <a:p>
            <a:fld id="{419B709C-E74B-47A9-8AF4-7E4E564B53FA}" type="datetimeFigureOut">
              <a:rPr lang="es-NI" smtClean="0"/>
              <a:t>3/10/23</a:t>
            </a:fld>
            <a:endParaRPr lang="es-NI"/>
          </a:p>
        </p:txBody>
      </p:sp>
      <p:sp>
        <p:nvSpPr>
          <p:cNvPr id="6" name="Marcador de pie de página 5">
            <a:extLst>
              <a:ext uri="{FF2B5EF4-FFF2-40B4-BE49-F238E27FC236}">
                <a16:creationId xmlns:a16="http://schemas.microsoft.com/office/drawing/2014/main" id="{7862201A-7DF5-FCCF-3956-236DE97C2D3E}"/>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8C4A5058-5D4C-40E0-35C7-FA7A6C51390F}"/>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384184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8269F4-F5C8-5B3F-7E3A-12C51E7ADC8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posición de imagen 2">
            <a:extLst>
              <a:ext uri="{FF2B5EF4-FFF2-40B4-BE49-F238E27FC236}">
                <a16:creationId xmlns:a16="http://schemas.microsoft.com/office/drawing/2014/main" id="{6634DE66-0514-137B-2C2D-474F54B233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Marcador de texto 3">
            <a:extLst>
              <a:ext uri="{FF2B5EF4-FFF2-40B4-BE49-F238E27FC236}">
                <a16:creationId xmlns:a16="http://schemas.microsoft.com/office/drawing/2014/main" id="{AC46E420-EEAC-4402-81B3-F9F83753D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B12101-E122-9658-465A-2EF15E364B33}"/>
              </a:ext>
            </a:extLst>
          </p:cNvPr>
          <p:cNvSpPr>
            <a:spLocks noGrp="1"/>
          </p:cNvSpPr>
          <p:nvPr>
            <p:ph type="dt" sz="half" idx="10"/>
          </p:nvPr>
        </p:nvSpPr>
        <p:spPr/>
        <p:txBody>
          <a:bodyPr/>
          <a:lstStyle/>
          <a:p>
            <a:fld id="{419B709C-E74B-47A9-8AF4-7E4E564B53FA}" type="datetimeFigureOut">
              <a:rPr lang="es-NI" smtClean="0"/>
              <a:t>3/10/23</a:t>
            </a:fld>
            <a:endParaRPr lang="es-NI"/>
          </a:p>
        </p:txBody>
      </p:sp>
      <p:sp>
        <p:nvSpPr>
          <p:cNvPr id="6" name="Marcador de pie de página 5">
            <a:extLst>
              <a:ext uri="{FF2B5EF4-FFF2-40B4-BE49-F238E27FC236}">
                <a16:creationId xmlns:a16="http://schemas.microsoft.com/office/drawing/2014/main" id="{E321093A-F387-E7C4-1B6B-80FA651D6D98}"/>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E7EE28D5-B1D7-8B7A-112E-CC0206DA3A80}"/>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94634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067EDC5-DB64-0F4B-3627-580F575E75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AC407F72-A20A-87F8-15F1-8BBD075D10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F4CEFD90-8347-FA93-1DDD-DA344C9D89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B709C-E74B-47A9-8AF4-7E4E564B53FA}" type="datetimeFigureOut">
              <a:rPr lang="es-NI" smtClean="0"/>
              <a:t>3/10/23</a:t>
            </a:fld>
            <a:endParaRPr lang="es-NI"/>
          </a:p>
        </p:txBody>
      </p:sp>
      <p:sp>
        <p:nvSpPr>
          <p:cNvPr id="5" name="Marcador de pie de página 4">
            <a:extLst>
              <a:ext uri="{FF2B5EF4-FFF2-40B4-BE49-F238E27FC236}">
                <a16:creationId xmlns:a16="http://schemas.microsoft.com/office/drawing/2014/main" id="{CE46703A-E83B-4C29-8546-AEB0AF99DB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Marcador de número de diapositiva 5">
            <a:extLst>
              <a:ext uri="{FF2B5EF4-FFF2-40B4-BE49-F238E27FC236}">
                <a16:creationId xmlns:a16="http://schemas.microsoft.com/office/drawing/2014/main" id="{433A2CF1-4FC8-3956-AE11-6EF4217765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48F36-128D-4A94-BE40-ACD8F3111A28}" type="slidenum">
              <a:rPr lang="es-NI" smtClean="0"/>
              <a:t>‹Nº›</a:t>
            </a:fld>
            <a:endParaRPr lang="es-NI"/>
          </a:p>
        </p:txBody>
      </p:sp>
    </p:spTree>
    <p:extLst>
      <p:ext uri="{BB962C8B-B14F-4D97-AF65-F5344CB8AC3E}">
        <p14:creationId xmlns:p14="http://schemas.microsoft.com/office/powerpoint/2010/main" val="512938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1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chart" Target="../charts/chart14.xml"/></Relationships>
</file>

<file path=ppt/slides/_rels/slide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FBE373-6481-FBA5-4A97-9B4FF654DB9E}"/>
              </a:ext>
            </a:extLst>
          </p:cNvPr>
          <p:cNvSpPr>
            <a:spLocks noGrp="1"/>
          </p:cNvSpPr>
          <p:nvPr>
            <p:ph type="ctrTitle"/>
          </p:nvPr>
        </p:nvSpPr>
        <p:spPr>
          <a:xfrm>
            <a:off x="0" y="2688609"/>
            <a:ext cx="12192000" cy="1761841"/>
          </a:xfrm>
          <a:noFill/>
          <a:effectLst>
            <a:outerShdw blurRad="50800" dist="38100" dir="2700000" algn="tl" rotWithShape="0">
              <a:schemeClr val="accent1">
                <a:lumMod val="50000"/>
                <a:alpha val="33000"/>
              </a:schemeClr>
            </a:outerShdw>
            <a:reflection blurRad="6350" stA="52000" endA="300" endPos="35000" dir="5400000" sy="-100000" algn="bl" rotWithShape="0"/>
          </a:effectLst>
        </p:spPr>
        <p:txBody>
          <a:bodyPr>
            <a:normAutofit/>
          </a:bodyPr>
          <a:lstStyle/>
          <a:p>
            <a:r>
              <a:rPr lang="es-ES" sz="4400" dirty="0">
                <a:solidFill>
                  <a:srgbClr val="186AAD"/>
                </a:solidFill>
                <a:latin typeface="Franklin Gothic Heavy" panose="020B0903020102020204" pitchFamily="34" charset="0"/>
              </a:rPr>
              <a:t>“Necesidades de formación TIC en docentes de la UNAN Managua”</a:t>
            </a:r>
            <a:endParaRPr lang="es-NI" sz="4400" dirty="0">
              <a:solidFill>
                <a:srgbClr val="186AAD"/>
              </a:solidFill>
              <a:latin typeface="Franklin Gothic Heavy" panose="020B0903020102020204" pitchFamily="34" charset="0"/>
            </a:endParaRPr>
          </a:p>
        </p:txBody>
      </p:sp>
      <p:sp>
        <p:nvSpPr>
          <p:cNvPr id="3" name="Subtítulo 2">
            <a:extLst>
              <a:ext uri="{FF2B5EF4-FFF2-40B4-BE49-F238E27FC236}">
                <a16:creationId xmlns:a16="http://schemas.microsoft.com/office/drawing/2014/main" id="{325A9CC9-9E60-183D-8608-08AA4E9B0CF7}"/>
              </a:ext>
            </a:extLst>
          </p:cNvPr>
          <p:cNvSpPr>
            <a:spLocks noGrp="1"/>
          </p:cNvSpPr>
          <p:nvPr>
            <p:ph type="subTitle" idx="1"/>
          </p:nvPr>
        </p:nvSpPr>
        <p:spPr>
          <a:xfrm>
            <a:off x="0" y="4450450"/>
            <a:ext cx="12192000" cy="1488531"/>
          </a:xfrm>
          <a:ln>
            <a:noFill/>
          </a:ln>
        </p:spPr>
        <p:txBody>
          <a:bodyPr anchor="ctr"/>
          <a:lstStyle/>
          <a:p>
            <a:r>
              <a:rPr lang="es-ES" dirty="0" err="1">
                <a:solidFill>
                  <a:srgbClr val="186AAD"/>
                </a:solidFill>
                <a:latin typeface="Roboto" panose="02000000000000000000" pitchFamily="2" charset="0"/>
                <a:ea typeface="Roboto" panose="02000000000000000000" pitchFamily="2" charset="0"/>
              </a:rPr>
              <a:t>MSc</a:t>
            </a:r>
            <a:r>
              <a:rPr lang="es-ES" dirty="0">
                <a:solidFill>
                  <a:srgbClr val="186AAD"/>
                </a:solidFill>
                <a:latin typeface="Roboto" panose="02000000000000000000" pitchFamily="2" charset="0"/>
                <a:ea typeface="Roboto" panose="02000000000000000000" pitchFamily="2" charset="0"/>
              </a:rPr>
              <a:t>. José </a:t>
            </a:r>
            <a:r>
              <a:rPr lang="es-ES" dirty="0" err="1">
                <a:solidFill>
                  <a:srgbClr val="186AAD"/>
                </a:solidFill>
                <a:latin typeface="Roboto" panose="02000000000000000000" pitchFamily="2" charset="0"/>
                <a:ea typeface="Roboto" panose="02000000000000000000" pitchFamily="2" charset="0"/>
              </a:rPr>
              <a:t>Medal</a:t>
            </a:r>
            <a:endParaRPr lang="es-ES" dirty="0">
              <a:solidFill>
                <a:srgbClr val="186AAD"/>
              </a:solidFill>
              <a:latin typeface="Roboto" panose="02000000000000000000" pitchFamily="2" charset="0"/>
              <a:ea typeface="Roboto" panose="02000000000000000000" pitchFamily="2" charset="0"/>
            </a:endParaRPr>
          </a:p>
        </p:txBody>
      </p:sp>
      <p:sp>
        <p:nvSpPr>
          <p:cNvPr id="4" name="Subtítulo 2">
            <a:extLst>
              <a:ext uri="{FF2B5EF4-FFF2-40B4-BE49-F238E27FC236}">
                <a16:creationId xmlns:a16="http://schemas.microsoft.com/office/drawing/2014/main" id="{B1BC5780-ACCB-003A-75DC-2CB693708101}"/>
              </a:ext>
            </a:extLst>
          </p:cNvPr>
          <p:cNvSpPr txBox="1">
            <a:spLocks/>
          </p:cNvSpPr>
          <p:nvPr/>
        </p:nvSpPr>
        <p:spPr>
          <a:xfrm>
            <a:off x="3048000" y="5938981"/>
            <a:ext cx="9144000" cy="339020"/>
          </a:xfrm>
          <a:prstGeom prst="rect">
            <a:avLst/>
          </a:prstGeom>
          <a:ln>
            <a:noFill/>
          </a:ln>
        </p:spPr>
        <p:txBody>
          <a:bodyPr vert="horz" lIns="91440" tIns="45720" rIns="91440" bIns="45720" rtlCol="0" anchor="ctr">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dirty="0">
                <a:solidFill>
                  <a:srgbClr val="186AAD"/>
                </a:solidFill>
                <a:latin typeface="Roboto" panose="02000000000000000000" pitchFamily="2" charset="0"/>
                <a:ea typeface="Roboto" panose="02000000000000000000" pitchFamily="2" charset="0"/>
              </a:rPr>
              <a:t>Octubre, 2023</a:t>
            </a:r>
          </a:p>
        </p:txBody>
      </p:sp>
    </p:spTree>
    <p:extLst>
      <p:ext uri="{BB962C8B-B14F-4D97-AF65-F5344CB8AC3E}">
        <p14:creationId xmlns:p14="http://schemas.microsoft.com/office/powerpoint/2010/main" val="3213591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5F382E-AD78-8FB8-EB68-664573C20E44}"/>
              </a:ext>
            </a:extLst>
          </p:cNvPr>
          <p:cNvSpPr>
            <a:spLocks noGrp="1"/>
          </p:cNvSpPr>
          <p:nvPr>
            <p:ph type="title"/>
          </p:nvPr>
        </p:nvSpPr>
        <p:spPr/>
        <p:txBody>
          <a:bodyPr/>
          <a:lstStyle/>
          <a:p>
            <a:r>
              <a:rPr lang="es-ES_tradnl" dirty="0"/>
              <a:t>Herramientas de Software para Investigación</a:t>
            </a:r>
          </a:p>
        </p:txBody>
      </p:sp>
      <p:graphicFrame>
        <p:nvGraphicFramePr>
          <p:cNvPr id="4" name="Gráfico 3">
            <a:extLst>
              <a:ext uri="{FF2B5EF4-FFF2-40B4-BE49-F238E27FC236}">
                <a16:creationId xmlns:a16="http://schemas.microsoft.com/office/drawing/2014/main" id="{9D3F508B-3B9B-6812-8CA5-02C916EF4388}"/>
              </a:ext>
            </a:extLst>
          </p:cNvPr>
          <p:cNvGraphicFramePr/>
          <p:nvPr>
            <p:extLst>
              <p:ext uri="{D42A27DB-BD31-4B8C-83A1-F6EECF244321}">
                <p14:modId xmlns:p14="http://schemas.microsoft.com/office/powerpoint/2010/main" val="293436130"/>
              </p:ext>
            </p:extLst>
          </p:nvPr>
        </p:nvGraphicFramePr>
        <p:xfrm>
          <a:off x="102300" y="1307618"/>
          <a:ext cx="5839791" cy="4904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57871232-58AB-D796-565C-0092A02F2D93}"/>
              </a:ext>
            </a:extLst>
          </p:cNvPr>
          <p:cNvGraphicFramePr/>
          <p:nvPr>
            <p:extLst>
              <p:ext uri="{D42A27DB-BD31-4B8C-83A1-F6EECF244321}">
                <p14:modId xmlns:p14="http://schemas.microsoft.com/office/powerpoint/2010/main" val="1675801537"/>
              </p:ext>
            </p:extLst>
          </p:nvPr>
        </p:nvGraphicFramePr>
        <p:xfrm>
          <a:off x="6001730" y="1298712"/>
          <a:ext cx="6096000" cy="4904125"/>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Conector recto 5">
            <a:extLst>
              <a:ext uri="{FF2B5EF4-FFF2-40B4-BE49-F238E27FC236}">
                <a16:creationId xmlns:a16="http://schemas.microsoft.com/office/drawing/2014/main" id="{CBE8F0FE-14BC-BB68-246C-415066188F6F}"/>
              </a:ext>
            </a:extLst>
          </p:cNvPr>
          <p:cNvCxnSpPr>
            <a:cxnSpLocks/>
          </p:cNvCxnSpPr>
          <p:nvPr/>
        </p:nvCxnSpPr>
        <p:spPr>
          <a:xfrm>
            <a:off x="5947412" y="1404728"/>
            <a:ext cx="0" cy="480701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BC711228-FCDA-7ED8-1DB4-418B367CBAF4}"/>
              </a:ext>
            </a:extLst>
          </p:cNvPr>
          <p:cNvSpPr txBox="1"/>
          <p:nvPr/>
        </p:nvSpPr>
        <p:spPr>
          <a:xfrm>
            <a:off x="147855" y="6211743"/>
            <a:ext cx="5893825" cy="646331"/>
          </a:xfrm>
          <a:prstGeom prst="rect">
            <a:avLst/>
          </a:prstGeom>
          <a:noFill/>
        </p:spPr>
        <p:txBody>
          <a:bodyPr wrap="square" rtlCol="0">
            <a:spAutoFit/>
          </a:bodyPr>
          <a:lstStyle/>
          <a:p>
            <a:r>
              <a:rPr lang="es-ES_tradnl" dirty="0"/>
              <a:t>66% de los participantes indica utilizar alguna Herramienta de Software de Investigación</a:t>
            </a:r>
          </a:p>
        </p:txBody>
      </p:sp>
    </p:spTree>
    <p:extLst>
      <p:ext uri="{BB962C8B-B14F-4D97-AF65-F5344CB8AC3E}">
        <p14:creationId xmlns:p14="http://schemas.microsoft.com/office/powerpoint/2010/main" val="621632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BD76E3-CC5A-46EE-4C6A-90CBEC32E867}"/>
              </a:ext>
            </a:extLst>
          </p:cNvPr>
          <p:cNvSpPr>
            <a:spLocks noGrp="1"/>
          </p:cNvSpPr>
          <p:nvPr>
            <p:ph type="title"/>
          </p:nvPr>
        </p:nvSpPr>
        <p:spPr/>
        <p:txBody>
          <a:bodyPr>
            <a:normAutofit/>
          </a:bodyPr>
          <a:lstStyle/>
          <a:p>
            <a:r>
              <a:rPr lang="es-ES_tradnl" sz="2800" dirty="0"/>
              <a:t>Herramientas de Software para Creación de Materiales Educativos</a:t>
            </a:r>
          </a:p>
        </p:txBody>
      </p:sp>
      <p:graphicFrame>
        <p:nvGraphicFramePr>
          <p:cNvPr id="4" name="Gráfico 3">
            <a:extLst>
              <a:ext uri="{FF2B5EF4-FFF2-40B4-BE49-F238E27FC236}">
                <a16:creationId xmlns:a16="http://schemas.microsoft.com/office/drawing/2014/main" id="{AB3F68DA-0C6B-42B3-D6F9-F47B2FF86E3D}"/>
              </a:ext>
            </a:extLst>
          </p:cNvPr>
          <p:cNvGraphicFramePr/>
          <p:nvPr>
            <p:extLst>
              <p:ext uri="{D42A27DB-BD31-4B8C-83A1-F6EECF244321}">
                <p14:modId xmlns:p14="http://schemas.microsoft.com/office/powerpoint/2010/main" val="2503406860"/>
              </p:ext>
            </p:extLst>
          </p:nvPr>
        </p:nvGraphicFramePr>
        <p:xfrm>
          <a:off x="102300" y="1307618"/>
          <a:ext cx="5839791" cy="4904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18E647DD-0F2E-8EF3-BAD8-F3DCA39C571D}"/>
              </a:ext>
            </a:extLst>
          </p:cNvPr>
          <p:cNvGraphicFramePr/>
          <p:nvPr>
            <p:extLst>
              <p:ext uri="{D42A27DB-BD31-4B8C-83A1-F6EECF244321}">
                <p14:modId xmlns:p14="http://schemas.microsoft.com/office/powerpoint/2010/main" val="518094260"/>
              </p:ext>
            </p:extLst>
          </p:nvPr>
        </p:nvGraphicFramePr>
        <p:xfrm>
          <a:off x="6096000" y="1298712"/>
          <a:ext cx="6096000" cy="4904125"/>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Conector recto 5">
            <a:extLst>
              <a:ext uri="{FF2B5EF4-FFF2-40B4-BE49-F238E27FC236}">
                <a16:creationId xmlns:a16="http://schemas.microsoft.com/office/drawing/2014/main" id="{15A3B6EE-E98E-D51A-9FAC-661410F045D0}"/>
              </a:ext>
            </a:extLst>
          </p:cNvPr>
          <p:cNvCxnSpPr>
            <a:cxnSpLocks/>
          </p:cNvCxnSpPr>
          <p:nvPr/>
        </p:nvCxnSpPr>
        <p:spPr>
          <a:xfrm>
            <a:off x="6041682" y="1404728"/>
            <a:ext cx="0" cy="480701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6692CE5E-A07D-E2BC-A45E-BE3AD3D6EBFC}"/>
              </a:ext>
            </a:extLst>
          </p:cNvPr>
          <p:cNvSpPr txBox="1"/>
          <p:nvPr/>
        </p:nvSpPr>
        <p:spPr>
          <a:xfrm>
            <a:off x="147855" y="6211743"/>
            <a:ext cx="5893825" cy="584775"/>
          </a:xfrm>
          <a:prstGeom prst="rect">
            <a:avLst/>
          </a:prstGeom>
          <a:noFill/>
        </p:spPr>
        <p:txBody>
          <a:bodyPr wrap="square" rtlCol="0">
            <a:spAutoFit/>
          </a:bodyPr>
          <a:lstStyle/>
          <a:p>
            <a:r>
              <a:rPr lang="es-ES_tradnl" sz="1600" dirty="0"/>
              <a:t>51.90% de los participantes indica utilizar alguna Herramienta de Software Para Creación de Materiales Educativos</a:t>
            </a:r>
          </a:p>
        </p:txBody>
      </p:sp>
    </p:spTree>
    <p:extLst>
      <p:ext uri="{BB962C8B-B14F-4D97-AF65-F5344CB8AC3E}">
        <p14:creationId xmlns:p14="http://schemas.microsoft.com/office/powerpoint/2010/main" val="2637169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5AAE85-1C3F-1E56-F994-8D1EB0F01649}"/>
              </a:ext>
            </a:extLst>
          </p:cNvPr>
          <p:cNvSpPr>
            <a:spLocks noGrp="1"/>
          </p:cNvSpPr>
          <p:nvPr>
            <p:ph type="title"/>
          </p:nvPr>
        </p:nvSpPr>
        <p:spPr/>
        <p:txBody>
          <a:bodyPr/>
          <a:lstStyle/>
          <a:p>
            <a:r>
              <a:rPr lang="es-ES_tradnl" dirty="0"/>
              <a:t>Herramientas de Proyección</a:t>
            </a:r>
          </a:p>
        </p:txBody>
      </p:sp>
      <p:graphicFrame>
        <p:nvGraphicFramePr>
          <p:cNvPr id="5" name="Gráfico 4">
            <a:extLst>
              <a:ext uri="{FF2B5EF4-FFF2-40B4-BE49-F238E27FC236}">
                <a16:creationId xmlns:a16="http://schemas.microsoft.com/office/drawing/2014/main" id="{C2D27ACF-3789-94D8-0756-5E805A28A3C2}"/>
              </a:ext>
            </a:extLst>
          </p:cNvPr>
          <p:cNvGraphicFramePr/>
          <p:nvPr>
            <p:extLst>
              <p:ext uri="{D42A27DB-BD31-4B8C-83A1-F6EECF244321}">
                <p14:modId xmlns:p14="http://schemas.microsoft.com/office/powerpoint/2010/main" val="164430996"/>
              </p:ext>
            </p:extLst>
          </p:nvPr>
        </p:nvGraphicFramePr>
        <p:xfrm>
          <a:off x="344557" y="1369324"/>
          <a:ext cx="5999682" cy="37397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C00B4371-5DEE-0A0C-9F69-DC1E45FDA207}"/>
              </a:ext>
            </a:extLst>
          </p:cNvPr>
          <p:cNvGraphicFramePr/>
          <p:nvPr>
            <p:extLst>
              <p:ext uri="{D42A27DB-BD31-4B8C-83A1-F6EECF244321}">
                <p14:modId xmlns:p14="http://schemas.microsoft.com/office/powerpoint/2010/main" val="61966036"/>
              </p:ext>
            </p:extLst>
          </p:nvPr>
        </p:nvGraphicFramePr>
        <p:xfrm>
          <a:off x="5972359" y="3445833"/>
          <a:ext cx="5999682" cy="118509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a:extLst>
              <a:ext uri="{FF2B5EF4-FFF2-40B4-BE49-F238E27FC236}">
                <a16:creationId xmlns:a16="http://schemas.microsoft.com/office/drawing/2014/main" id="{D4CE15BC-55D2-073A-091F-81E7D1FD63A3}"/>
              </a:ext>
            </a:extLst>
          </p:cNvPr>
          <p:cNvSpPr/>
          <p:nvPr/>
        </p:nvSpPr>
        <p:spPr>
          <a:xfrm>
            <a:off x="9323029" y="5488676"/>
            <a:ext cx="2789459" cy="1325218"/>
          </a:xfrm>
          <a:prstGeom prst="rect">
            <a:avLst/>
          </a:prstGeom>
          <a:no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_tradnl"/>
          </a:p>
        </p:txBody>
      </p:sp>
      <p:sp>
        <p:nvSpPr>
          <p:cNvPr id="8" name="Rectángulo 7">
            <a:extLst>
              <a:ext uri="{FF2B5EF4-FFF2-40B4-BE49-F238E27FC236}">
                <a16:creationId xmlns:a16="http://schemas.microsoft.com/office/drawing/2014/main" id="{191CDA43-C8E2-82FC-58AD-0B155BBF041E}"/>
              </a:ext>
            </a:extLst>
          </p:cNvPr>
          <p:cNvSpPr/>
          <p:nvPr/>
        </p:nvSpPr>
        <p:spPr>
          <a:xfrm>
            <a:off x="9528214" y="5600284"/>
            <a:ext cx="238541" cy="369332"/>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Rectángulo 8">
            <a:extLst>
              <a:ext uri="{FF2B5EF4-FFF2-40B4-BE49-F238E27FC236}">
                <a16:creationId xmlns:a16="http://schemas.microsoft.com/office/drawing/2014/main" id="{B6CEC926-9D8F-F9E2-9BC2-BF88E1E4D572}"/>
              </a:ext>
            </a:extLst>
          </p:cNvPr>
          <p:cNvSpPr/>
          <p:nvPr/>
        </p:nvSpPr>
        <p:spPr>
          <a:xfrm>
            <a:off x="9528214" y="5971347"/>
            <a:ext cx="238541" cy="362706"/>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Rectángulo 9">
            <a:extLst>
              <a:ext uri="{FF2B5EF4-FFF2-40B4-BE49-F238E27FC236}">
                <a16:creationId xmlns:a16="http://schemas.microsoft.com/office/drawing/2014/main" id="{88614B9F-FE62-BD95-2F5A-89DDB2753C14}"/>
              </a:ext>
            </a:extLst>
          </p:cNvPr>
          <p:cNvSpPr/>
          <p:nvPr/>
        </p:nvSpPr>
        <p:spPr>
          <a:xfrm>
            <a:off x="9528214" y="6329158"/>
            <a:ext cx="238541" cy="369332"/>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CuadroTexto 10">
            <a:extLst>
              <a:ext uri="{FF2B5EF4-FFF2-40B4-BE49-F238E27FC236}">
                <a16:creationId xmlns:a16="http://schemas.microsoft.com/office/drawing/2014/main" id="{19173060-A251-0ACB-7097-2FDBA3656D1A}"/>
              </a:ext>
            </a:extLst>
          </p:cNvPr>
          <p:cNvSpPr txBox="1"/>
          <p:nvPr/>
        </p:nvSpPr>
        <p:spPr>
          <a:xfrm>
            <a:off x="9766755" y="5600283"/>
            <a:ext cx="2007922" cy="369332"/>
          </a:xfrm>
          <a:prstGeom prst="rect">
            <a:avLst/>
          </a:prstGeom>
          <a:noFill/>
        </p:spPr>
        <p:txBody>
          <a:bodyPr wrap="none" rtlCol="0">
            <a:spAutoFit/>
          </a:bodyPr>
          <a:lstStyle/>
          <a:p>
            <a:r>
              <a:rPr lang="es-ES_tradnl" dirty="0"/>
              <a:t>Nivel de Uso Básico</a:t>
            </a:r>
          </a:p>
        </p:txBody>
      </p:sp>
      <p:sp>
        <p:nvSpPr>
          <p:cNvPr id="12" name="CuadroTexto 11">
            <a:extLst>
              <a:ext uri="{FF2B5EF4-FFF2-40B4-BE49-F238E27FC236}">
                <a16:creationId xmlns:a16="http://schemas.microsoft.com/office/drawing/2014/main" id="{8E5F3D68-75BE-B81A-2275-AEFE2302C7DE}"/>
              </a:ext>
            </a:extLst>
          </p:cNvPr>
          <p:cNvSpPr txBox="1"/>
          <p:nvPr/>
        </p:nvSpPr>
        <p:spPr>
          <a:xfrm>
            <a:off x="9796789" y="5964720"/>
            <a:ext cx="2021066" cy="369332"/>
          </a:xfrm>
          <a:prstGeom prst="rect">
            <a:avLst/>
          </a:prstGeom>
          <a:noFill/>
        </p:spPr>
        <p:txBody>
          <a:bodyPr wrap="none" rtlCol="0">
            <a:spAutoFit/>
          </a:bodyPr>
          <a:lstStyle/>
          <a:p>
            <a:r>
              <a:rPr lang="es-ES_tradnl" dirty="0"/>
              <a:t>Nivel de Uso Medio</a:t>
            </a:r>
          </a:p>
        </p:txBody>
      </p:sp>
      <p:sp>
        <p:nvSpPr>
          <p:cNvPr id="13" name="CuadroTexto 12">
            <a:extLst>
              <a:ext uri="{FF2B5EF4-FFF2-40B4-BE49-F238E27FC236}">
                <a16:creationId xmlns:a16="http://schemas.microsoft.com/office/drawing/2014/main" id="{332AB914-AE1F-2104-D2FB-FC2086901360}"/>
              </a:ext>
            </a:extLst>
          </p:cNvPr>
          <p:cNvSpPr txBox="1"/>
          <p:nvPr/>
        </p:nvSpPr>
        <p:spPr>
          <a:xfrm>
            <a:off x="9796789" y="6329157"/>
            <a:ext cx="2315699" cy="369332"/>
          </a:xfrm>
          <a:prstGeom prst="rect">
            <a:avLst/>
          </a:prstGeom>
          <a:noFill/>
        </p:spPr>
        <p:txBody>
          <a:bodyPr wrap="none" rtlCol="0">
            <a:spAutoFit/>
          </a:bodyPr>
          <a:lstStyle/>
          <a:p>
            <a:r>
              <a:rPr lang="es-ES_tradnl" dirty="0"/>
              <a:t>Nivel de Uso Avanzado</a:t>
            </a:r>
          </a:p>
        </p:txBody>
      </p:sp>
      <p:graphicFrame>
        <p:nvGraphicFramePr>
          <p:cNvPr id="14" name="Gráfico 13">
            <a:extLst>
              <a:ext uri="{FF2B5EF4-FFF2-40B4-BE49-F238E27FC236}">
                <a16:creationId xmlns:a16="http://schemas.microsoft.com/office/drawing/2014/main" id="{190F9546-D5E2-B07D-2BF5-3F4BC24EDF97}"/>
              </a:ext>
            </a:extLst>
          </p:cNvPr>
          <p:cNvGraphicFramePr/>
          <p:nvPr>
            <p:extLst>
              <p:ext uri="{D42A27DB-BD31-4B8C-83A1-F6EECF244321}">
                <p14:modId xmlns:p14="http://schemas.microsoft.com/office/powerpoint/2010/main" val="2184157440"/>
              </p:ext>
            </p:extLst>
          </p:nvPr>
        </p:nvGraphicFramePr>
        <p:xfrm>
          <a:off x="5849179" y="2099167"/>
          <a:ext cx="5999682" cy="1325563"/>
        </p:xfrm>
        <a:graphic>
          <a:graphicData uri="http://schemas.openxmlformats.org/drawingml/2006/chart">
            <c:chart xmlns:c="http://schemas.openxmlformats.org/drawingml/2006/chart" xmlns:r="http://schemas.openxmlformats.org/officeDocument/2006/relationships" r:id="rId4"/>
          </a:graphicData>
        </a:graphic>
      </p:graphicFrame>
      <p:sp>
        <p:nvSpPr>
          <p:cNvPr id="16" name="CuadroTexto 15">
            <a:extLst>
              <a:ext uri="{FF2B5EF4-FFF2-40B4-BE49-F238E27FC236}">
                <a16:creationId xmlns:a16="http://schemas.microsoft.com/office/drawing/2014/main" id="{2E328192-18A9-54D8-C685-30B83BFC4A46}"/>
              </a:ext>
            </a:extLst>
          </p:cNvPr>
          <p:cNvSpPr txBox="1"/>
          <p:nvPr/>
        </p:nvSpPr>
        <p:spPr>
          <a:xfrm>
            <a:off x="147855" y="6211743"/>
            <a:ext cx="5893825" cy="584775"/>
          </a:xfrm>
          <a:prstGeom prst="rect">
            <a:avLst/>
          </a:prstGeom>
          <a:noFill/>
        </p:spPr>
        <p:txBody>
          <a:bodyPr wrap="square" rtlCol="0">
            <a:spAutoFit/>
          </a:bodyPr>
          <a:lstStyle/>
          <a:p>
            <a:r>
              <a:rPr lang="es-ES_tradnl" sz="1600" dirty="0"/>
              <a:t>83% de los participantes indica utilizar alguna Herramienta de Proyección</a:t>
            </a:r>
          </a:p>
        </p:txBody>
      </p:sp>
    </p:spTree>
    <p:extLst>
      <p:ext uri="{BB962C8B-B14F-4D97-AF65-F5344CB8AC3E}">
        <p14:creationId xmlns:p14="http://schemas.microsoft.com/office/powerpoint/2010/main" val="2138068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48A1FB-2B80-140C-02C4-838BFB10C8BF}"/>
              </a:ext>
            </a:extLst>
          </p:cNvPr>
          <p:cNvSpPr>
            <a:spLocks noGrp="1"/>
          </p:cNvSpPr>
          <p:nvPr>
            <p:ph type="title"/>
          </p:nvPr>
        </p:nvSpPr>
        <p:spPr/>
        <p:txBody>
          <a:bodyPr/>
          <a:lstStyle/>
          <a:p>
            <a:r>
              <a:rPr lang="es-ES_tradnl" dirty="0"/>
              <a:t>Herramientas de Videoconferencia</a:t>
            </a:r>
          </a:p>
        </p:txBody>
      </p:sp>
      <p:sp>
        <p:nvSpPr>
          <p:cNvPr id="5" name="Rectángulo 4">
            <a:extLst>
              <a:ext uri="{FF2B5EF4-FFF2-40B4-BE49-F238E27FC236}">
                <a16:creationId xmlns:a16="http://schemas.microsoft.com/office/drawing/2014/main" id="{6B313603-ADC1-6B66-F677-0DD9B46A049B}"/>
              </a:ext>
            </a:extLst>
          </p:cNvPr>
          <p:cNvSpPr/>
          <p:nvPr/>
        </p:nvSpPr>
        <p:spPr>
          <a:xfrm>
            <a:off x="9323029" y="5488676"/>
            <a:ext cx="2789459" cy="1325218"/>
          </a:xfrm>
          <a:prstGeom prst="rect">
            <a:avLst/>
          </a:prstGeom>
          <a:no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_tradnl"/>
          </a:p>
        </p:txBody>
      </p:sp>
      <p:graphicFrame>
        <p:nvGraphicFramePr>
          <p:cNvPr id="6" name="Gráfico 5">
            <a:extLst>
              <a:ext uri="{FF2B5EF4-FFF2-40B4-BE49-F238E27FC236}">
                <a16:creationId xmlns:a16="http://schemas.microsoft.com/office/drawing/2014/main" id="{0669525B-0672-6669-EB12-159D1A4C4084}"/>
              </a:ext>
            </a:extLst>
          </p:cNvPr>
          <p:cNvGraphicFramePr/>
          <p:nvPr>
            <p:extLst>
              <p:ext uri="{D42A27DB-BD31-4B8C-83A1-F6EECF244321}">
                <p14:modId xmlns:p14="http://schemas.microsoft.com/office/powerpoint/2010/main" val="3138332999"/>
              </p:ext>
            </p:extLst>
          </p:nvPr>
        </p:nvGraphicFramePr>
        <p:xfrm>
          <a:off x="344557" y="1369324"/>
          <a:ext cx="5999682" cy="37397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a:extLst>
              <a:ext uri="{FF2B5EF4-FFF2-40B4-BE49-F238E27FC236}">
                <a16:creationId xmlns:a16="http://schemas.microsoft.com/office/drawing/2014/main" id="{A7A70DC8-7586-1411-DCF5-C4677DF6A3A8}"/>
              </a:ext>
            </a:extLst>
          </p:cNvPr>
          <p:cNvGraphicFramePr/>
          <p:nvPr>
            <p:extLst>
              <p:ext uri="{D42A27DB-BD31-4B8C-83A1-F6EECF244321}">
                <p14:modId xmlns:p14="http://schemas.microsoft.com/office/powerpoint/2010/main" val="2511806934"/>
              </p:ext>
            </p:extLst>
          </p:nvPr>
        </p:nvGraphicFramePr>
        <p:xfrm>
          <a:off x="344557" y="5109088"/>
          <a:ext cx="5999682" cy="67586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id="{95D28307-BD35-5F01-5A78-083612E9EE99}"/>
              </a:ext>
            </a:extLst>
          </p:cNvPr>
          <p:cNvSpPr/>
          <p:nvPr/>
        </p:nvSpPr>
        <p:spPr>
          <a:xfrm>
            <a:off x="9528214" y="5600284"/>
            <a:ext cx="238541" cy="369332"/>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Rectángulo 8">
            <a:extLst>
              <a:ext uri="{FF2B5EF4-FFF2-40B4-BE49-F238E27FC236}">
                <a16:creationId xmlns:a16="http://schemas.microsoft.com/office/drawing/2014/main" id="{6D24AB26-DDA4-58C6-0A40-99D8FC801BE6}"/>
              </a:ext>
            </a:extLst>
          </p:cNvPr>
          <p:cNvSpPr/>
          <p:nvPr/>
        </p:nvSpPr>
        <p:spPr>
          <a:xfrm>
            <a:off x="9528214" y="5971347"/>
            <a:ext cx="238541" cy="362706"/>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Rectángulo 9">
            <a:extLst>
              <a:ext uri="{FF2B5EF4-FFF2-40B4-BE49-F238E27FC236}">
                <a16:creationId xmlns:a16="http://schemas.microsoft.com/office/drawing/2014/main" id="{C3C348A0-319C-40E9-BD1B-6F81CC35DBF8}"/>
              </a:ext>
            </a:extLst>
          </p:cNvPr>
          <p:cNvSpPr/>
          <p:nvPr/>
        </p:nvSpPr>
        <p:spPr>
          <a:xfrm>
            <a:off x="9528214" y="6329158"/>
            <a:ext cx="238541" cy="369332"/>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CuadroTexto 10">
            <a:extLst>
              <a:ext uri="{FF2B5EF4-FFF2-40B4-BE49-F238E27FC236}">
                <a16:creationId xmlns:a16="http://schemas.microsoft.com/office/drawing/2014/main" id="{1C0E0281-E5CC-5061-5EC4-B4F4B0B8BB33}"/>
              </a:ext>
            </a:extLst>
          </p:cNvPr>
          <p:cNvSpPr txBox="1"/>
          <p:nvPr/>
        </p:nvSpPr>
        <p:spPr>
          <a:xfrm>
            <a:off x="9766755" y="5600283"/>
            <a:ext cx="2007922" cy="369332"/>
          </a:xfrm>
          <a:prstGeom prst="rect">
            <a:avLst/>
          </a:prstGeom>
          <a:noFill/>
        </p:spPr>
        <p:txBody>
          <a:bodyPr wrap="none" rtlCol="0">
            <a:spAutoFit/>
          </a:bodyPr>
          <a:lstStyle/>
          <a:p>
            <a:r>
              <a:rPr lang="es-ES_tradnl" dirty="0"/>
              <a:t>Nivel de Uso Básico</a:t>
            </a:r>
          </a:p>
        </p:txBody>
      </p:sp>
      <p:sp>
        <p:nvSpPr>
          <p:cNvPr id="12" name="CuadroTexto 11">
            <a:extLst>
              <a:ext uri="{FF2B5EF4-FFF2-40B4-BE49-F238E27FC236}">
                <a16:creationId xmlns:a16="http://schemas.microsoft.com/office/drawing/2014/main" id="{D2E54234-F125-6D3E-9A9D-8AC16DB3B58A}"/>
              </a:ext>
            </a:extLst>
          </p:cNvPr>
          <p:cNvSpPr txBox="1"/>
          <p:nvPr/>
        </p:nvSpPr>
        <p:spPr>
          <a:xfrm>
            <a:off x="9796789" y="5964720"/>
            <a:ext cx="2021066" cy="369332"/>
          </a:xfrm>
          <a:prstGeom prst="rect">
            <a:avLst/>
          </a:prstGeom>
          <a:noFill/>
        </p:spPr>
        <p:txBody>
          <a:bodyPr wrap="none" rtlCol="0">
            <a:spAutoFit/>
          </a:bodyPr>
          <a:lstStyle/>
          <a:p>
            <a:r>
              <a:rPr lang="es-ES_tradnl" dirty="0"/>
              <a:t>Nivel de Uso Medio</a:t>
            </a:r>
          </a:p>
        </p:txBody>
      </p:sp>
      <p:sp>
        <p:nvSpPr>
          <p:cNvPr id="13" name="CuadroTexto 12">
            <a:extLst>
              <a:ext uri="{FF2B5EF4-FFF2-40B4-BE49-F238E27FC236}">
                <a16:creationId xmlns:a16="http://schemas.microsoft.com/office/drawing/2014/main" id="{3D61517F-62BB-73E4-7755-CEA60DB22B98}"/>
              </a:ext>
            </a:extLst>
          </p:cNvPr>
          <p:cNvSpPr txBox="1"/>
          <p:nvPr/>
        </p:nvSpPr>
        <p:spPr>
          <a:xfrm>
            <a:off x="9796789" y="6329157"/>
            <a:ext cx="2315699" cy="369332"/>
          </a:xfrm>
          <a:prstGeom prst="rect">
            <a:avLst/>
          </a:prstGeom>
          <a:noFill/>
        </p:spPr>
        <p:txBody>
          <a:bodyPr wrap="none" rtlCol="0">
            <a:spAutoFit/>
          </a:bodyPr>
          <a:lstStyle/>
          <a:p>
            <a:r>
              <a:rPr lang="es-ES_tradnl" dirty="0"/>
              <a:t>Nivel de Uso Avanzado</a:t>
            </a:r>
          </a:p>
        </p:txBody>
      </p:sp>
      <p:sp>
        <p:nvSpPr>
          <p:cNvPr id="14" name="CuadroTexto 13">
            <a:extLst>
              <a:ext uri="{FF2B5EF4-FFF2-40B4-BE49-F238E27FC236}">
                <a16:creationId xmlns:a16="http://schemas.microsoft.com/office/drawing/2014/main" id="{DF5C3586-63AD-0010-72BE-D63D39864461}"/>
              </a:ext>
            </a:extLst>
          </p:cNvPr>
          <p:cNvSpPr txBox="1"/>
          <p:nvPr/>
        </p:nvSpPr>
        <p:spPr>
          <a:xfrm>
            <a:off x="417322" y="5826220"/>
            <a:ext cx="5678677" cy="646331"/>
          </a:xfrm>
          <a:prstGeom prst="rect">
            <a:avLst/>
          </a:prstGeom>
          <a:noFill/>
        </p:spPr>
        <p:txBody>
          <a:bodyPr wrap="square" rtlCol="0">
            <a:spAutoFit/>
          </a:bodyPr>
          <a:lstStyle/>
          <a:p>
            <a:r>
              <a:rPr lang="es-ES_tradnl" dirty="0"/>
              <a:t>89.83% de los participantes indica utilizar alguna Plataforma de Educación Virtual</a:t>
            </a:r>
          </a:p>
        </p:txBody>
      </p:sp>
    </p:spTree>
    <p:extLst>
      <p:ext uri="{BB962C8B-B14F-4D97-AF65-F5344CB8AC3E}">
        <p14:creationId xmlns:p14="http://schemas.microsoft.com/office/powerpoint/2010/main" val="4245005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64204F-9ECA-7233-C18B-CE33065FACD2}"/>
              </a:ext>
            </a:extLst>
          </p:cNvPr>
          <p:cNvSpPr>
            <a:spLocks noGrp="1"/>
          </p:cNvSpPr>
          <p:nvPr>
            <p:ph type="title"/>
          </p:nvPr>
        </p:nvSpPr>
        <p:spPr/>
        <p:txBody>
          <a:bodyPr/>
          <a:lstStyle/>
          <a:p>
            <a:r>
              <a:rPr lang="es-ES_tradnl" dirty="0"/>
              <a:t>Comportamiento de las variables</a:t>
            </a:r>
          </a:p>
        </p:txBody>
      </p:sp>
      <p:graphicFrame>
        <p:nvGraphicFramePr>
          <p:cNvPr id="4" name="Gráfico 3">
            <a:extLst>
              <a:ext uri="{FF2B5EF4-FFF2-40B4-BE49-F238E27FC236}">
                <a16:creationId xmlns:a16="http://schemas.microsoft.com/office/drawing/2014/main" id="{7229EAE2-912B-86F0-91CC-52544703D0DD}"/>
              </a:ext>
            </a:extLst>
          </p:cNvPr>
          <p:cNvGraphicFramePr/>
          <p:nvPr>
            <p:extLst>
              <p:ext uri="{D42A27DB-BD31-4B8C-83A1-F6EECF244321}">
                <p14:modId xmlns:p14="http://schemas.microsoft.com/office/powerpoint/2010/main" val="3913057348"/>
              </p:ext>
            </p:extLst>
          </p:nvPr>
        </p:nvGraphicFramePr>
        <p:xfrm>
          <a:off x="102300" y="1307618"/>
          <a:ext cx="5839791" cy="4904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7961B177-5912-F0ED-0398-FFE7685292F0}"/>
              </a:ext>
            </a:extLst>
          </p:cNvPr>
          <p:cNvGraphicFramePr/>
          <p:nvPr>
            <p:extLst>
              <p:ext uri="{D42A27DB-BD31-4B8C-83A1-F6EECF244321}">
                <p14:modId xmlns:p14="http://schemas.microsoft.com/office/powerpoint/2010/main" val="2810479415"/>
              </p:ext>
            </p:extLst>
          </p:nvPr>
        </p:nvGraphicFramePr>
        <p:xfrm>
          <a:off x="5992303" y="1298712"/>
          <a:ext cx="6096000" cy="4904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7829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09F2B1-61DD-35BB-73EA-465E76AE5F46}"/>
              </a:ext>
            </a:extLst>
          </p:cNvPr>
          <p:cNvSpPr>
            <a:spLocks noGrp="1"/>
          </p:cNvSpPr>
          <p:nvPr>
            <p:ph type="title"/>
          </p:nvPr>
        </p:nvSpPr>
        <p:spPr/>
        <p:txBody>
          <a:bodyPr/>
          <a:lstStyle/>
          <a:p>
            <a:r>
              <a:rPr lang="es-ES_tradnl" dirty="0"/>
              <a:t>Comparativa 2019 -2021</a:t>
            </a:r>
          </a:p>
        </p:txBody>
      </p:sp>
      <p:pic>
        <p:nvPicPr>
          <p:cNvPr id="4" name="Imagen 3">
            <a:extLst>
              <a:ext uri="{FF2B5EF4-FFF2-40B4-BE49-F238E27FC236}">
                <a16:creationId xmlns:a16="http://schemas.microsoft.com/office/drawing/2014/main" id="{75ABFA01-4AD1-C513-C4F5-F21B76A54B41}"/>
              </a:ext>
            </a:extLst>
          </p:cNvPr>
          <p:cNvPicPr>
            <a:picLocks noChangeAspect="1"/>
          </p:cNvPicPr>
          <p:nvPr/>
        </p:nvPicPr>
        <p:blipFill>
          <a:blip r:embed="rId2"/>
          <a:stretch>
            <a:fillRect/>
          </a:stretch>
        </p:blipFill>
        <p:spPr>
          <a:xfrm>
            <a:off x="2494023" y="1306005"/>
            <a:ext cx="7203953" cy="5377599"/>
          </a:xfrm>
          <a:prstGeom prst="rect">
            <a:avLst/>
          </a:prstGeom>
        </p:spPr>
      </p:pic>
    </p:spTree>
    <p:extLst>
      <p:ext uri="{BB962C8B-B14F-4D97-AF65-F5344CB8AC3E}">
        <p14:creationId xmlns:p14="http://schemas.microsoft.com/office/powerpoint/2010/main" val="801003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5D385B-1DE0-C80C-2AD6-68AAB5B23C51}"/>
              </a:ext>
            </a:extLst>
          </p:cNvPr>
          <p:cNvSpPr>
            <a:spLocks noGrp="1"/>
          </p:cNvSpPr>
          <p:nvPr>
            <p:ph type="title"/>
          </p:nvPr>
        </p:nvSpPr>
        <p:spPr/>
        <p:txBody>
          <a:bodyPr/>
          <a:lstStyle/>
          <a:p>
            <a:r>
              <a:rPr lang="es-ES_tradnl" dirty="0"/>
              <a:t>Temáticas propuestas por los docentes (2021)</a:t>
            </a:r>
          </a:p>
        </p:txBody>
      </p:sp>
      <p:sp>
        <p:nvSpPr>
          <p:cNvPr id="3" name="Marcador de contenido 2">
            <a:extLst>
              <a:ext uri="{FF2B5EF4-FFF2-40B4-BE49-F238E27FC236}">
                <a16:creationId xmlns:a16="http://schemas.microsoft.com/office/drawing/2014/main" id="{32EA250C-EDE9-9DC0-A267-B8062B944FFC}"/>
              </a:ext>
            </a:extLst>
          </p:cNvPr>
          <p:cNvSpPr>
            <a:spLocks noGrp="1"/>
          </p:cNvSpPr>
          <p:nvPr>
            <p:ph idx="1"/>
          </p:nvPr>
        </p:nvSpPr>
        <p:spPr/>
        <p:txBody>
          <a:bodyPr>
            <a:normAutofit lnSpcReduction="10000"/>
          </a:bodyPr>
          <a:lstStyle/>
          <a:p>
            <a:r>
              <a:rPr lang="es-ES_tradnl" dirty="0"/>
              <a:t>Diseño Gráfico</a:t>
            </a:r>
          </a:p>
          <a:p>
            <a:r>
              <a:rPr lang="es-ES_tradnl" u="sng" dirty="0"/>
              <a:t>Realidad Virtual</a:t>
            </a:r>
          </a:p>
          <a:p>
            <a:r>
              <a:rPr lang="es-ES_tradnl" dirty="0"/>
              <a:t>Estrategias de Aprendizaje (Estrategias Didácticas)</a:t>
            </a:r>
          </a:p>
          <a:p>
            <a:r>
              <a:rPr lang="es-ES_tradnl" dirty="0"/>
              <a:t>Simuladores</a:t>
            </a:r>
          </a:p>
          <a:p>
            <a:r>
              <a:rPr lang="es-ES_tradnl" u="sng" dirty="0"/>
              <a:t>Inteligencia Artificial</a:t>
            </a:r>
          </a:p>
          <a:p>
            <a:r>
              <a:rPr lang="es-ES_tradnl" dirty="0"/>
              <a:t>Laboratorios Virtuales</a:t>
            </a:r>
          </a:p>
          <a:p>
            <a:r>
              <a:rPr lang="es-ES_tradnl" dirty="0"/>
              <a:t>Aprendizaje Colaborativo</a:t>
            </a:r>
          </a:p>
          <a:p>
            <a:r>
              <a:rPr lang="es-ES_tradnl" dirty="0"/>
              <a:t>Contenidos Educativos Digitales</a:t>
            </a:r>
          </a:p>
          <a:p>
            <a:r>
              <a:rPr lang="es-ES_tradnl" u="sng" dirty="0"/>
              <a:t>Realidad Aumentada</a:t>
            </a:r>
          </a:p>
        </p:txBody>
      </p:sp>
    </p:spTree>
    <p:extLst>
      <p:ext uri="{BB962C8B-B14F-4D97-AF65-F5344CB8AC3E}">
        <p14:creationId xmlns:p14="http://schemas.microsoft.com/office/powerpoint/2010/main" val="3832308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651140-0D2D-7E6E-1C41-34380EFBB53A}"/>
              </a:ext>
            </a:extLst>
          </p:cNvPr>
          <p:cNvSpPr>
            <a:spLocks noGrp="1"/>
          </p:cNvSpPr>
          <p:nvPr>
            <p:ph type="title"/>
          </p:nvPr>
        </p:nvSpPr>
        <p:spPr/>
        <p:txBody>
          <a:bodyPr/>
          <a:lstStyle/>
          <a:p>
            <a:r>
              <a:rPr lang="es-ES_tradnl" dirty="0"/>
              <a:t>Resultados</a:t>
            </a:r>
          </a:p>
        </p:txBody>
      </p:sp>
      <p:sp>
        <p:nvSpPr>
          <p:cNvPr id="3" name="Marcador de contenido 2">
            <a:extLst>
              <a:ext uri="{FF2B5EF4-FFF2-40B4-BE49-F238E27FC236}">
                <a16:creationId xmlns:a16="http://schemas.microsoft.com/office/drawing/2014/main" id="{9B12C26A-0D45-4B25-3D16-F9C64BA4C433}"/>
              </a:ext>
            </a:extLst>
          </p:cNvPr>
          <p:cNvSpPr>
            <a:spLocks noGrp="1"/>
          </p:cNvSpPr>
          <p:nvPr>
            <p:ph idx="1"/>
          </p:nvPr>
        </p:nvSpPr>
        <p:spPr/>
        <p:txBody>
          <a:bodyPr>
            <a:normAutofit lnSpcReduction="10000"/>
          </a:bodyPr>
          <a:lstStyle/>
          <a:p>
            <a:r>
              <a:rPr lang="es-ES_tradnl" dirty="0"/>
              <a:t>La investigación permite ampliar la oferta del plan de formación docente en materia de educación virtual y competencias digitales.</a:t>
            </a:r>
          </a:p>
          <a:p>
            <a:r>
              <a:rPr lang="es-ES_tradnl" dirty="0"/>
              <a:t>La investigación define cambios en la profundidad del curso (básico, medio, avanzado)</a:t>
            </a:r>
          </a:p>
          <a:p>
            <a:r>
              <a:rPr lang="es-ES_tradnl" dirty="0"/>
              <a:t>El plan de formación se ejecuta a lo largo de todo el año con tres o cuatro cohortes por año.</a:t>
            </a:r>
          </a:p>
          <a:p>
            <a:r>
              <a:rPr lang="es-ES_tradnl" dirty="0"/>
              <a:t>Se inició con 3 cursos libres en 2017, a la fecha se han logrado 25 cursos, 3 diplomados y una especialidad.</a:t>
            </a:r>
          </a:p>
          <a:p>
            <a:r>
              <a:rPr lang="es-ES_tradnl" dirty="0"/>
              <a:t>A la fecha han participado 722 docentes y se han emitido 1945 certificaciones de aprobado.</a:t>
            </a:r>
          </a:p>
          <a:p>
            <a:endParaRPr lang="es-ES_tradnl" dirty="0"/>
          </a:p>
          <a:p>
            <a:endParaRPr lang="es-ES_tradnl" dirty="0"/>
          </a:p>
        </p:txBody>
      </p:sp>
    </p:spTree>
    <p:extLst>
      <p:ext uri="{BB962C8B-B14F-4D97-AF65-F5344CB8AC3E}">
        <p14:creationId xmlns:p14="http://schemas.microsoft.com/office/powerpoint/2010/main" val="829810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791617-974D-6AA6-32F9-CB58D375CDEC}"/>
              </a:ext>
            </a:extLst>
          </p:cNvPr>
          <p:cNvSpPr>
            <a:spLocks noGrp="1"/>
          </p:cNvSpPr>
          <p:nvPr>
            <p:ph type="title"/>
          </p:nvPr>
        </p:nvSpPr>
        <p:spPr/>
        <p:txBody>
          <a:bodyPr/>
          <a:lstStyle/>
          <a:p>
            <a:r>
              <a:rPr lang="es-ES_tradnl" dirty="0"/>
              <a:t>Retos</a:t>
            </a:r>
          </a:p>
        </p:txBody>
      </p:sp>
      <p:sp>
        <p:nvSpPr>
          <p:cNvPr id="3" name="Marcador de contenido 2">
            <a:extLst>
              <a:ext uri="{FF2B5EF4-FFF2-40B4-BE49-F238E27FC236}">
                <a16:creationId xmlns:a16="http://schemas.microsoft.com/office/drawing/2014/main" id="{E7D170D2-D466-BC61-A274-9BB0673A72F7}"/>
              </a:ext>
            </a:extLst>
          </p:cNvPr>
          <p:cNvSpPr>
            <a:spLocks noGrp="1"/>
          </p:cNvSpPr>
          <p:nvPr>
            <p:ph idx="1"/>
          </p:nvPr>
        </p:nvSpPr>
        <p:spPr/>
        <p:txBody>
          <a:bodyPr/>
          <a:lstStyle/>
          <a:p>
            <a:r>
              <a:rPr lang="es-ES_tradnl" dirty="0"/>
              <a:t>Para el 2024 se tiene planificado cursos en (de acuerdo a lo obtenido desde la investigación):</a:t>
            </a:r>
          </a:p>
          <a:p>
            <a:pPr lvl="1"/>
            <a:r>
              <a:rPr lang="es-ES_tradnl" dirty="0"/>
              <a:t>Aplicaciones de la Inteligencia Artificial</a:t>
            </a:r>
          </a:p>
          <a:p>
            <a:pPr lvl="1"/>
            <a:r>
              <a:rPr lang="es-ES_tradnl" dirty="0"/>
              <a:t>Introducción a </a:t>
            </a:r>
            <a:r>
              <a:rPr lang="es-ES_tradnl" dirty="0" err="1"/>
              <a:t>Power</a:t>
            </a:r>
            <a:r>
              <a:rPr lang="es-ES_tradnl" dirty="0"/>
              <a:t> BI</a:t>
            </a:r>
          </a:p>
          <a:p>
            <a:pPr lvl="1"/>
            <a:r>
              <a:rPr lang="es-ES_tradnl" dirty="0"/>
              <a:t>Elaboración de documentos digitales accesibles</a:t>
            </a:r>
          </a:p>
          <a:p>
            <a:pPr lvl="1"/>
            <a:r>
              <a:rPr lang="es-ES_tradnl" dirty="0"/>
              <a:t>Elaboración de presentaciones digitales accesibles</a:t>
            </a:r>
          </a:p>
          <a:p>
            <a:pPr lvl="1"/>
            <a:r>
              <a:rPr lang="es-ES_tradnl" dirty="0"/>
              <a:t>Evaluación educativa de la modalidad a distancia</a:t>
            </a:r>
          </a:p>
          <a:p>
            <a:r>
              <a:rPr lang="es-ES_tradnl" dirty="0"/>
              <a:t>Investigación para determinar la utilidad de los planes de formación en su práctica profesional</a:t>
            </a:r>
          </a:p>
          <a:p>
            <a:pPr lvl="1"/>
            <a:endParaRPr lang="es-ES_tradnl" dirty="0"/>
          </a:p>
        </p:txBody>
      </p:sp>
    </p:spTree>
    <p:extLst>
      <p:ext uri="{BB962C8B-B14F-4D97-AF65-F5344CB8AC3E}">
        <p14:creationId xmlns:p14="http://schemas.microsoft.com/office/powerpoint/2010/main" val="2507269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3111B8-26CF-28C2-27E7-EB4CDAD62E37}"/>
              </a:ext>
            </a:extLst>
          </p:cNvPr>
          <p:cNvSpPr>
            <a:spLocks noGrp="1"/>
          </p:cNvSpPr>
          <p:nvPr>
            <p:ph type="title"/>
          </p:nvPr>
        </p:nvSpPr>
        <p:spPr/>
        <p:txBody>
          <a:bodyPr/>
          <a:lstStyle/>
          <a:p>
            <a:r>
              <a:rPr lang="es-ES_tradnl" dirty="0"/>
              <a:t>Bibliografía</a:t>
            </a:r>
          </a:p>
        </p:txBody>
      </p:sp>
      <p:sp>
        <p:nvSpPr>
          <p:cNvPr id="3" name="Marcador de contenido 2">
            <a:extLst>
              <a:ext uri="{FF2B5EF4-FFF2-40B4-BE49-F238E27FC236}">
                <a16:creationId xmlns:a16="http://schemas.microsoft.com/office/drawing/2014/main" id="{EDA5E40C-5320-2425-02FC-FC9ED7F54D44}"/>
              </a:ext>
            </a:extLst>
          </p:cNvPr>
          <p:cNvSpPr>
            <a:spLocks noGrp="1"/>
          </p:cNvSpPr>
          <p:nvPr>
            <p:ph idx="1"/>
          </p:nvPr>
        </p:nvSpPr>
        <p:spPr/>
        <p:txBody>
          <a:bodyPr/>
          <a:lstStyle/>
          <a:p>
            <a:r>
              <a:rPr lang="es-ES_tradnl" dirty="0" err="1"/>
              <a:t>Lopez</a:t>
            </a:r>
            <a:r>
              <a:rPr lang="es-ES_tradnl" dirty="0"/>
              <a:t>, K., </a:t>
            </a:r>
            <a:r>
              <a:rPr lang="es-ES_tradnl" dirty="0" err="1"/>
              <a:t>Medal</a:t>
            </a:r>
            <a:r>
              <a:rPr lang="es-ES_tradnl" dirty="0"/>
              <a:t>, J., &amp; Vargas, J. (2021). Necesidades de formación TIC en docentes de la UNAN Managua, 2021. DEDV, 10. https://</a:t>
            </a:r>
            <a:r>
              <a:rPr lang="es-ES_tradnl" dirty="0" err="1"/>
              <a:t>dedv.unan.edu.ni</a:t>
            </a:r>
            <a:r>
              <a:rPr lang="es-ES_tradnl" dirty="0"/>
              <a:t>/necesidades-formacion-tic-docentes-2021/</a:t>
            </a:r>
          </a:p>
          <a:p>
            <a:r>
              <a:rPr lang="es-ES_tradnl" dirty="0"/>
              <a:t>López, K., </a:t>
            </a:r>
            <a:r>
              <a:rPr lang="es-ES_tradnl" dirty="0" err="1"/>
              <a:t>Medal</a:t>
            </a:r>
            <a:r>
              <a:rPr lang="es-ES_tradnl" dirty="0"/>
              <a:t>, J., &amp; Vargas, J. (2019). Necesidades de formación TIC en docentes de la UNAN Managua, 2019. DEDV, 10. https://</a:t>
            </a:r>
            <a:r>
              <a:rPr lang="es-ES_tradnl" dirty="0" err="1"/>
              <a:t>dedv.unan.edu.ni</a:t>
            </a:r>
            <a:r>
              <a:rPr lang="es-ES_tradnl" dirty="0"/>
              <a:t>/necesidades-formacion-tic-docentes-2019/</a:t>
            </a:r>
          </a:p>
          <a:p>
            <a:endParaRPr lang="es-ES_tradnl" dirty="0"/>
          </a:p>
          <a:p>
            <a:endParaRPr lang="es-ES_tradnl" dirty="0"/>
          </a:p>
        </p:txBody>
      </p:sp>
    </p:spTree>
    <p:extLst>
      <p:ext uri="{BB962C8B-B14F-4D97-AF65-F5344CB8AC3E}">
        <p14:creationId xmlns:p14="http://schemas.microsoft.com/office/powerpoint/2010/main" val="365055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CD758-9D07-9B74-E1C8-313ACFB4108A}"/>
              </a:ext>
            </a:extLst>
          </p:cNvPr>
          <p:cNvSpPr>
            <a:spLocks noGrp="1"/>
          </p:cNvSpPr>
          <p:nvPr>
            <p:ph type="title"/>
          </p:nvPr>
        </p:nvSpPr>
        <p:spPr/>
        <p:txBody>
          <a:bodyPr/>
          <a:lstStyle/>
          <a:p>
            <a:r>
              <a:rPr lang="es-ES_tradnl" dirty="0"/>
              <a:t>Introducción</a:t>
            </a:r>
          </a:p>
        </p:txBody>
      </p:sp>
      <p:sp>
        <p:nvSpPr>
          <p:cNvPr id="3" name="Marcador de contenido 2">
            <a:extLst>
              <a:ext uri="{FF2B5EF4-FFF2-40B4-BE49-F238E27FC236}">
                <a16:creationId xmlns:a16="http://schemas.microsoft.com/office/drawing/2014/main" id="{D60CBBE3-2B7D-7CCA-AB50-179F904F2013}"/>
              </a:ext>
            </a:extLst>
          </p:cNvPr>
          <p:cNvSpPr>
            <a:spLocks noGrp="1"/>
          </p:cNvSpPr>
          <p:nvPr>
            <p:ph idx="1"/>
          </p:nvPr>
        </p:nvSpPr>
        <p:spPr/>
        <p:txBody>
          <a:bodyPr>
            <a:normAutofit/>
          </a:bodyPr>
          <a:lstStyle/>
          <a:p>
            <a:r>
              <a:rPr lang="es-ES_tradnl" dirty="0"/>
              <a:t>La Investigación NFTICD se inició en 2019, actualmente se tienen datos de 2019 y 2021, este año se están recolectando los datos correspondientes al 2023.</a:t>
            </a:r>
          </a:p>
          <a:p>
            <a:r>
              <a:rPr lang="es-ES_tradnl" dirty="0"/>
              <a:t>El programa de formación docente en temas de educación virtual y competencias digitales inició en 2017.</a:t>
            </a:r>
          </a:p>
          <a:p>
            <a:r>
              <a:rPr lang="es-ES_tradnl" dirty="0"/>
              <a:t>El propósito del programa es el de asegurar las competencias digitales de los docentes para que faciliten y desarrollen cursos para la modalidad virtual.</a:t>
            </a:r>
          </a:p>
          <a:p>
            <a:endParaRPr lang="es-ES_tradnl" dirty="0"/>
          </a:p>
        </p:txBody>
      </p:sp>
    </p:spTree>
    <p:extLst>
      <p:ext uri="{BB962C8B-B14F-4D97-AF65-F5344CB8AC3E}">
        <p14:creationId xmlns:p14="http://schemas.microsoft.com/office/powerpoint/2010/main" val="2539638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178917D-6BDC-92FE-EEF2-EBC5D0ABE89C}"/>
              </a:ext>
            </a:extLst>
          </p:cNvPr>
          <p:cNvSpPr txBox="1">
            <a:spLocks/>
          </p:cNvSpPr>
          <p:nvPr/>
        </p:nvSpPr>
        <p:spPr>
          <a:xfrm>
            <a:off x="2020165" y="3429000"/>
            <a:ext cx="8151669" cy="630816"/>
          </a:xfrm>
          <a:prstGeom prst="rect">
            <a:avLst/>
          </a:prstGeom>
          <a:noFill/>
          <a:scene3d>
            <a:camera prst="orthographicFront"/>
            <a:lightRig rig="threePt" dir="t"/>
          </a:scene3d>
          <a:sp3d>
            <a:bevelT w="165100" prst="coolSlant"/>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800" dirty="0">
                <a:solidFill>
                  <a:srgbClr val="186AAD"/>
                </a:solidFill>
                <a:latin typeface="Franklin Gothic Heavy" panose="020B0903020102020204" pitchFamily="34" charset="0"/>
              </a:rPr>
              <a:t>¡Gracias por su atención!</a:t>
            </a:r>
            <a:endParaRPr lang="es-NI" sz="4800" dirty="0">
              <a:solidFill>
                <a:srgbClr val="186AAD"/>
              </a:solidFill>
              <a:latin typeface="Franklin Gothic Heavy" panose="020B0903020102020204" pitchFamily="34" charset="0"/>
            </a:endParaRPr>
          </a:p>
        </p:txBody>
      </p:sp>
    </p:spTree>
    <p:extLst>
      <p:ext uri="{BB962C8B-B14F-4D97-AF65-F5344CB8AC3E}">
        <p14:creationId xmlns:p14="http://schemas.microsoft.com/office/powerpoint/2010/main" val="3417856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7C809-0C46-D247-798D-3215D04BBF3F}"/>
              </a:ext>
            </a:extLst>
          </p:cNvPr>
          <p:cNvSpPr>
            <a:spLocks noGrp="1"/>
          </p:cNvSpPr>
          <p:nvPr>
            <p:ph type="title"/>
          </p:nvPr>
        </p:nvSpPr>
        <p:spPr/>
        <p:txBody>
          <a:bodyPr/>
          <a:lstStyle/>
          <a:p>
            <a:r>
              <a:rPr lang="es-ES_tradnl" dirty="0"/>
              <a:t>Métodos</a:t>
            </a:r>
          </a:p>
        </p:txBody>
      </p:sp>
      <p:sp>
        <p:nvSpPr>
          <p:cNvPr id="3" name="Marcador de contenido 2">
            <a:extLst>
              <a:ext uri="{FF2B5EF4-FFF2-40B4-BE49-F238E27FC236}">
                <a16:creationId xmlns:a16="http://schemas.microsoft.com/office/drawing/2014/main" id="{CFBA6F34-A081-E5B8-6184-97059FAE3B43}"/>
              </a:ext>
            </a:extLst>
          </p:cNvPr>
          <p:cNvSpPr>
            <a:spLocks noGrp="1"/>
          </p:cNvSpPr>
          <p:nvPr>
            <p:ph idx="1"/>
          </p:nvPr>
        </p:nvSpPr>
        <p:spPr/>
        <p:txBody>
          <a:bodyPr>
            <a:normAutofit fontScale="92500" lnSpcReduction="20000"/>
          </a:bodyPr>
          <a:lstStyle/>
          <a:p>
            <a:r>
              <a:rPr lang="es-ES_tradnl" dirty="0"/>
              <a:t>Método de investigación observacional, descriptivo, prospectivo, trasversal.</a:t>
            </a:r>
          </a:p>
          <a:p>
            <a:r>
              <a:rPr lang="es-ES_tradnl" dirty="0"/>
              <a:t>Población (745), muestra no probabilística, muestreo casual o por accesibilidad. 236 participantes (32%).</a:t>
            </a:r>
          </a:p>
          <a:p>
            <a:r>
              <a:rPr lang="es-ES_tradnl" dirty="0"/>
              <a:t>Instrumento, preguntas cerradas, escala de valor 0-10. 0- NO utiliza, 1-4- Nivel Básico, 5-7 nivel medio, 8-10 nivel avanzado</a:t>
            </a:r>
          </a:p>
          <a:p>
            <a:r>
              <a:rPr lang="es-ES_tradnl" dirty="0"/>
              <a:t>De acuerdo a los valores que se obtienen se definen los niveles de los programas de educación continua a desarrollar.</a:t>
            </a:r>
          </a:p>
          <a:p>
            <a:r>
              <a:rPr lang="es-ES_tradnl" dirty="0"/>
              <a:t>Ocho variables del estudio: Herramientas de Internet, Herramientas de Ofimática, Herramientas de Redes Sociales, Plataformas de Educación Virtual, Herramientas de Software para la Investigación, Herramientas de Software para Creación de Materiales Educativos, Herramientas de Proyección, Herramientas de Videoconferencia.</a:t>
            </a:r>
          </a:p>
        </p:txBody>
      </p:sp>
    </p:spTree>
    <p:extLst>
      <p:ext uri="{BB962C8B-B14F-4D97-AF65-F5344CB8AC3E}">
        <p14:creationId xmlns:p14="http://schemas.microsoft.com/office/powerpoint/2010/main" val="3139784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9118ED-F0B5-1FB5-DD48-599136F23CC7}"/>
              </a:ext>
            </a:extLst>
          </p:cNvPr>
          <p:cNvSpPr>
            <a:spLocks noGrp="1"/>
          </p:cNvSpPr>
          <p:nvPr>
            <p:ph type="title"/>
          </p:nvPr>
        </p:nvSpPr>
        <p:spPr/>
        <p:txBody>
          <a:bodyPr/>
          <a:lstStyle/>
          <a:p>
            <a:r>
              <a:rPr lang="es-ES_tradnl" dirty="0"/>
              <a:t>Datos generales</a:t>
            </a:r>
          </a:p>
        </p:txBody>
      </p:sp>
      <p:sp>
        <p:nvSpPr>
          <p:cNvPr id="3" name="Marcador de contenido 2">
            <a:extLst>
              <a:ext uri="{FF2B5EF4-FFF2-40B4-BE49-F238E27FC236}">
                <a16:creationId xmlns:a16="http://schemas.microsoft.com/office/drawing/2014/main" id="{B190644E-2D6D-1269-468D-E95582C83EFF}"/>
              </a:ext>
            </a:extLst>
          </p:cNvPr>
          <p:cNvSpPr>
            <a:spLocks noGrp="1"/>
          </p:cNvSpPr>
          <p:nvPr>
            <p:ph idx="1"/>
          </p:nvPr>
        </p:nvSpPr>
        <p:spPr>
          <a:xfrm>
            <a:off x="838200" y="1825625"/>
            <a:ext cx="10515600" cy="1842249"/>
          </a:xfrm>
        </p:spPr>
        <p:txBody>
          <a:bodyPr/>
          <a:lstStyle/>
          <a:p>
            <a:r>
              <a:rPr lang="es-ES_tradnl" dirty="0"/>
              <a:t>En el estudio participaron 236 docentes (corresponde al 32% de la muestra).</a:t>
            </a:r>
          </a:p>
          <a:p>
            <a:r>
              <a:rPr lang="es-ES_tradnl" dirty="0"/>
              <a:t>Los docentes provienen de todas las unidades académicas de la universidad.</a:t>
            </a:r>
          </a:p>
          <a:p>
            <a:pPr marL="0" indent="0">
              <a:buNone/>
            </a:pPr>
            <a:endParaRPr lang="es-ES_tradnl" dirty="0"/>
          </a:p>
          <a:p>
            <a:endParaRPr lang="es-ES_tradnl" dirty="0"/>
          </a:p>
        </p:txBody>
      </p:sp>
      <p:graphicFrame>
        <p:nvGraphicFramePr>
          <p:cNvPr id="4" name="Gráfico 3">
            <a:extLst>
              <a:ext uri="{FF2B5EF4-FFF2-40B4-BE49-F238E27FC236}">
                <a16:creationId xmlns:a16="http://schemas.microsoft.com/office/drawing/2014/main" id="{6757E717-3E9A-1CF6-1009-B21330184585}"/>
              </a:ext>
            </a:extLst>
          </p:cNvPr>
          <p:cNvGraphicFramePr/>
          <p:nvPr>
            <p:extLst>
              <p:ext uri="{D42A27DB-BD31-4B8C-83A1-F6EECF244321}">
                <p14:modId xmlns:p14="http://schemas.microsoft.com/office/powerpoint/2010/main" val="1375292445"/>
              </p:ext>
            </p:extLst>
          </p:nvPr>
        </p:nvGraphicFramePr>
        <p:xfrm>
          <a:off x="0" y="4018569"/>
          <a:ext cx="4174435" cy="26704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BF19886E-C4B4-6542-7A4F-25BEB669FB51}"/>
              </a:ext>
            </a:extLst>
          </p:cNvPr>
          <p:cNvGraphicFramePr/>
          <p:nvPr>
            <p:extLst>
              <p:ext uri="{D42A27DB-BD31-4B8C-83A1-F6EECF244321}">
                <p14:modId xmlns:p14="http://schemas.microsoft.com/office/powerpoint/2010/main" val="1546274923"/>
              </p:ext>
            </p:extLst>
          </p:nvPr>
        </p:nvGraphicFramePr>
        <p:xfrm>
          <a:off x="4724400" y="4018569"/>
          <a:ext cx="3366052" cy="26704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6878C714-8E02-1C7D-D4BE-857718A07EFA}"/>
              </a:ext>
            </a:extLst>
          </p:cNvPr>
          <p:cNvGraphicFramePr/>
          <p:nvPr>
            <p:extLst>
              <p:ext uri="{D42A27DB-BD31-4B8C-83A1-F6EECF244321}">
                <p14:modId xmlns:p14="http://schemas.microsoft.com/office/powerpoint/2010/main" val="1484247940"/>
              </p:ext>
            </p:extLst>
          </p:nvPr>
        </p:nvGraphicFramePr>
        <p:xfrm>
          <a:off x="8640417" y="4018570"/>
          <a:ext cx="3551583" cy="26704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8397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B4FF3-2E91-C132-4A46-CFFE04DFB66D}"/>
              </a:ext>
            </a:extLst>
          </p:cNvPr>
          <p:cNvSpPr>
            <a:spLocks noGrp="1"/>
          </p:cNvSpPr>
          <p:nvPr>
            <p:ph type="title"/>
          </p:nvPr>
        </p:nvSpPr>
        <p:spPr/>
        <p:txBody>
          <a:bodyPr>
            <a:normAutofit/>
          </a:bodyPr>
          <a:lstStyle/>
          <a:p>
            <a:r>
              <a:rPr lang="es-ES_tradnl" sz="4000" dirty="0"/>
              <a:t>Acceso a equipos Computacionales y Conectividad </a:t>
            </a:r>
          </a:p>
        </p:txBody>
      </p:sp>
      <p:sp>
        <p:nvSpPr>
          <p:cNvPr id="3" name="Marcador de contenido 2">
            <a:extLst>
              <a:ext uri="{FF2B5EF4-FFF2-40B4-BE49-F238E27FC236}">
                <a16:creationId xmlns:a16="http://schemas.microsoft.com/office/drawing/2014/main" id="{267D7267-E832-2B0C-CBE7-85B3FFB1B452}"/>
              </a:ext>
            </a:extLst>
          </p:cNvPr>
          <p:cNvSpPr>
            <a:spLocks noGrp="1"/>
          </p:cNvSpPr>
          <p:nvPr>
            <p:ph idx="1"/>
          </p:nvPr>
        </p:nvSpPr>
        <p:spPr>
          <a:xfrm>
            <a:off x="198782" y="2408721"/>
            <a:ext cx="5758069" cy="4351338"/>
          </a:xfrm>
        </p:spPr>
        <p:txBody>
          <a:bodyPr>
            <a:normAutofit fontScale="92500" lnSpcReduction="20000"/>
          </a:bodyPr>
          <a:lstStyle/>
          <a:p>
            <a:r>
              <a:rPr lang="es-ES_tradnl" dirty="0"/>
              <a:t>84.72% de los docentes indica tener asignado un equipo computacional.</a:t>
            </a:r>
          </a:p>
          <a:p>
            <a:r>
              <a:rPr lang="es-ES_tradnl" dirty="0"/>
              <a:t>56% indica que tiene una Desktop asignada, el resto tiene asignada una Laptop.</a:t>
            </a:r>
          </a:p>
          <a:p>
            <a:r>
              <a:rPr lang="es-ES_tradnl" dirty="0"/>
              <a:t>18% indica que comparte el equipo computacional.</a:t>
            </a:r>
          </a:p>
          <a:p>
            <a:r>
              <a:rPr lang="es-ES_tradnl" dirty="0"/>
              <a:t>59% indica que el equipo asignado le permite desarrollar sus actividades académicas</a:t>
            </a:r>
          </a:p>
          <a:p>
            <a:r>
              <a:rPr lang="es-ES_tradnl" dirty="0"/>
              <a:t>71% de los docentes indica tener acceso a internet</a:t>
            </a:r>
          </a:p>
          <a:p>
            <a:endParaRPr lang="es-ES_tradnl" dirty="0"/>
          </a:p>
        </p:txBody>
      </p:sp>
      <p:sp>
        <p:nvSpPr>
          <p:cNvPr id="4" name="Marcador de contenido 2">
            <a:extLst>
              <a:ext uri="{FF2B5EF4-FFF2-40B4-BE49-F238E27FC236}">
                <a16:creationId xmlns:a16="http://schemas.microsoft.com/office/drawing/2014/main" id="{2A803DB2-0465-FC15-17CC-AA42B4E9A0D5}"/>
              </a:ext>
            </a:extLst>
          </p:cNvPr>
          <p:cNvSpPr txBox="1">
            <a:spLocks/>
          </p:cNvSpPr>
          <p:nvPr/>
        </p:nvSpPr>
        <p:spPr>
          <a:xfrm>
            <a:off x="6433931" y="2408721"/>
            <a:ext cx="57580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dirty="0"/>
              <a:t>87.71% tiene equipo computacional y acceso a Internet en casa.</a:t>
            </a:r>
          </a:p>
          <a:p>
            <a:r>
              <a:rPr lang="es-ES_tradnl" dirty="0"/>
              <a:t>80% indica poseer una Laptop</a:t>
            </a:r>
          </a:p>
          <a:p>
            <a:r>
              <a:rPr lang="es-ES_tradnl" dirty="0"/>
              <a:t>44% indica poseer Desktop y </a:t>
            </a:r>
            <a:r>
              <a:rPr lang="es-ES_tradnl" dirty="0" err="1"/>
              <a:t>SmartPhone</a:t>
            </a:r>
            <a:r>
              <a:rPr lang="es-ES_tradnl" dirty="0"/>
              <a:t>.</a:t>
            </a:r>
          </a:p>
          <a:p>
            <a:r>
              <a:rPr lang="es-ES_tradnl" dirty="0"/>
              <a:t>58.9% indica poseer un plan de datos.</a:t>
            </a:r>
          </a:p>
        </p:txBody>
      </p:sp>
      <p:sp>
        <p:nvSpPr>
          <p:cNvPr id="5" name="Rectángulo 4">
            <a:extLst>
              <a:ext uri="{FF2B5EF4-FFF2-40B4-BE49-F238E27FC236}">
                <a16:creationId xmlns:a16="http://schemas.microsoft.com/office/drawing/2014/main" id="{842B61A5-F8B0-9A1C-1299-D366FB36DB66}"/>
              </a:ext>
            </a:extLst>
          </p:cNvPr>
          <p:cNvSpPr/>
          <p:nvPr/>
        </p:nvSpPr>
        <p:spPr>
          <a:xfrm>
            <a:off x="0" y="1690688"/>
            <a:ext cx="6096000" cy="61519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3600" b="1" dirty="0"/>
              <a:t>En el Trabajo</a:t>
            </a:r>
          </a:p>
        </p:txBody>
      </p:sp>
      <p:sp>
        <p:nvSpPr>
          <p:cNvPr id="6" name="Rectángulo 5">
            <a:extLst>
              <a:ext uri="{FF2B5EF4-FFF2-40B4-BE49-F238E27FC236}">
                <a16:creationId xmlns:a16="http://schemas.microsoft.com/office/drawing/2014/main" id="{B09ED1BE-4F80-CCBD-68D0-8815AFC68A1E}"/>
              </a:ext>
            </a:extLst>
          </p:cNvPr>
          <p:cNvSpPr/>
          <p:nvPr/>
        </p:nvSpPr>
        <p:spPr>
          <a:xfrm>
            <a:off x="6096000" y="1690688"/>
            <a:ext cx="6096000" cy="61519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3600" b="1" dirty="0"/>
              <a:t>En la Casa</a:t>
            </a:r>
          </a:p>
        </p:txBody>
      </p:sp>
      <p:cxnSp>
        <p:nvCxnSpPr>
          <p:cNvPr id="8" name="Conector recto 7">
            <a:extLst>
              <a:ext uri="{FF2B5EF4-FFF2-40B4-BE49-F238E27FC236}">
                <a16:creationId xmlns:a16="http://schemas.microsoft.com/office/drawing/2014/main" id="{65B6B82D-1C71-FFC6-D417-F77FCAEE1DE5}"/>
              </a:ext>
            </a:extLst>
          </p:cNvPr>
          <p:cNvCxnSpPr>
            <a:cxnSpLocks/>
          </p:cNvCxnSpPr>
          <p:nvPr/>
        </p:nvCxnSpPr>
        <p:spPr>
          <a:xfrm>
            <a:off x="6096000" y="1690688"/>
            <a:ext cx="0" cy="497515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330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ángulo 37">
            <a:extLst>
              <a:ext uri="{FF2B5EF4-FFF2-40B4-BE49-F238E27FC236}">
                <a16:creationId xmlns:a16="http://schemas.microsoft.com/office/drawing/2014/main" id="{37CB93E6-0A78-0964-0956-608B461CE9CF}"/>
              </a:ext>
            </a:extLst>
          </p:cNvPr>
          <p:cNvSpPr/>
          <p:nvPr/>
        </p:nvSpPr>
        <p:spPr>
          <a:xfrm>
            <a:off x="9323029" y="5488676"/>
            <a:ext cx="2789459" cy="1325218"/>
          </a:xfrm>
          <a:prstGeom prst="rect">
            <a:avLst/>
          </a:prstGeom>
          <a:no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_tradnl"/>
          </a:p>
        </p:txBody>
      </p:sp>
      <p:sp>
        <p:nvSpPr>
          <p:cNvPr id="2" name="Título 1">
            <a:extLst>
              <a:ext uri="{FF2B5EF4-FFF2-40B4-BE49-F238E27FC236}">
                <a16:creationId xmlns:a16="http://schemas.microsoft.com/office/drawing/2014/main" id="{F9C95924-6363-D7AC-9C1A-D052D54E0EB5}"/>
              </a:ext>
            </a:extLst>
          </p:cNvPr>
          <p:cNvSpPr>
            <a:spLocks noGrp="1"/>
          </p:cNvSpPr>
          <p:nvPr>
            <p:ph type="title"/>
          </p:nvPr>
        </p:nvSpPr>
        <p:spPr/>
        <p:txBody>
          <a:bodyPr/>
          <a:lstStyle/>
          <a:p>
            <a:r>
              <a:rPr lang="es-ES_tradnl" dirty="0"/>
              <a:t>Herramientas de Internet</a:t>
            </a:r>
          </a:p>
        </p:txBody>
      </p:sp>
      <p:graphicFrame>
        <p:nvGraphicFramePr>
          <p:cNvPr id="4" name="Gráfico 3">
            <a:extLst>
              <a:ext uri="{FF2B5EF4-FFF2-40B4-BE49-F238E27FC236}">
                <a16:creationId xmlns:a16="http://schemas.microsoft.com/office/drawing/2014/main" id="{F4B4BCA8-6DF4-0D04-246E-1A02EFEBEFD3}"/>
              </a:ext>
            </a:extLst>
          </p:cNvPr>
          <p:cNvGraphicFramePr/>
          <p:nvPr>
            <p:extLst>
              <p:ext uri="{D42A27DB-BD31-4B8C-83A1-F6EECF244321}">
                <p14:modId xmlns:p14="http://schemas.microsoft.com/office/powerpoint/2010/main" val="3573776213"/>
              </p:ext>
            </p:extLst>
          </p:nvPr>
        </p:nvGraphicFramePr>
        <p:xfrm>
          <a:off x="344557" y="1369324"/>
          <a:ext cx="4770781" cy="22220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38211CF6-ACDC-E310-52EB-990B4F6A354A}"/>
              </a:ext>
            </a:extLst>
          </p:cNvPr>
          <p:cNvGraphicFramePr/>
          <p:nvPr>
            <p:extLst>
              <p:ext uri="{D42A27DB-BD31-4B8C-83A1-F6EECF244321}">
                <p14:modId xmlns:p14="http://schemas.microsoft.com/office/powerpoint/2010/main" val="2787520748"/>
              </p:ext>
            </p:extLst>
          </p:nvPr>
        </p:nvGraphicFramePr>
        <p:xfrm>
          <a:off x="6838121" y="1369325"/>
          <a:ext cx="4770781" cy="22220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Gráfico 27">
            <a:extLst>
              <a:ext uri="{FF2B5EF4-FFF2-40B4-BE49-F238E27FC236}">
                <a16:creationId xmlns:a16="http://schemas.microsoft.com/office/drawing/2014/main" id="{2C1223F5-B3C0-6B16-8E7F-C1F25AF1B9A0}"/>
              </a:ext>
            </a:extLst>
          </p:cNvPr>
          <p:cNvGraphicFramePr/>
          <p:nvPr>
            <p:extLst>
              <p:ext uri="{D42A27DB-BD31-4B8C-83A1-F6EECF244321}">
                <p14:modId xmlns:p14="http://schemas.microsoft.com/office/powerpoint/2010/main" val="3753065217"/>
              </p:ext>
            </p:extLst>
          </p:nvPr>
        </p:nvGraphicFramePr>
        <p:xfrm>
          <a:off x="344557" y="3429000"/>
          <a:ext cx="4770781" cy="6758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Gráfico 28">
            <a:extLst>
              <a:ext uri="{FF2B5EF4-FFF2-40B4-BE49-F238E27FC236}">
                <a16:creationId xmlns:a16="http://schemas.microsoft.com/office/drawing/2014/main" id="{C16B591B-B7D0-B881-E7D9-2328592FB8CF}"/>
              </a:ext>
            </a:extLst>
          </p:cNvPr>
          <p:cNvGraphicFramePr/>
          <p:nvPr>
            <p:extLst>
              <p:ext uri="{D42A27DB-BD31-4B8C-83A1-F6EECF244321}">
                <p14:modId xmlns:p14="http://schemas.microsoft.com/office/powerpoint/2010/main" val="2446553708"/>
              </p:ext>
            </p:extLst>
          </p:nvPr>
        </p:nvGraphicFramePr>
        <p:xfrm>
          <a:off x="6838120" y="3429000"/>
          <a:ext cx="4770781" cy="6758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Gráfico 29">
            <a:extLst>
              <a:ext uri="{FF2B5EF4-FFF2-40B4-BE49-F238E27FC236}">
                <a16:creationId xmlns:a16="http://schemas.microsoft.com/office/drawing/2014/main" id="{CED1B5AE-3BB8-D5CF-CC43-EEA02E6E6809}"/>
              </a:ext>
            </a:extLst>
          </p:cNvPr>
          <p:cNvGraphicFramePr/>
          <p:nvPr>
            <p:extLst>
              <p:ext uri="{D42A27DB-BD31-4B8C-83A1-F6EECF244321}">
                <p14:modId xmlns:p14="http://schemas.microsoft.com/office/powerpoint/2010/main" val="2547978840"/>
              </p:ext>
            </p:extLst>
          </p:nvPr>
        </p:nvGraphicFramePr>
        <p:xfrm>
          <a:off x="344557" y="4104861"/>
          <a:ext cx="4770781" cy="222201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1" name="Gráfico 30">
            <a:extLst>
              <a:ext uri="{FF2B5EF4-FFF2-40B4-BE49-F238E27FC236}">
                <a16:creationId xmlns:a16="http://schemas.microsoft.com/office/drawing/2014/main" id="{5A103A0E-E3F7-A13A-A63A-610FBA8AAB94}"/>
              </a:ext>
            </a:extLst>
          </p:cNvPr>
          <p:cNvGraphicFramePr/>
          <p:nvPr>
            <p:extLst>
              <p:ext uri="{D42A27DB-BD31-4B8C-83A1-F6EECF244321}">
                <p14:modId xmlns:p14="http://schemas.microsoft.com/office/powerpoint/2010/main" val="1956121548"/>
              </p:ext>
            </p:extLst>
          </p:nvPr>
        </p:nvGraphicFramePr>
        <p:xfrm>
          <a:off x="331304" y="6164537"/>
          <a:ext cx="4770781" cy="675861"/>
        </p:xfrm>
        <a:graphic>
          <a:graphicData uri="http://schemas.openxmlformats.org/drawingml/2006/chart">
            <c:chart xmlns:c="http://schemas.openxmlformats.org/drawingml/2006/chart" xmlns:r="http://schemas.openxmlformats.org/officeDocument/2006/relationships" r:id="rId7"/>
          </a:graphicData>
        </a:graphic>
      </p:graphicFrame>
      <p:sp>
        <p:nvSpPr>
          <p:cNvPr id="32" name="Rectángulo 31">
            <a:extLst>
              <a:ext uri="{FF2B5EF4-FFF2-40B4-BE49-F238E27FC236}">
                <a16:creationId xmlns:a16="http://schemas.microsoft.com/office/drawing/2014/main" id="{EE29358D-553C-01C8-C571-CA998BDEBA88}"/>
              </a:ext>
            </a:extLst>
          </p:cNvPr>
          <p:cNvSpPr/>
          <p:nvPr/>
        </p:nvSpPr>
        <p:spPr>
          <a:xfrm>
            <a:off x="9528214" y="5600284"/>
            <a:ext cx="238541" cy="369332"/>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Rectángulo 32">
            <a:extLst>
              <a:ext uri="{FF2B5EF4-FFF2-40B4-BE49-F238E27FC236}">
                <a16:creationId xmlns:a16="http://schemas.microsoft.com/office/drawing/2014/main" id="{66CBD3FB-318C-9743-EA22-4F5C72DAC753}"/>
              </a:ext>
            </a:extLst>
          </p:cNvPr>
          <p:cNvSpPr/>
          <p:nvPr/>
        </p:nvSpPr>
        <p:spPr>
          <a:xfrm>
            <a:off x="9528214" y="5971347"/>
            <a:ext cx="238541" cy="362706"/>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Rectángulo 33">
            <a:extLst>
              <a:ext uri="{FF2B5EF4-FFF2-40B4-BE49-F238E27FC236}">
                <a16:creationId xmlns:a16="http://schemas.microsoft.com/office/drawing/2014/main" id="{130BD609-E395-65AF-1BF6-62E083E0983B}"/>
              </a:ext>
            </a:extLst>
          </p:cNvPr>
          <p:cNvSpPr/>
          <p:nvPr/>
        </p:nvSpPr>
        <p:spPr>
          <a:xfrm>
            <a:off x="9528214" y="6329158"/>
            <a:ext cx="238541" cy="369332"/>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CuadroTexto 34">
            <a:extLst>
              <a:ext uri="{FF2B5EF4-FFF2-40B4-BE49-F238E27FC236}">
                <a16:creationId xmlns:a16="http://schemas.microsoft.com/office/drawing/2014/main" id="{BA964986-59A7-C172-3959-3773542EF114}"/>
              </a:ext>
            </a:extLst>
          </p:cNvPr>
          <p:cNvSpPr txBox="1"/>
          <p:nvPr/>
        </p:nvSpPr>
        <p:spPr>
          <a:xfrm>
            <a:off x="9766755" y="5600283"/>
            <a:ext cx="2007922" cy="369332"/>
          </a:xfrm>
          <a:prstGeom prst="rect">
            <a:avLst/>
          </a:prstGeom>
          <a:noFill/>
        </p:spPr>
        <p:txBody>
          <a:bodyPr wrap="none" rtlCol="0">
            <a:spAutoFit/>
          </a:bodyPr>
          <a:lstStyle/>
          <a:p>
            <a:r>
              <a:rPr lang="es-ES_tradnl" dirty="0"/>
              <a:t>Nivel de Uso Básico</a:t>
            </a:r>
          </a:p>
        </p:txBody>
      </p:sp>
      <p:sp>
        <p:nvSpPr>
          <p:cNvPr id="36" name="CuadroTexto 35">
            <a:extLst>
              <a:ext uri="{FF2B5EF4-FFF2-40B4-BE49-F238E27FC236}">
                <a16:creationId xmlns:a16="http://schemas.microsoft.com/office/drawing/2014/main" id="{52370A22-AEA6-F69A-9773-D2619EFBEFA7}"/>
              </a:ext>
            </a:extLst>
          </p:cNvPr>
          <p:cNvSpPr txBox="1"/>
          <p:nvPr/>
        </p:nvSpPr>
        <p:spPr>
          <a:xfrm>
            <a:off x="9796789" y="5964720"/>
            <a:ext cx="2021066" cy="369332"/>
          </a:xfrm>
          <a:prstGeom prst="rect">
            <a:avLst/>
          </a:prstGeom>
          <a:noFill/>
        </p:spPr>
        <p:txBody>
          <a:bodyPr wrap="none" rtlCol="0">
            <a:spAutoFit/>
          </a:bodyPr>
          <a:lstStyle/>
          <a:p>
            <a:r>
              <a:rPr lang="es-ES_tradnl" dirty="0"/>
              <a:t>Nivel de Uso Medio</a:t>
            </a:r>
          </a:p>
        </p:txBody>
      </p:sp>
      <p:sp>
        <p:nvSpPr>
          <p:cNvPr id="37" name="CuadroTexto 36">
            <a:extLst>
              <a:ext uri="{FF2B5EF4-FFF2-40B4-BE49-F238E27FC236}">
                <a16:creationId xmlns:a16="http://schemas.microsoft.com/office/drawing/2014/main" id="{ABD69944-1ABD-C385-ED3E-01C62E340D89}"/>
              </a:ext>
            </a:extLst>
          </p:cNvPr>
          <p:cNvSpPr txBox="1"/>
          <p:nvPr/>
        </p:nvSpPr>
        <p:spPr>
          <a:xfrm>
            <a:off x="9796789" y="6329157"/>
            <a:ext cx="2315699" cy="369332"/>
          </a:xfrm>
          <a:prstGeom prst="rect">
            <a:avLst/>
          </a:prstGeom>
          <a:noFill/>
        </p:spPr>
        <p:txBody>
          <a:bodyPr wrap="none" rtlCol="0">
            <a:spAutoFit/>
          </a:bodyPr>
          <a:lstStyle/>
          <a:p>
            <a:r>
              <a:rPr lang="es-ES_tradnl" dirty="0"/>
              <a:t>Nivel de Uso Avanzado</a:t>
            </a:r>
          </a:p>
        </p:txBody>
      </p:sp>
      <p:sp>
        <p:nvSpPr>
          <p:cNvPr id="3" name="CuadroTexto 2">
            <a:extLst>
              <a:ext uri="{FF2B5EF4-FFF2-40B4-BE49-F238E27FC236}">
                <a16:creationId xmlns:a16="http://schemas.microsoft.com/office/drawing/2014/main" id="{90D9D6B3-59CF-EDE6-CA6A-12CB7D7FD14B}"/>
              </a:ext>
            </a:extLst>
          </p:cNvPr>
          <p:cNvSpPr txBox="1"/>
          <p:nvPr/>
        </p:nvSpPr>
        <p:spPr>
          <a:xfrm>
            <a:off x="5735239" y="4477908"/>
            <a:ext cx="6102056" cy="646331"/>
          </a:xfrm>
          <a:prstGeom prst="rect">
            <a:avLst/>
          </a:prstGeom>
          <a:noFill/>
        </p:spPr>
        <p:txBody>
          <a:bodyPr wrap="square" rtlCol="0">
            <a:spAutoFit/>
          </a:bodyPr>
          <a:lstStyle/>
          <a:p>
            <a:r>
              <a:rPr lang="es-ES_tradnl" dirty="0"/>
              <a:t>100% de los participantes indica utilizar Navegadores, motores de búsqueda y correo electrónico.</a:t>
            </a:r>
          </a:p>
        </p:txBody>
      </p:sp>
    </p:spTree>
    <p:extLst>
      <p:ext uri="{BB962C8B-B14F-4D97-AF65-F5344CB8AC3E}">
        <p14:creationId xmlns:p14="http://schemas.microsoft.com/office/powerpoint/2010/main" val="424945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34F700-68FE-129D-68A9-B52DE6C3E2B4}"/>
              </a:ext>
            </a:extLst>
          </p:cNvPr>
          <p:cNvSpPr>
            <a:spLocks noGrp="1"/>
          </p:cNvSpPr>
          <p:nvPr>
            <p:ph type="title"/>
          </p:nvPr>
        </p:nvSpPr>
        <p:spPr/>
        <p:txBody>
          <a:bodyPr/>
          <a:lstStyle/>
          <a:p>
            <a:r>
              <a:rPr lang="es-ES_tradnl" dirty="0"/>
              <a:t>Herramientas Ofimáticas</a:t>
            </a:r>
          </a:p>
        </p:txBody>
      </p:sp>
      <p:graphicFrame>
        <p:nvGraphicFramePr>
          <p:cNvPr id="4" name="Gráfico 3">
            <a:extLst>
              <a:ext uri="{FF2B5EF4-FFF2-40B4-BE49-F238E27FC236}">
                <a16:creationId xmlns:a16="http://schemas.microsoft.com/office/drawing/2014/main" id="{8A4061A3-A4A9-0D8D-4EF8-3CCAB433A79B}"/>
              </a:ext>
            </a:extLst>
          </p:cNvPr>
          <p:cNvGraphicFramePr/>
          <p:nvPr>
            <p:extLst>
              <p:ext uri="{D42A27DB-BD31-4B8C-83A1-F6EECF244321}">
                <p14:modId xmlns:p14="http://schemas.microsoft.com/office/powerpoint/2010/main" val="163282045"/>
              </p:ext>
            </p:extLst>
          </p:nvPr>
        </p:nvGraphicFramePr>
        <p:xfrm>
          <a:off x="102300" y="1307618"/>
          <a:ext cx="5839791" cy="4904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C755CE0A-CFA9-97D6-00EF-A5ECFA09C235}"/>
              </a:ext>
            </a:extLst>
          </p:cNvPr>
          <p:cNvGraphicFramePr/>
          <p:nvPr>
            <p:extLst>
              <p:ext uri="{D42A27DB-BD31-4B8C-83A1-F6EECF244321}">
                <p14:modId xmlns:p14="http://schemas.microsoft.com/office/powerpoint/2010/main" val="559712797"/>
              </p:ext>
            </p:extLst>
          </p:nvPr>
        </p:nvGraphicFramePr>
        <p:xfrm>
          <a:off x="5992303" y="1298712"/>
          <a:ext cx="6096000" cy="4904125"/>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Conector recto 2">
            <a:extLst>
              <a:ext uri="{FF2B5EF4-FFF2-40B4-BE49-F238E27FC236}">
                <a16:creationId xmlns:a16="http://schemas.microsoft.com/office/drawing/2014/main" id="{80974908-ED8B-92A8-8778-29E8EAD176D7}"/>
              </a:ext>
            </a:extLst>
          </p:cNvPr>
          <p:cNvCxnSpPr>
            <a:cxnSpLocks/>
          </p:cNvCxnSpPr>
          <p:nvPr/>
        </p:nvCxnSpPr>
        <p:spPr>
          <a:xfrm>
            <a:off x="5966266" y="1404728"/>
            <a:ext cx="0" cy="480701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18DE2FA8-7004-C7E3-4806-095EA08ACEAB}"/>
              </a:ext>
            </a:extLst>
          </p:cNvPr>
          <p:cNvSpPr txBox="1"/>
          <p:nvPr/>
        </p:nvSpPr>
        <p:spPr>
          <a:xfrm>
            <a:off x="147855" y="6211743"/>
            <a:ext cx="5893825" cy="646331"/>
          </a:xfrm>
          <a:prstGeom prst="rect">
            <a:avLst/>
          </a:prstGeom>
          <a:noFill/>
        </p:spPr>
        <p:txBody>
          <a:bodyPr wrap="square" rtlCol="0">
            <a:spAutoFit/>
          </a:bodyPr>
          <a:lstStyle/>
          <a:p>
            <a:r>
              <a:rPr lang="es-ES_tradnl" dirty="0"/>
              <a:t>75% de los participantes indica utilizar alguna herramienta ofimática</a:t>
            </a:r>
          </a:p>
        </p:txBody>
      </p:sp>
    </p:spTree>
    <p:extLst>
      <p:ext uri="{BB962C8B-B14F-4D97-AF65-F5344CB8AC3E}">
        <p14:creationId xmlns:p14="http://schemas.microsoft.com/office/powerpoint/2010/main" val="2852527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35F759-AD95-C417-7782-29FEAC8B702A}"/>
              </a:ext>
            </a:extLst>
          </p:cNvPr>
          <p:cNvSpPr>
            <a:spLocks noGrp="1"/>
          </p:cNvSpPr>
          <p:nvPr>
            <p:ph type="title"/>
          </p:nvPr>
        </p:nvSpPr>
        <p:spPr/>
        <p:txBody>
          <a:bodyPr/>
          <a:lstStyle/>
          <a:p>
            <a:r>
              <a:rPr lang="es-ES_tradnl" dirty="0"/>
              <a:t>Herramientas de Redes Sociales</a:t>
            </a:r>
          </a:p>
        </p:txBody>
      </p:sp>
      <p:sp>
        <p:nvSpPr>
          <p:cNvPr id="3" name="Rectángulo 2">
            <a:extLst>
              <a:ext uri="{FF2B5EF4-FFF2-40B4-BE49-F238E27FC236}">
                <a16:creationId xmlns:a16="http://schemas.microsoft.com/office/drawing/2014/main" id="{EEFCA77F-C347-58DC-FFAD-8CB84334C95D}"/>
              </a:ext>
            </a:extLst>
          </p:cNvPr>
          <p:cNvSpPr/>
          <p:nvPr/>
        </p:nvSpPr>
        <p:spPr>
          <a:xfrm>
            <a:off x="9323029" y="5488676"/>
            <a:ext cx="2789459" cy="1325218"/>
          </a:xfrm>
          <a:prstGeom prst="rect">
            <a:avLst/>
          </a:prstGeom>
          <a:no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_tradnl"/>
          </a:p>
        </p:txBody>
      </p:sp>
      <p:graphicFrame>
        <p:nvGraphicFramePr>
          <p:cNvPr id="4" name="Gráfico 3">
            <a:extLst>
              <a:ext uri="{FF2B5EF4-FFF2-40B4-BE49-F238E27FC236}">
                <a16:creationId xmlns:a16="http://schemas.microsoft.com/office/drawing/2014/main" id="{F00A0F73-338E-089F-104A-C2CAB7A5D89A}"/>
              </a:ext>
            </a:extLst>
          </p:cNvPr>
          <p:cNvGraphicFramePr/>
          <p:nvPr>
            <p:extLst>
              <p:ext uri="{D42A27DB-BD31-4B8C-83A1-F6EECF244321}">
                <p14:modId xmlns:p14="http://schemas.microsoft.com/office/powerpoint/2010/main" val="3245610164"/>
              </p:ext>
            </p:extLst>
          </p:nvPr>
        </p:nvGraphicFramePr>
        <p:xfrm>
          <a:off x="344557" y="1369324"/>
          <a:ext cx="4770781" cy="22220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E940716B-005F-2859-426D-79BD0D316474}"/>
              </a:ext>
            </a:extLst>
          </p:cNvPr>
          <p:cNvGraphicFramePr/>
          <p:nvPr>
            <p:extLst>
              <p:ext uri="{D42A27DB-BD31-4B8C-83A1-F6EECF244321}">
                <p14:modId xmlns:p14="http://schemas.microsoft.com/office/powerpoint/2010/main" val="187517611"/>
              </p:ext>
            </p:extLst>
          </p:nvPr>
        </p:nvGraphicFramePr>
        <p:xfrm>
          <a:off x="6838121" y="1369325"/>
          <a:ext cx="4770781" cy="22220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912E4475-B92C-5F08-742E-1EE9414BE431}"/>
              </a:ext>
            </a:extLst>
          </p:cNvPr>
          <p:cNvGraphicFramePr/>
          <p:nvPr>
            <p:extLst>
              <p:ext uri="{D42A27DB-BD31-4B8C-83A1-F6EECF244321}">
                <p14:modId xmlns:p14="http://schemas.microsoft.com/office/powerpoint/2010/main" val="1712945044"/>
              </p:ext>
            </p:extLst>
          </p:nvPr>
        </p:nvGraphicFramePr>
        <p:xfrm>
          <a:off x="344557" y="3429000"/>
          <a:ext cx="4770781" cy="6758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a:extLst>
              <a:ext uri="{FF2B5EF4-FFF2-40B4-BE49-F238E27FC236}">
                <a16:creationId xmlns:a16="http://schemas.microsoft.com/office/drawing/2014/main" id="{1E3CB1FB-282D-97FD-50D5-1A8C7AA20F86}"/>
              </a:ext>
            </a:extLst>
          </p:cNvPr>
          <p:cNvGraphicFramePr/>
          <p:nvPr>
            <p:extLst>
              <p:ext uri="{D42A27DB-BD31-4B8C-83A1-F6EECF244321}">
                <p14:modId xmlns:p14="http://schemas.microsoft.com/office/powerpoint/2010/main" val="507728585"/>
              </p:ext>
            </p:extLst>
          </p:nvPr>
        </p:nvGraphicFramePr>
        <p:xfrm>
          <a:off x="6838120" y="3429000"/>
          <a:ext cx="4770781" cy="675861"/>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ángulo 7">
            <a:extLst>
              <a:ext uri="{FF2B5EF4-FFF2-40B4-BE49-F238E27FC236}">
                <a16:creationId xmlns:a16="http://schemas.microsoft.com/office/drawing/2014/main" id="{B44505BE-D120-674E-EDB1-3B4CBBEEE453}"/>
              </a:ext>
            </a:extLst>
          </p:cNvPr>
          <p:cNvSpPr/>
          <p:nvPr/>
        </p:nvSpPr>
        <p:spPr>
          <a:xfrm>
            <a:off x="9528214" y="5600284"/>
            <a:ext cx="238541" cy="369332"/>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Rectángulo 8">
            <a:extLst>
              <a:ext uri="{FF2B5EF4-FFF2-40B4-BE49-F238E27FC236}">
                <a16:creationId xmlns:a16="http://schemas.microsoft.com/office/drawing/2014/main" id="{A915B3D6-2DA8-7CE5-EB42-68E51EDE662F}"/>
              </a:ext>
            </a:extLst>
          </p:cNvPr>
          <p:cNvSpPr/>
          <p:nvPr/>
        </p:nvSpPr>
        <p:spPr>
          <a:xfrm>
            <a:off x="9528214" y="5971347"/>
            <a:ext cx="238541" cy="362706"/>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Rectángulo 9">
            <a:extLst>
              <a:ext uri="{FF2B5EF4-FFF2-40B4-BE49-F238E27FC236}">
                <a16:creationId xmlns:a16="http://schemas.microsoft.com/office/drawing/2014/main" id="{E2871612-4DEC-DBA5-78CD-A30EF688C66F}"/>
              </a:ext>
            </a:extLst>
          </p:cNvPr>
          <p:cNvSpPr/>
          <p:nvPr/>
        </p:nvSpPr>
        <p:spPr>
          <a:xfrm>
            <a:off x="9528214" y="6329158"/>
            <a:ext cx="238541" cy="369332"/>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CuadroTexto 10">
            <a:extLst>
              <a:ext uri="{FF2B5EF4-FFF2-40B4-BE49-F238E27FC236}">
                <a16:creationId xmlns:a16="http://schemas.microsoft.com/office/drawing/2014/main" id="{18E99FC0-C895-CE06-4B47-CED033EDEDAF}"/>
              </a:ext>
            </a:extLst>
          </p:cNvPr>
          <p:cNvSpPr txBox="1"/>
          <p:nvPr/>
        </p:nvSpPr>
        <p:spPr>
          <a:xfrm>
            <a:off x="9766755" y="5600283"/>
            <a:ext cx="2007922" cy="369332"/>
          </a:xfrm>
          <a:prstGeom prst="rect">
            <a:avLst/>
          </a:prstGeom>
          <a:noFill/>
        </p:spPr>
        <p:txBody>
          <a:bodyPr wrap="none" rtlCol="0">
            <a:spAutoFit/>
          </a:bodyPr>
          <a:lstStyle/>
          <a:p>
            <a:r>
              <a:rPr lang="es-ES_tradnl" dirty="0"/>
              <a:t>Nivel de Uso Básico</a:t>
            </a:r>
          </a:p>
        </p:txBody>
      </p:sp>
      <p:sp>
        <p:nvSpPr>
          <p:cNvPr id="12" name="CuadroTexto 11">
            <a:extLst>
              <a:ext uri="{FF2B5EF4-FFF2-40B4-BE49-F238E27FC236}">
                <a16:creationId xmlns:a16="http://schemas.microsoft.com/office/drawing/2014/main" id="{E6173723-FB11-8E1D-0C11-E58C7D4D03D2}"/>
              </a:ext>
            </a:extLst>
          </p:cNvPr>
          <p:cNvSpPr txBox="1"/>
          <p:nvPr/>
        </p:nvSpPr>
        <p:spPr>
          <a:xfrm>
            <a:off x="9796789" y="5964720"/>
            <a:ext cx="2021066" cy="369332"/>
          </a:xfrm>
          <a:prstGeom prst="rect">
            <a:avLst/>
          </a:prstGeom>
          <a:noFill/>
        </p:spPr>
        <p:txBody>
          <a:bodyPr wrap="none" rtlCol="0">
            <a:spAutoFit/>
          </a:bodyPr>
          <a:lstStyle/>
          <a:p>
            <a:r>
              <a:rPr lang="es-ES_tradnl" dirty="0"/>
              <a:t>Nivel de Uso Medio</a:t>
            </a:r>
          </a:p>
        </p:txBody>
      </p:sp>
      <p:sp>
        <p:nvSpPr>
          <p:cNvPr id="13" name="CuadroTexto 12">
            <a:extLst>
              <a:ext uri="{FF2B5EF4-FFF2-40B4-BE49-F238E27FC236}">
                <a16:creationId xmlns:a16="http://schemas.microsoft.com/office/drawing/2014/main" id="{4CBD9441-9B41-87A4-862E-60C1D76E2308}"/>
              </a:ext>
            </a:extLst>
          </p:cNvPr>
          <p:cNvSpPr txBox="1"/>
          <p:nvPr/>
        </p:nvSpPr>
        <p:spPr>
          <a:xfrm>
            <a:off x="9796789" y="6329157"/>
            <a:ext cx="2315699" cy="369332"/>
          </a:xfrm>
          <a:prstGeom prst="rect">
            <a:avLst/>
          </a:prstGeom>
          <a:noFill/>
        </p:spPr>
        <p:txBody>
          <a:bodyPr wrap="none" rtlCol="0">
            <a:spAutoFit/>
          </a:bodyPr>
          <a:lstStyle/>
          <a:p>
            <a:r>
              <a:rPr lang="es-ES_tradnl" dirty="0"/>
              <a:t>Nivel de Uso Avanzado</a:t>
            </a:r>
          </a:p>
        </p:txBody>
      </p:sp>
      <p:sp>
        <p:nvSpPr>
          <p:cNvPr id="14" name="CuadroTexto 13">
            <a:extLst>
              <a:ext uri="{FF2B5EF4-FFF2-40B4-BE49-F238E27FC236}">
                <a16:creationId xmlns:a16="http://schemas.microsoft.com/office/drawing/2014/main" id="{F546D997-6CD3-91D5-F236-F7FA6BF0CA64}"/>
              </a:ext>
            </a:extLst>
          </p:cNvPr>
          <p:cNvSpPr txBox="1"/>
          <p:nvPr/>
        </p:nvSpPr>
        <p:spPr>
          <a:xfrm>
            <a:off x="202176" y="4104861"/>
            <a:ext cx="5151706" cy="646331"/>
          </a:xfrm>
          <a:prstGeom prst="rect">
            <a:avLst/>
          </a:prstGeom>
          <a:noFill/>
        </p:spPr>
        <p:txBody>
          <a:bodyPr wrap="square" rtlCol="0">
            <a:spAutoFit/>
          </a:bodyPr>
          <a:lstStyle/>
          <a:p>
            <a:r>
              <a:rPr lang="es-ES_tradnl" dirty="0"/>
              <a:t>94% de los participantes indica utilizar alguna herramienta de Redes Sociales</a:t>
            </a:r>
          </a:p>
        </p:txBody>
      </p:sp>
    </p:spTree>
    <p:extLst>
      <p:ext uri="{BB962C8B-B14F-4D97-AF65-F5344CB8AC3E}">
        <p14:creationId xmlns:p14="http://schemas.microsoft.com/office/powerpoint/2010/main" val="521018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66E091-E495-EC22-8D89-115F3902ECF6}"/>
              </a:ext>
            </a:extLst>
          </p:cNvPr>
          <p:cNvSpPr>
            <a:spLocks noGrp="1"/>
          </p:cNvSpPr>
          <p:nvPr>
            <p:ph type="title"/>
          </p:nvPr>
        </p:nvSpPr>
        <p:spPr/>
        <p:txBody>
          <a:bodyPr/>
          <a:lstStyle/>
          <a:p>
            <a:r>
              <a:rPr lang="es-ES_tradnl" dirty="0"/>
              <a:t>Plataformas de Educación Virtual</a:t>
            </a:r>
          </a:p>
        </p:txBody>
      </p:sp>
      <p:sp>
        <p:nvSpPr>
          <p:cNvPr id="4" name="Rectángulo 3">
            <a:extLst>
              <a:ext uri="{FF2B5EF4-FFF2-40B4-BE49-F238E27FC236}">
                <a16:creationId xmlns:a16="http://schemas.microsoft.com/office/drawing/2014/main" id="{87D88202-E58E-79FD-A02A-C0818493E7EE}"/>
              </a:ext>
            </a:extLst>
          </p:cNvPr>
          <p:cNvSpPr/>
          <p:nvPr/>
        </p:nvSpPr>
        <p:spPr>
          <a:xfrm>
            <a:off x="9323029" y="5488676"/>
            <a:ext cx="2789459" cy="1325218"/>
          </a:xfrm>
          <a:prstGeom prst="rect">
            <a:avLst/>
          </a:prstGeom>
          <a:no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_tradnl"/>
          </a:p>
        </p:txBody>
      </p:sp>
      <p:graphicFrame>
        <p:nvGraphicFramePr>
          <p:cNvPr id="5" name="Gráfico 4">
            <a:extLst>
              <a:ext uri="{FF2B5EF4-FFF2-40B4-BE49-F238E27FC236}">
                <a16:creationId xmlns:a16="http://schemas.microsoft.com/office/drawing/2014/main" id="{FD9054A9-B377-DEAC-9E5D-8B6B314571EA}"/>
              </a:ext>
            </a:extLst>
          </p:cNvPr>
          <p:cNvGraphicFramePr/>
          <p:nvPr>
            <p:extLst>
              <p:ext uri="{D42A27DB-BD31-4B8C-83A1-F6EECF244321}">
                <p14:modId xmlns:p14="http://schemas.microsoft.com/office/powerpoint/2010/main" val="2514063259"/>
              </p:ext>
            </p:extLst>
          </p:nvPr>
        </p:nvGraphicFramePr>
        <p:xfrm>
          <a:off x="344557" y="1369324"/>
          <a:ext cx="5999682" cy="37397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a:extLst>
              <a:ext uri="{FF2B5EF4-FFF2-40B4-BE49-F238E27FC236}">
                <a16:creationId xmlns:a16="http://schemas.microsoft.com/office/drawing/2014/main" id="{614E0950-5B45-AECC-D79C-2799184B7F47}"/>
              </a:ext>
            </a:extLst>
          </p:cNvPr>
          <p:cNvGraphicFramePr/>
          <p:nvPr>
            <p:extLst>
              <p:ext uri="{D42A27DB-BD31-4B8C-83A1-F6EECF244321}">
                <p14:modId xmlns:p14="http://schemas.microsoft.com/office/powerpoint/2010/main" val="3897256623"/>
              </p:ext>
            </p:extLst>
          </p:nvPr>
        </p:nvGraphicFramePr>
        <p:xfrm>
          <a:off x="344557" y="5109088"/>
          <a:ext cx="5999682" cy="67586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ángulo 8">
            <a:extLst>
              <a:ext uri="{FF2B5EF4-FFF2-40B4-BE49-F238E27FC236}">
                <a16:creationId xmlns:a16="http://schemas.microsoft.com/office/drawing/2014/main" id="{A7339190-C30F-69E1-CAAC-1E7BEE9B3480}"/>
              </a:ext>
            </a:extLst>
          </p:cNvPr>
          <p:cNvSpPr/>
          <p:nvPr/>
        </p:nvSpPr>
        <p:spPr>
          <a:xfrm>
            <a:off x="9528214" y="5600284"/>
            <a:ext cx="238541" cy="369332"/>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Rectángulo 9">
            <a:extLst>
              <a:ext uri="{FF2B5EF4-FFF2-40B4-BE49-F238E27FC236}">
                <a16:creationId xmlns:a16="http://schemas.microsoft.com/office/drawing/2014/main" id="{59C9DED7-26AB-3777-7360-E06C433AC145}"/>
              </a:ext>
            </a:extLst>
          </p:cNvPr>
          <p:cNvSpPr/>
          <p:nvPr/>
        </p:nvSpPr>
        <p:spPr>
          <a:xfrm>
            <a:off x="9528214" y="5971347"/>
            <a:ext cx="238541" cy="362706"/>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Rectángulo 10">
            <a:extLst>
              <a:ext uri="{FF2B5EF4-FFF2-40B4-BE49-F238E27FC236}">
                <a16:creationId xmlns:a16="http://schemas.microsoft.com/office/drawing/2014/main" id="{258767B0-4D1E-1421-E47D-D986B466D6E2}"/>
              </a:ext>
            </a:extLst>
          </p:cNvPr>
          <p:cNvSpPr/>
          <p:nvPr/>
        </p:nvSpPr>
        <p:spPr>
          <a:xfrm>
            <a:off x="9528214" y="6329158"/>
            <a:ext cx="238541" cy="369332"/>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CuadroTexto 11">
            <a:extLst>
              <a:ext uri="{FF2B5EF4-FFF2-40B4-BE49-F238E27FC236}">
                <a16:creationId xmlns:a16="http://schemas.microsoft.com/office/drawing/2014/main" id="{10A2674E-3FF1-EF7F-086E-8D467D8AC7BF}"/>
              </a:ext>
            </a:extLst>
          </p:cNvPr>
          <p:cNvSpPr txBox="1"/>
          <p:nvPr/>
        </p:nvSpPr>
        <p:spPr>
          <a:xfrm>
            <a:off x="9766755" y="5600283"/>
            <a:ext cx="2007922" cy="369332"/>
          </a:xfrm>
          <a:prstGeom prst="rect">
            <a:avLst/>
          </a:prstGeom>
          <a:noFill/>
        </p:spPr>
        <p:txBody>
          <a:bodyPr wrap="none" rtlCol="0">
            <a:spAutoFit/>
          </a:bodyPr>
          <a:lstStyle/>
          <a:p>
            <a:r>
              <a:rPr lang="es-ES_tradnl" dirty="0"/>
              <a:t>Nivel de Uso Básico</a:t>
            </a:r>
          </a:p>
        </p:txBody>
      </p:sp>
      <p:sp>
        <p:nvSpPr>
          <p:cNvPr id="13" name="CuadroTexto 12">
            <a:extLst>
              <a:ext uri="{FF2B5EF4-FFF2-40B4-BE49-F238E27FC236}">
                <a16:creationId xmlns:a16="http://schemas.microsoft.com/office/drawing/2014/main" id="{AEB1D518-9091-587A-8D4E-DA345CE9E933}"/>
              </a:ext>
            </a:extLst>
          </p:cNvPr>
          <p:cNvSpPr txBox="1"/>
          <p:nvPr/>
        </p:nvSpPr>
        <p:spPr>
          <a:xfrm>
            <a:off x="9796789" y="5964720"/>
            <a:ext cx="2021066" cy="369332"/>
          </a:xfrm>
          <a:prstGeom prst="rect">
            <a:avLst/>
          </a:prstGeom>
          <a:noFill/>
        </p:spPr>
        <p:txBody>
          <a:bodyPr wrap="none" rtlCol="0">
            <a:spAutoFit/>
          </a:bodyPr>
          <a:lstStyle/>
          <a:p>
            <a:r>
              <a:rPr lang="es-ES_tradnl" dirty="0"/>
              <a:t>Nivel de Uso Medio</a:t>
            </a:r>
          </a:p>
        </p:txBody>
      </p:sp>
      <p:sp>
        <p:nvSpPr>
          <p:cNvPr id="14" name="CuadroTexto 13">
            <a:extLst>
              <a:ext uri="{FF2B5EF4-FFF2-40B4-BE49-F238E27FC236}">
                <a16:creationId xmlns:a16="http://schemas.microsoft.com/office/drawing/2014/main" id="{5C2D2377-683F-C99F-E558-D1723C1A67BE}"/>
              </a:ext>
            </a:extLst>
          </p:cNvPr>
          <p:cNvSpPr txBox="1"/>
          <p:nvPr/>
        </p:nvSpPr>
        <p:spPr>
          <a:xfrm>
            <a:off x="9796789" y="6329157"/>
            <a:ext cx="2315699" cy="369332"/>
          </a:xfrm>
          <a:prstGeom prst="rect">
            <a:avLst/>
          </a:prstGeom>
          <a:noFill/>
        </p:spPr>
        <p:txBody>
          <a:bodyPr wrap="none" rtlCol="0">
            <a:spAutoFit/>
          </a:bodyPr>
          <a:lstStyle/>
          <a:p>
            <a:r>
              <a:rPr lang="es-ES_tradnl" dirty="0"/>
              <a:t>Nivel de Uso Avanzado</a:t>
            </a:r>
          </a:p>
        </p:txBody>
      </p:sp>
      <p:sp>
        <p:nvSpPr>
          <p:cNvPr id="15" name="CuadroTexto 14">
            <a:extLst>
              <a:ext uri="{FF2B5EF4-FFF2-40B4-BE49-F238E27FC236}">
                <a16:creationId xmlns:a16="http://schemas.microsoft.com/office/drawing/2014/main" id="{3D893F25-3778-374F-E123-4D624536E4B4}"/>
              </a:ext>
            </a:extLst>
          </p:cNvPr>
          <p:cNvSpPr txBox="1"/>
          <p:nvPr/>
        </p:nvSpPr>
        <p:spPr>
          <a:xfrm>
            <a:off x="417322" y="5826220"/>
            <a:ext cx="5678677" cy="646331"/>
          </a:xfrm>
          <a:prstGeom prst="rect">
            <a:avLst/>
          </a:prstGeom>
          <a:noFill/>
        </p:spPr>
        <p:txBody>
          <a:bodyPr wrap="square" rtlCol="0">
            <a:spAutoFit/>
          </a:bodyPr>
          <a:lstStyle/>
          <a:p>
            <a:r>
              <a:rPr lang="es-ES_tradnl" dirty="0"/>
              <a:t>90.68% de los participantes indica utilizar alguna Plataforma de Educación Virtual</a:t>
            </a:r>
          </a:p>
        </p:txBody>
      </p:sp>
    </p:spTree>
    <p:extLst>
      <p:ext uri="{BB962C8B-B14F-4D97-AF65-F5344CB8AC3E}">
        <p14:creationId xmlns:p14="http://schemas.microsoft.com/office/powerpoint/2010/main" val="43331311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86EBCD260ECBF46AAADE8319E96F691" ma:contentTypeVersion="13" ma:contentTypeDescription="Crear nuevo documento." ma:contentTypeScope="" ma:versionID="7bed6e0246d54a1864bfded24041c2f4">
  <xsd:schema xmlns:xsd="http://www.w3.org/2001/XMLSchema" xmlns:xs="http://www.w3.org/2001/XMLSchema" xmlns:p="http://schemas.microsoft.com/office/2006/metadata/properties" xmlns:ns2="42ddf5c6-9aa5-453b-8ca0-7b5cc0272e8f" xmlns:ns3="8b9d3935-004e-4b5a-af2b-0e7d03edf69f" targetNamespace="http://schemas.microsoft.com/office/2006/metadata/properties" ma:root="true" ma:fieldsID="cb45f727354635342c118b8d68065657" ns2:_="" ns3:_="">
    <xsd:import namespace="42ddf5c6-9aa5-453b-8ca0-7b5cc0272e8f"/>
    <xsd:import namespace="8b9d3935-004e-4b5a-af2b-0e7d03edf69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df5c6-9aa5-453b-8ca0-7b5cc0272e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Etiquetas de imagen" ma:readOnly="false" ma:fieldId="{5cf76f15-5ced-4ddc-b409-7134ff3c332f}" ma:taxonomyMulti="true" ma:sspId="bbd16b73-22a5-4c2b-a29d-62afeadb1b93"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9d3935-004e-4b5a-af2b-0e7d03edf69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6e10991-75ea-49f7-a817-123410d91cbd}" ma:internalName="TaxCatchAll" ma:showField="CatchAllData" ma:web="8b9d3935-004e-4b5a-af2b-0e7d03edf69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b9d3935-004e-4b5a-af2b-0e7d03edf69f" xsi:nil="true"/>
    <lcf76f155ced4ddcb4097134ff3c332f xmlns="42ddf5c6-9aa5-453b-8ca0-7b5cc0272e8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DDF81A9-2388-4417-B988-B1B503AD16B6}"/>
</file>

<file path=customXml/itemProps2.xml><?xml version="1.0" encoding="utf-8"?>
<ds:datastoreItem xmlns:ds="http://schemas.openxmlformats.org/officeDocument/2006/customXml" ds:itemID="{90B76EF8-87C9-447A-8267-37B57A833B6D}"/>
</file>

<file path=customXml/itemProps3.xml><?xml version="1.0" encoding="utf-8"?>
<ds:datastoreItem xmlns:ds="http://schemas.openxmlformats.org/officeDocument/2006/customXml" ds:itemID="{42C4BA66-C83E-45E5-8B03-13DE43507B15}"/>
</file>

<file path=docProps/app.xml><?xml version="1.0" encoding="utf-8"?>
<Properties xmlns="http://schemas.openxmlformats.org/officeDocument/2006/extended-properties" xmlns:vt="http://schemas.openxmlformats.org/officeDocument/2006/docPropsVTypes">
  <TotalTime>946</TotalTime>
  <Words>865</Words>
  <Application>Microsoft Macintosh PowerPoint</Application>
  <PresentationFormat>Panorámica</PresentationFormat>
  <Paragraphs>100</Paragraphs>
  <Slides>20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Arial</vt:lpstr>
      <vt:lpstr>Calibri</vt:lpstr>
      <vt:lpstr>Calibri Light</vt:lpstr>
      <vt:lpstr>Franklin Gothic Heavy</vt:lpstr>
      <vt:lpstr>Roboto</vt:lpstr>
      <vt:lpstr>Tema de Office</vt:lpstr>
      <vt:lpstr>“Necesidades de formación TIC en docentes de la UNAN Managua”</vt:lpstr>
      <vt:lpstr>Introducción</vt:lpstr>
      <vt:lpstr>Métodos</vt:lpstr>
      <vt:lpstr>Datos generales</vt:lpstr>
      <vt:lpstr>Acceso a equipos Computacionales y Conectividad </vt:lpstr>
      <vt:lpstr>Herramientas de Internet</vt:lpstr>
      <vt:lpstr>Herramientas Ofimáticas</vt:lpstr>
      <vt:lpstr>Herramientas de Redes Sociales</vt:lpstr>
      <vt:lpstr>Plataformas de Educación Virtual</vt:lpstr>
      <vt:lpstr>Herramientas de Software para Investigación</vt:lpstr>
      <vt:lpstr>Herramientas de Software para Creación de Materiales Educativos</vt:lpstr>
      <vt:lpstr>Herramientas de Proyección</vt:lpstr>
      <vt:lpstr>Herramientas de Videoconferencia</vt:lpstr>
      <vt:lpstr>Comportamiento de las variables</vt:lpstr>
      <vt:lpstr>Comparativa 2019 -2021</vt:lpstr>
      <vt:lpstr>Temáticas propuestas por los docentes (2021)</vt:lpstr>
      <vt:lpstr>Resultados</vt:lpstr>
      <vt:lpstr>Retos</vt:lpstr>
      <vt:lpstr>Bibliografía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PONENCIA”</dc:title>
  <dc:creator>Keneth López</dc:creator>
  <cp:lastModifiedBy>José Antonio Medal Solís</cp:lastModifiedBy>
  <cp:revision>7</cp:revision>
  <dcterms:created xsi:type="dcterms:W3CDTF">2023-08-16T17:06:53Z</dcterms:created>
  <dcterms:modified xsi:type="dcterms:W3CDTF">2023-10-03T20:25:34Z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0x010100986EBCD260ECBF46AAADE8319E96F691</vt:lpwstr>
  </property>
</Properties>
</file>