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58" r:id="rId17"/>
  </p:sldIdLst>
  <p:sldSz cx="12192000" cy="6858000"/>
  <p:notesSz cx="6858000" cy="9144000"/>
  <p:custDataLst>
    <p:tags r:id="rId18"/>
  </p:custDataLst>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58164-C054-486D-AD9C-F1316CF9BF5A}" v="80" dt="2023-10-06T18:47:02.703"/>
    <p1510:client id="{BAA65961-2BB2-4338-81B9-7B96266AABD6}" v="30" dt="2023-10-05T16:43:25.9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CUALN" userId="S::vcualn@cnu.edu.ni::b860e716-ba24-4502-83f2-ebe130c6faf1" providerId="AD" clId="Web-{2C558164-C054-486D-AD9C-F1316CF9BF5A}"/>
    <pc:docChg chg="modSld">
      <pc:chgData name="VCUALN" userId="S::vcualn@cnu.edu.ni::b860e716-ba24-4502-83f2-ebe130c6faf1" providerId="AD" clId="Web-{2C558164-C054-486D-AD9C-F1316CF9BF5A}" dt="2023-10-06T18:47:02.703" v="81" actId="1076"/>
      <pc:docMkLst>
        <pc:docMk/>
      </pc:docMkLst>
      <pc:sldChg chg="modSp">
        <pc:chgData name="VCUALN" userId="S::vcualn@cnu.edu.ni::b860e716-ba24-4502-83f2-ebe130c6faf1" providerId="AD" clId="Web-{2C558164-C054-486D-AD9C-F1316CF9BF5A}" dt="2023-10-06T18:47:02.703" v="81" actId="1076"/>
        <pc:sldMkLst>
          <pc:docMk/>
          <pc:sldMk cId="3213591982" sldId="256"/>
        </pc:sldMkLst>
        <pc:spChg chg="mod">
          <ac:chgData name="VCUALN" userId="S::vcualn@cnu.edu.ni::b860e716-ba24-4502-83f2-ebe130c6faf1" providerId="AD" clId="Web-{2C558164-C054-486D-AD9C-F1316CF9BF5A}" dt="2023-10-06T18:47:02.703" v="81" actId="1076"/>
          <ac:spMkLst>
            <pc:docMk/>
            <pc:sldMk cId="3213591982" sldId="256"/>
            <ac:spMk id="3" creationId="{DF4E9F48-3B26-A08F-FACA-DAA9396CF38A}"/>
          </ac:spMkLst>
        </pc:spChg>
      </pc:sldChg>
    </pc:docChg>
  </pc:docChgLst>
  <pc:docChgLst>
    <pc:chgData name="Roberto Blandino" userId="S::rblandino@cnu.edu.ni::1f93b6ff-581b-49ad-8935-d585617ddfae" providerId="AD" clId="Web-{BAA65961-2BB2-4338-81B9-7B96266AABD6}"/>
    <pc:docChg chg="modSld">
      <pc:chgData name="Roberto Blandino" userId="S::rblandino@cnu.edu.ni::1f93b6ff-581b-49ad-8935-d585617ddfae" providerId="AD" clId="Web-{BAA65961-2BB2-4338-81B9-7B96266AABD6}" dt="2023-10-05T16:43:25.970" v="28" actId="1076"/>
      <pc:docMkLst>
        <pc:docMk/>
      </pc:docMkLst>
      <pc:sldChg chg="modSp">
        <pc:chgData name="Roberto Blandino" userId="S::rblandino@cnu.edu.ni::1f93b6ff-581b-49ad-8935-d585617ddfae" providerId="AD" clId="Web-{BAA65961-2BB2-4338-81B9-7B96266AABD6}" dt="2023-10-05T16:41:32.216" v="4" actId="20577"/>
        <pc:sldMkLst>
          <pc:docMk/>
          <pc:sldMk cId="3213591982" sldId="256"/>
        </pc:sldMkLst>
        <pc:spChg chg="mod">
          <ac:chgData name="Roberto Blandino" userId="S::rblandino@cnu.edu.ni::1f93b6ff-581b-49ad-8935-d585617ddfae" providerId="AD" clId="Web-{BAA65961-2BB2-4338-81B9-7B96266AABD6}" dt="2023-10-05T16:41:32.216" v="4" actId="20577"/>
          <ac:spMkLst>
            <pc:docMk/>
            <pc:sldMk cId="3213591982" sldId="256"/>
            <ac:spMk id="3" creationId="{DF4E9F48-3B26-A08F-FACA-DAA9396CF38A}"/>
          </ac:spMkLst>
        </pc:spChg>
      </pc:sldChg>
      <pc:sldChg chg="modSp">
        <pc:chgData name="Roberto Blandino" userId="S::rblandino@cnu.edu.ni::1f93b6ff-581b-49ad-8935-d585617ddfae" providerId="AD" clId="Web-{BAA65961-2BB2-4338-81B9-7B96266AABD6}" dt="2023-10-05T16:43:25.970" v="28" actId="1076"/>
        <pc:sldMkLst>
          <pc:docMk/>
          <pc:sldMk cId="3417856363" sldId="258"/>
        </pc:sldMkLst>
        <pc:spChg chg="mod">
          <ac:chgData name="Roberto Blandino" userId="S::rblandino@cnu.edu.ni::1f93b6ff-581b-49ad-8935-d585617ddfae" providerId="AD" clId="Web-{BAA65961-2BB2-4338-81B9-7B96266AABD6}" dt="2023-10-05T16:43:25.970" v="28" actId="1076"/>
          <ac:spMkLst>
            <pc:docMk/>
            <pc:sldMk cId="3417856363" sldId="258"/>
            <ac:spMk id="4" creationId="{1178917D-6BDC-92FE-EEF2-EBC5D0ABE8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6/10/2023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6/10/2023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rise.articulate.com/share/6VmHuScBde0ErabEx3fLxz02ZMoIA5Cl#/lessons/Oc9gHtw_YyW6fNZSCO6FYliPQsfiOGmV" TargetMode="External"/><Relationship Id="rId5" Type="http://schemas.openxmlformats.org/officeDocument/2006/relationships/hyperlink" Target="https://rise.articulate.com/share/GbIR0N1OQqxxd9zzm1urZSVXFzdZB4OW" TargetMode="External"/><Relationship Id="rId4" Type="http://schemas.openxmlformats.org/officeDocument/2006/relationships/hyperlink" Target="https://rise.articulate.com/share/osdkVDap-MfJJz4Vm9z-FJFkSljTBgBw#/lessons/WkWxMsK_gU0nTDMu2x5nbAHX_1g51y5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452664" y="3164731"/>
            <a:ext cx="9144000" cy="1742875"/>
          </a:xfrm>
          <a:noFill/>
          <a:effectLst>
            <a:outerShdw blurRad="50800" dist="38100" dir="2700000" algn="tl" rotWithShape="0">
              <a:schemeClr val="accent1">
                <a:lumMod val="50000"/>
                <a:alpha val="33000"/>
              </a:schemeClr>
            </a:outerShdw>
          </a:effectLst>
        </p:spPr>
        <p:txBody>
          <a:bodyPr>
            <a:normAutofit/>
          </a:bodyPr>
          <a:lstStyle/>
          <a:p>
            <a:r>
              <a:rPr lang="es-ES" sz="3000" dirty="0">
                <a:solidFill>
                  <a:srgbClr val="186AAD"/>
                </a:solidFill>
                <a:effectLst/>
                <a:latin typeface="Franklin Gothic Heavy" panose="020B0903020102020204" pitchFamily="34" charset="0"/>
              </a:rPr>
              <a:t>Aseguramiento de la calidad en el Desarrollo de Materiales Educativos Digitales de cursos virtuales en la Dirección de Educación a Distancia Virtual, UNAN - MANAGUA</a:t>
            </a:r>
            <a:endParaRPr lang="es-NI" sz="3000" dirty="0">
              <a:solidFill>
                <a:srgbClr val="186AAD"/>
              </a:solidFill>
              <a:effectLst/>
              <a:latin typeface="Franklin Gothic Heavy" panose="020B0903020102020204" pitchFamily="34" charset="0"/>
            </a:endParaRPr>
          </a:p>
        </p:txBody>
      </p:sp>
      <p:sp>
        <p:nvSpPr>
          <p:cNvPr id="3" name="Título 1">
            <a:extLst>
              <a:ext uri="{FF2B5EF4-FFF2-40B4-BE49-F238E27FC236}">
                <a16:creationId xmlns:a16="http://schemas.microsoft.com/office/drawing/2014/main" id="{DF4E9F48-3B26-A08F-FACA-DAA9396CF38A}"/>
              </a:ext>
            </a:extLst>
          </p:cNvPr>
          <p:cNvSpPr txBox="1">
            <a:spLocks/>
          </p:cNvSpPr>
          <p:nvPr/>
        </p:nvSpPr>
        <p:spPr>
          <a:xfrm>
            <a:off x="3174723" y="5035775"/>
            <a:ext cx="5694405" cy="104327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rgbClr val="000000"/>
                </a:solidFill>
                <a:effectLst/>
                <a:latin typeface="Century Gothic"/>
                <a:ea typeface="Calibri"/>
              </a:rPr>
              <a:t>MSc. Jessy </a:t>
            </a:r>
            <a:r>
              <a:rPr lang="en-US" sz="1800" b="1" dirty="0" err="1">
                <a:solidFill>
                  <a:srgbClr val="000000"/>
                </a:solidFill>
                <a:effectLst/>
                <a:latin typeface="Century Gothic"/>
                <a:ea typeface="Calibri"/>
              </a:rPr>
              <a:t>Charlott</a:t>
            </a:r>
            <a:r>
              <a:rPr lang="en-US" sz="1800" b="1" dirty="0">
                <a:solidFill>
                  <a:srgbClr val="000000"/>
                </a:solidFill>
                <a:effectLst/>
                <a:latin typeface="Century Gothic"/>
                <a:ea typeface="Calibri"/>
              </a:rPr>
              <a:t> Corea Carcache</a:t>
            </a:r>
            <a:r>
              <a:rPr lang="en-US" sz="1800" dirty="0">
                <a:solidFill>
                  <a:srgbClr val="000000"/>
                </a:solidFill>
                <a:effectLst/>
                <a:latin typeface="Century Gothic"/>
                <a:ea typeface="Calibri"/>
              </a:rPr>
              <a:t> </a:t>
            </a:r>
            <a:endParaRPr lang="en-US" sz="1800" dirty="0">
              <a:effectLst/>
              <a:latin typeface="Century Gothic"/>
              <a:ea typeface="Calibri"/>
            </a:endParaRPr>
          </a:p>
          <a:p>
            <a:r>
              <a:rPr lang="en-US" sz="1800" dirty="0" err="1">
                <a:solidFill>
                  <a:srgbClr val="000000"/>
                </a:solidFill>
                <a:latin typeface="Century Gothic"/>
                <a:ea typeface="Calibri"/>
              </a:rPr>
              <a:t>Dirección</a:t>
            </a:r>
            <a:r>
              <a:rPr lang="en-US" sz="1800" dirty="0">
                <a:solidFill>
                  <a:srgbClr val="000000"/>
                </a:solidFill>
                <a:latin typeface="Century Gothic"/>
                <a:ea typeface="Calibri"/>
              </a:rPr>
              <a:t> de </a:t>
            </a:r>
            <a:r>
              <a:rPr lang="en-US" sz="1800" dirty="0" err="1">
                <a:solidFill>
                  <a:srgbClr val="000000"/>
                </a:solidFill>
                <a:latin typeface="Century Gothic"/>
                <a:ea typeface="Calibri"/>
              </a:rPr>
              <a:t>Educación</a:t>
            </a:r>
            <a:r>
              <a:rPr lang="en-US" sz="1800" dirty="0">
                <a:solidFill>
                  <a:srgbClr val="000000"/>
                </a:solidFill>
                <a:latin typeface="Century Gothic"/>
                <a:ea typeface="Calibri"/>
              </a:rPr>
              <a:t> a Distancia Virtual (DEDV) de la Universidad Nacional </a:t>
            </a:r>
            <a:r>
              <a:rPr lang="en-US" sz="1800" dirty="0" err="1">
                <a:solidFill>
                  <a:srgbClr val="000000"/>
                </a:solidFill>
                <a:latin typeface="Century Gothic"/>
                <a:ea typeface="Calibri"/>
              </a:rPr>
              <a:t>Autónoma</a:t>
            </a:r>
            <a:r>
              <a:rPr lang="en-US" sz="1800" dirty="0">
                <a:solidFill>
                  <a:srgbClr val="000000"/>
                </a:solidFill>
                <a:latin typeface="Century Gothic"/>
                <a:ea typeface="Calibri"/>
              </a:rPr>
              <a:t> de Nicaragua- UNAN</a:t>
            </a:r>
            <a:r>
              <a:rPr lang="en-US" sz="1800" dirty="0">
                <a:solidFill>
                  <a:srgbClr val="000000"/>
                </a:solidFill>
                <a:effectLst/>
                <a:latin typeface="Century Gothic"/>
                <a:ea typeface="Calibri"/>
              </a:rPr>
              <a:t> Managua</a:t>
            </a:r>
            <a:endParaRPr lang="en-US" sz="1800" dirty="0">
              <a:effectLst/>
              <a:latin typeface="Century Gothic"/>
              <a:ea typeface="Calibri"/>
            </a:endParaRPr>
          </a:p>
        </p:txBody>
      </p:sp>
    </p:spTree>
    <p:custDataLst>
      <p:tags r:id="rId1"/>
    </p:custDataLst>
    <p:extLst>
      <p:ext uri="{BB962C8B-B14F-4D97-AF65-F5344CB8AC3E}">
        <p14:creationId xmlns:p14="http://schemas.microsoft.com/office/powerpoint/2010/main" val="3213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Configuración de actividades</a:t>
            </a:r>
          </a:p>
        </p:txBody>
      </p:sp>
      <p:graphicFrame>
        <p:nvGraphicFramePr>
          <p:cNvPr id="3" name="Tabla 2">
            <a:extLst>
              <a:ext uri="{FF2B5EF4-FFF2-40B4-BE49-F238E27FC236}">
                <a16:creationId xmlns:a16="http://schemas.microsoft.com/office/drawing/2014/main" id="{E6667D0C-E664-EAA9-DCC3-B2C39632BFD7}"/>
              </a:ext>
            </a:extLst>
          </p:cNvPr>
          <p:cNvGraphicFramePr>
            <a:graphicFrameLocks noGrp="1"/>
          </p:cNvGraphicFramePr>
          <p:nvPr>
            <p:extLst>
              <p:ext uri="{D42A27DB-BD31-4B8C-83A1-F6EECF244321}">
                <p14:modId xmlns:p14="http://schemas.microsoft.com/office/powerpoint/2010/main" val="2256470483"/>
              </p:ext>
            </p:extLst>
          </p:nvPr>
        </p:nvGraphicFramePr>
        <p:xfrm>
          <a:off x="1846823" y="917638"/>
          <a:ext cx="8498354" cy="5022723"/>
        </p:xfrm>
        <a:graphic>
          <a:graphicData uri="http://schemas.openxmlformats.org/drawingml/2006/table">
            <a:tbl>
              <a:tblPr firstRow="1" firstCol="1" bandRow="1">
                <a:tableStyleId>{5C22544A-7EE6-4342-B048-85BDC9FD1C3A}</a:tableStyleId>
              </a:tblPr>
              <a:tblGrid>
                <a:gridCol w="6986958">
                  <a:extLst>
                    <a:ext uri="{9D8B030D-6E8A-4147-A177-3AD203B41FA5}">
                      <a16:colId xmlns:a16="http://schemas.microsoft.com/office/drawing/2014/main" val="1335944797"/>
                    </a:ext>
                  </a:extLst>
                </a:gridCol>
                <a:gridCol w="463483">
                  <a:extLst>
                    <a:ext uri="{9D8B030D-6E8A-4147-A177-3AD203B41FA5}">
                      <a16:colId xmlns:a16="http://schemas.microsoft.com/office/drawing/2014/main" val="1693122991"/>
                    </a:ext>
                  </a:extLst>
                </a:gridCol>
                <a:gridCol w="285635">
                  <a:extLst>
                    <a:ext uri="{9D8B030D-6E8A-4147-A177-3AD203B41FA5}">
                      <a16:colId xmlns:a16="http://schemas.microsoft.com/office/drawing/2014/main" val="3728264940"/>
                    </a:ext>
                  </a:extLst>
                </a:gridCol>
                <a:gridCol w="762278">
                  <a:extLst>
                    <a:ext uri="{9D8B030D-6E8A-4147-A177-3AD203B41FA5}">
                      <a16:colId xmlns:a16="http://schemas.microsoft.com/office/drawing/2014/main" val="1040110448"/>
                    </a:ext>
                  </a:extLst>
                </a:gridCol>
              </a:tblGrid>
              <a:tr h="155120">
                <a:tc>
                  <a:txBody>
                    <a:bodyPr/>
                    <a:lstStyle/>
                    <a:p>
                      <a:pPr>
                        <a:lnSpc>
                          <a:spcPct val="107000"/>
                        </a:lnSpc>
                        <a:spcAft>
                          <a:spcPts val="800"/>
                        </a:spcAft>
                      </a:pPr>
                      <a:r>
                        <a:rPr lang="es-NI" sz="1000">
                          <a:effectLst/>
                        </a:rPr>
                        <a:t>Actividades de aprendizaje - Contenido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gn="ctr">
                        <a:lnSpc>
                          <a:spcPct val="107000"/>
                        </a:lnSpc>
                        <a:spcAft>
                          <a:spcPts val="800"/>
                        </a:spcAft>
                      </a:pPr>
                      <a:r>
                        <a:rPr lang="es-NI" sz="1000">
                          <a:effectLst/>
                        </a:rPr>
                        <a:t>Sí</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gn="ctr">
                        <a:lnSpc>
                          <a:spcPct val="107000"/>
                        </a:lnSpc>
                        <a:spcAft>
                          <a:spcPts val="800"/>
                        </a:spcAft>
                      </a:pPr>
                      <a:r>
                        <a:rPr lang="es-NI" sz="1000">
                          <a:effectLst/>
                        </a:rPr>
                        <a:t>No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gn="ctr">
                        <a:lnSpc>
                          <a:spcPct val="107000"/>
                        </a:lnSpc>
                        <a:spcAft>
                          <a:spcPts val="800"/>
                        </a:spcAft>
                      </a:pPr>
                      <a:r>
                        <a:rPr lang="es-NI" sz="1000">
                          <a:effectLst/>
                        </a:rPr>
                        <a:t>Observación</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53123484"/>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actividades de aprendizaje configuradas en cada semana del curso, corresponden con lo especificado en el plan didáctico.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959133625"/>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orientaciones de las actividades configuradas están según el guion de instrucciones del plan didáctico.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3691731161"/>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 redacción de las actividades son comprensibles y llevan un orden lógico.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4077526102"/>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actividades disponen de los recursos necesarios para su elaboración.</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019606649"/>
                  </a:ext>
                </a:extLst>
              </a:tr>
              <a:tr h="155120">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931986009"/>
                  </a:ext>
                </a:extLst>
              </a:tr>
              <a:tr h="155120">
                <a:tc>
                  <a:txBody>
                    <a:bodyPr/>
                    <a:lstStyle/>
                    <a:p>
                      <a:pPr>
                        <a:lnSpc>
                          <a:spcPct val="107000"/>
                        </a:lnSpc>
                        <a:spcAft>
                          <a:spcPts val="800"/>
                        </a:spcAft>
                      </a:pPr>
                      <a:r>
                        <a:rPr lang="es-NI" sz="1000">
                          <a:effectLst/>
                        </a:rPr>
                        <a:t>Actividades de aprendizaje - Forma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375501740"/>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recursos destinados para el desarrollo de las actividades son de fácil ubicación</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629494692"/>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 tipografía utilizada en la instrucción de las actividades es Verdana 14 (4)</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40614461"/>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párrafos de las instrucciones de las actividades están justificados y con al menos un espacio (salto de línea) entre ellos.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994703847"/>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instrucciones de las actividades están acompañadas por imágenes/ilustraciones de acuerdo a la temática abordada.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4199276553"/>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recursos usados en las instrucciones son gratuitos y respetan los derechos de autor.</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549049376"/>
                  </a:ext>
                </a:extLst>
              </a:tr>
              <a:tr h="155120">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51810734"/>
                  </a:ext>
                </a:extLst>
              </a:tr>
              <a:tr h="155120">
                <a:tc>
                  <a:txBody>
                    <a:bodyPr/>
                    <a:lstStyle/>
                    <a:p>
                      <a:pPr>
                        <a:lnSpc>
                          <a:spcPct val="107000"/>
                        </a:lnSpc>
                        <a:spcAft>
                          <a:spcPts val="800"/>
                        </a:spcAft>
                      </a:pPr>
                      <a:r>
                        <a:rPr lang="es-NI" sz="1000">
                          <a:effectLst/>
                        </a:rPr>
                        <a:t>Actividades de aprendizaje – Configuración básica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459398767"/>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actividades en la sección general, están nombradas de acuerdo a los guiones de instrucciones.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174347208"/>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actividades tienen configurado el estado de finalización de acuerdo a las condiciones de sus características propias.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342056955"/>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enlaces que contienen las actividades de aprendizaje redireccionan a los recursos que deberían ser, a la vez de no mandar error.</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3169278950"/>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Todos los enlaces de las actividades abren en una ventana emergente.</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074525173"/>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Las actividades de aprendizaje se encuentran ubicadas en la sección correspondiente.</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463542056"/>
                  </a:ext>
                </a:extLst>
              </a:tr>
              <a:tr h="155120">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735735035"/>
                  </a:ext>
                </a:extLst>
              </a:tr>
              <a:tr h="155120">
                <a:tc>
                  <a:txBody>
                    <a:bodyPr/>
                    <a:lstStyle/>
                    <a:p>
                      <a:pPr>
                        <a:lnSpc>
                          <a:spcPct val="107000"/>
                        </a:lnSpc>
                        <a:spcAft>
                          <a:spcPts val="800"/>
                        </a:spcAft>
                      </a:pPr>
                      <a:r>
                        <a:rPr lang="es-NI" sz="1000">
                          <a:effectLst/>
                        </a:rPr>
                        <a:t>Actividades de aprendizaje – Cuestionario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3505956275"/>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configurados contienen un nombre y una descripción de acuerdo a lo establecido por el ADME.</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44443679"/>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tienen configurados 3 intentos máximo, cualquier variación está orientada en el guion de instrucciones.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971018463"/>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no tienen fecha de inicio o cierre, en caso contrario está orientado en el guion de instrucciones.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713772768"/>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tienen una función de auto-evaluación, en caso contrario, está orientado en el guion de instrucciones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462307101"/>
                  </a:ext>
                </a:extLst>
              </a:tr>
              <a:tr h="155120">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tienen un esquema de 5 preguntas por página y estas deben estar de forma aleatoria.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2182116631"/>
                  </a:ext>
                </a:extLst>
              </a:tr>
              <a:tr h="318207">
                <a:tc>
                  <a:txBody>
                    <a:bodyPr/>
                    <a:lstStyle/>
                    <a:p>
                      <a:pPr marL="342900" lvl="0" indent="-342900">
                        <a:lnSpc>
                          <a:spcPct val="107000"/>
                        </a:lnSpc>
                        <a:spcAft>
                          <a:spcPts val="800"/>
                        </a:spcAft>
                        <a:buFont typeface="Symbol" panose="05050102010706020507" pitchFamily="18" charset="2"/>
                        <a:buChar char=""/>
                      </a:pPr>
                      <a:r>
                        <a:rPr lang="es-NI" sz="1000">
                          <a:effectLst/>
                        </a:rPr>
                        <a:t>Los cuestionarios tienen las siguientes condiciones: El estudiante debe ver esta actividad para finalizarla, en caso que este tenga un valor sumativo activar la siguiente condición: El estudiante debe recibir una calificación para finalizar esta actividad.</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tc>
                  <a:txBody>
                    <a:bodyPr/>
                    <a:lstStyle/>
                    <a:p>
                      <a:pP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48" marR="62348" marT="0" marB="0"/>
                </a:tc>
                <a:extLst>
                  <a:ext uri="{0D108BD9-81ED-4DB2-BD59-A6C34878D82A}">
                    <a16:rowId xmlns:a16="http://schemas.microsoft.com/office/drawing/2014/main" val="1547143120"/>
                  </a:ext>
                </a:extLst>
              </a:tr>
            </a:tbl>
          </a:graphicData>
        </a:graphic>
      </p:graphicFrame>
    </p:spTree>
    <p:custDataLst>
      <p:tags r:id="rId1"/>
    </p:custDataLst>
    <p:extLst>
      <p:ext uri="{BB962C8B-B14F-4D97-AF65-F5344CB8AC3E}">
        <p14:creationId xmlns:p14="http://schemas.microsoft.com/office/powerpoint/2010/main" val="285584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Configuración de actividades</a:t>
            </a:r>
          </a:p>
        </p:txBody>
      </p:sp>
      <p:pic>
        <p:nvPicPr>
          <p:cNvPr id="4" name="Snagit_SNG82C">
            <a:extLst>
              <a:ext uri="{FF2B5EF4-FFF2-40B4-BE49-F238E27FC236}">
                <a16:creationId xmlns:a16="http://schemas.microsoft.com/office/drawing/2014/main" id="{AA7C26C7-8A1D-AD8E-5125-5DD73F9F6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343" y="865059"/>
            <a:ext cx="4279886" cy="5427346"/>
          </a:xfrm>
          <a:prstGeom prst="rect">
            <a:avLst/>
          </a:prstGeom>
        </p:spPr>
      </p:pic>
      <p:pic>
        <p:nvPicPr>
          <p:cNvPr id="5" name="Snagit_SNG80A">
            <a:extLst>
              <a:ext uri="{FF2B5EF4-FFF2-40B4-BE49-F238E27FC236}">
                <a16:creationId xmlns:a16="http://schemas.microsoft.com/office/drawing/2014/main" id="{619B814D-4A24-C958-DE49-B7B5E96BF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409" y="1296940"/>
            <a:ext cx="6245254" cy="4905298"/>
          </a:xfrm>
          <a:prstGeom prst="rect">
            <a:avLst/>
          </a:prstGeom>
        </p:spPr>
      </p:pic>
      <p:pic>
        <p:nvPicPr>
          <p:cNvPr id="6" name="Imagen 5">
            <a:extLst>
              <a:ext uri="{FF2B5EF4-FFF2-40B4-BE49-F238E27FC236}">
                <a16:creationId xmlns:a16="http://schemas.microsoft.com/office/drawing/2014/main" id="{E09EDB72-6FB9-3788-3D14-54EC7AB4E2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36646">
            <a:off x="4705842" y="2349480"/>
            <a:ext cx="1541174" cy="944379"/>
          </a:xfrm>
          <a:prstGeom prst="rect">
            <a:avLst/>
          </a:prstGeom>
        </p:spPr>
      </p:pic>
      <p:sp>
        <p:nvSpPr>
          <p:cNvPr id="7" name="CuadroTexto 6">
            <a:extLst>
              <a:ext uri="{FF2B5EF4-FFF2-40B4-BE49-F238E27FC236}">
                <a16:creationId xmlns:a16="http://schemas.microsoft.com/office/drawing/2014/main" id="{9E3352C0-96F4-BCAA-0FDE-3B03B2B97E40}"/>
              </a:ext>
            </a:extLst>
          </p:cNvPr>
          <p:cNvSpPr txBox="1"/>
          <p:nvPr/>
        </p:nvSpPr>
        <p:spPr>
          <a:xfrm>
            <a:off x="-36409" y="3224789"/>
            <a:ext cx="1511711" cy="707886"/>
          </a:xfrm>
          <a:prstGeom prst="rect">
            <a:avLst/>
          </a:prstGeom>
          <a:noFill/>
        </p:spPr>
        <p:txBody>
          <a:bodyPr wrap="square" rtlCol="0">
            <a:spAutoFit/>
          </a:bodyPr>
          <a:lstStyle/>
          <a:p>
            <a:pPr algn="ctr"/>
            <a:r>
              <a:rPr lang="es-NI" sz="2000" b="1" dirty="0">
                <a:solidFill>
                  <a:srgbClr val="003457"/>
                </a:solidFill>
                <a:latin typeface="Humnst777 Lt BT" panose="020B0402030504020204" pitchFamily="34" charset="0"/>
              </a:rPr>
              <a:t>Guion didáctico</a:t>
            </a:r>
          </a:p>
        </p:txBody>
      </p:sp>
      <p:cxnSp>
        <p:nvCxnSpPr>
          <p:cNvPr id="8" name="Conector recto de flecha 7">
            <a:extLst>
              <a:ext uri="{FF2B5EF4-FFF2-40B4-BE49-F238E27FC236}">
                <a16:creationId xmlns:a16="http://schemas.microsoft.com/office/drawing/2014/main" id="{A795F043-2525-C7A9-8DB3-14C18416E899}"/>
              </a:ext>
            </a:extLst>
          </p:cNvPr>
          <p:cNvCxnSpPr>
            <a:cxnSpLocks/>
          </p:cNvCxnSpPr>
          <p:nvPr/>
        </p:nvCxnSpPr>
        <p:spPr>
          <a:xfrm>
            <a:off x="1341522" y="3578732"/>
            <a:ext cx="75912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891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Entrega del curso</a:t>
            </a:r>
          </a:p>
        </p:txBody>
      </p:sp>
      <p:pic>
        <p:nvPicPr>
          <p:cNvPr id="3" name="Imagen 2">
            <a:extLst>
              <a:ext uri="{FF2B5EF4-FFF2-40B4-BE49-F238E27FC236}">
                <a16:creationId xmlns:a16="http://schemas.microsoft.com/office/drawing/2014/main" id="{65E08BFB-5F60-9050-A629-88014BFCC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460" y="774892"/>
            <a:ext cx="4563154" cy="5564150"/>
          </a:xfrm>
          <a:prstGeom prst="rect">
            <a:avLst/>
          </a:prstGeom>
        </p:spPr>
      </p:pic>
    </p:spTree>
    <p:custDataLst>
      <p:tags r:id="rId1"/>
    </p:custDataLst>
    <p:extLst>
      <p:ext uri="{BB962C8B-B14F-4D97-AF65-F5344CB8AC3E}">
        <p14:creationId xmlns:p14="http://schemas.microsoft.com/office/powerpoint/2010/main" val="148206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1739428" y="3078079"/>
            <a:ext cx="8151669" cy="1683579"/>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dirty="0">
                <a:solidFill>
                  <a:srgbClr val="186AAD"/>
                </a:solidFill>
                <a:latin typeface="Franklin Gothic Heavy" panose="020B0903020102020204" pitchFamily="34" charset="0"/>
              </a:rPr>
              <a:t>¡Gracias por su atención!</a:t>
            </a:r>
          </a:p>
          <a:p>
            <a:pPr algn="ctr"/>
            <a:endParaRPr lang="es-ES" sz="4800" dirty="0">
              <a:solidFill>
                <a:srgbClr val="186AAD"/>
              </a:solidFill>
              <a:ea typeface="+mj-lt"/>
              <a:cs typeface="+mj-lt"/>
            </a:endParaRPr>
          </a:p>
          <a:p>
            <a:pPr algn="ctr"/>
            <a:r>
              <a:rPr lang="es-ES" sz="4800" dirty="0">
                <a:solidFill>
                  <a:srgbClr val="186AAD"/>
                </a:solidFill>
                <a:ea typeface="+mj-lt"/>
                <a:cs typeface="+mj-lt"/>
              </a:rPr>
              <a:t>Correo: jcoreac@unan.edu.ni</a:t>
            </a:r>
            <a:endParaRPr lang="es-ES" dirty="0">
              <a:ea typeface="Calibri Light"/>
              <a:cs typeface="Calibri Light"/>
            </a:endParaRPr>
          </a:p>
        </p:txBody>
      </p:sp>
    </p:spTree>
    <p:custDataLst>
      <p:tags r:id="rId1"/>
    </p:custDataLst>
    <p:extLst>
      <p:ext uri="{BB962C8B-B14F-4D97-AF65-F5344CB8AC3E}">
        <p14:creationId xmlns:p14="http://schemas.microsoft.com/office/powerpoint/2010/main" val="34178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0" y="732420"/>
            <a:ext cx="11613204" cy="713760"/>
          </a:xfrm>
        </p:spPr>
        <p:txBody>
          <a:bodyPr>
            <a:normAutofit/>
          </a:bodyPr>
          <a:lstStyle/>
          <a:p>
            <a:pPr algn="ctr"/>
            <a:r>
              <a:rPr lang="es-ES" sz="3500" b="1" dirty="0">
                <a:solidFill>
                  <a:srgbClr val="002060"/>
                </a:solidFill>
                <a:latin typeface="Bahnschrift" panose="020B0502040204020203" pitchFamily="34" charset="0"/>
                <a:ea typeface="Roboto" panose="02000000000000000000" pitchFamily="2" charset="0"/>
              </a:rPr>
              <a:t>Área de Desarrollo de Materiales Educativos</a:t>
            </a:r>
            <a:endParaRPr lang="es-NI" sz="3500" b="1" dirty="0">
              <a:solidFill>
                <a:srgbClr val="002060"/>
              </a:solidFill>
              <a:latin typeface="Bahnschrift" panose="020B0502040204020203" pitchFamily="34" charset="0"/>
              <a:ea typeface="Roboto" panose="02000000000000000000" pitchFamily="2" charset="0"/>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479898" y="2126523"/>
            <a:ext cx="10596664" cy="2445476"/>
          </a:xfrm>
        </p:spPr>
        <p:txBody>
          <a:bodyPr>
            <a:noAutofit/>
          </a:bodyPr>
          <a:lstStyle/>
          <a:p>
            <a:pPr marL="0" indent="0">
              <a:lnSpc>
                <a:spcPct val="170000"/>
              </a:lnSpc>
              <a:buNone/>
            </a:pPr>
            <a:r>
              <a:rPr lang="es-NI" sz="2200" dirty="0">
                <a:solidFill>
                  <a:srgbClr val="002060"/>
                </a:solidFill>
                <a:latin typeface="D-DIN" panose="020B0504030202030204" pitchFamily="34" charset="0"/>
                <a:ea typeface="Ebrima" panose="02000000000000000000" pitchFamily="2" charset="0"/>
                <a:cs typeface="Ebrima" panose="02000000000000000000" pitchFamily="2" charset="0"/>
              </a:rPr>
              <a:t>Diseña, crea y valida los recursos, actividades y materiales educativos digitales a utilizar en los programas académicos en educación virtual garantizando la calidad y pertinencia de los mismos de acuerdo a las competencias y contenidos establecidos en la </a:t>
            </a:r>
            <a:r>
              <a:rPr lang="es-NI" sz="2200" dirty="0" err="1">
                <a:solidFill>
                  <a:srgbClr val="002060"/>
                </a:solidFill>
                <a:latin typeface="D-DIN" panose="020B0504030202030204" pitchFamily="34" charset="0"/>
                <a:ea typeface="Ebrima" panose="02000000000000000000" pitchFamily="2" charset="0"/>
                <a:cs typeface="Ebrima" panose="02000000000000000000" pitchFamily="2" charset="0"/>
              </a:rPr>
              <a:t>microplanificación</a:t>
            </a:r>
            <a:r>
              <a:rPr lang="es-NI" sz="2200" dirty="0">
                <a:solidFill>
                  <a:srgbClr val="002060"/>
                </a:solidFill>
                <a:latin typeface="D-DIN" panose="020B0504030202030204" pitchFamily="34" charset="0"/>
                <a:ea typeface="Ebrima" panose="02000000000000000000" pitchFamily="2" charset="0"/>
                <a:cs typeface="Ebrima" panose="02000000000000000000" pitchFamily="2" charset="0"/>
              </a:rPr>
              <a:t> de los programas académicos</a:t>
            </a:r>
          </a:p>
        </p:txBody>
      </p:sp>
    </p:spTree>
    <p:custDataLst>
      <p:tags r:id="rId1"/>
    </p:custDataLst>
    <p:extLst>
      <p:ext uri="{BB962C8B-B14F-4D97-AF65-F5344CB8AC3E}">
        <p14:creationId xmlns:p14="http://schemas.microsoft.com/office/powerpoint/2010/main" val="56017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20494" y="183646"/>
            <a:ext cx="11613204" cy="700789"/>
          </a:xfrm>
        </p:spPr>
        <p:txBody>
          <a:bodyPr>
            <a:normAutofit/>
          </a:bodyPr>
          <a:lstStyle/>
          <a:p>
            <a:pPr algn="ctr"/>
            <a:r>
              <a:rPr lang="es-ES" sz="4000" b="1" dirty="0">
                <a:solidFill>
                  <a:srgbClr val="002060"/>
                </a:solidFill>
                <a:latin typeface="Bahnschrift" panose="020B0502040204020203" pitchFamily="34" charset="0"/>
                <a:ea typeface="Roboto" panose="02000000000000000000" pitchFamily="2" charset="0"/>
              </a:rPr>
              <a:t>Funciones ADME</a:t>
            </a:r>
            <a:endParaRPr lang="es-NI" sz="4000" b="1" dirty="0">
              <a:solidFill>
                <a:srgbClr val="002060"/>
              </a:solidFill>
              <a:latin typeface="Bahnschrift" panose="020B0502040204020203" pitchFamily="34" charset="0"/>
              <a:ea typeface="Roboto" panose="02000000000000000000" pitchFamily="2" charset="0"/>
            </a:endParaRPr>
          </a:p>
        </p:txBody>
      </p:sp>
      <p:grpSp>
        <p:nvGrpSpPr>
          <p:cNvPr id="12" name="Grupo 11">
            <a:extLst>
              <a:ext uri="{FF2B5EF4-FFF2-40B4-BE49-F238E27FC236}">
                <a16:creationId xmlns:a16="http://schemas.microsoft.com/office/drawing/2014/main" id="{7DD08E9A-182B-F4B8-1C42-A0435F5A1761}"/>
              </a:ext>
            </a:extLst>
          </p:cNvPr>
          <p:cNvGrpSpPr/>
          <p:nvPr/>
        </p:nvGrpSpPr>
        <p:grpSpPr>
          <a:xfrm>
            <a:off x="471855" y="1790688"/>
            <a:ext cx="376136" cy="382302"/>
            <a:chOff x="907914" y="2082039"/>
            <a:chExt cx="376136" cy="382302"/>
          </a:xfrm>
        </p:grpSpPr>
        <p:sp>
          <p:nvSpPr>
            <p:cNvPr id="10" name="Elipse 9">
              <a:extLst>
                <a:ext uri="{FF2B5EF4-FFF2-40B4-BE49-F238E27FC236}">
                  <a16:creationId xmlns:a16="http://schemas.microsoft.com/office/drawing/2014/main" id="{573FA8C0-86DA-866B-DFFF-27B99CBC7D97}"/>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1" name="CuadroTexto 10">
              <a:extLst>
                <a:ext uri="{FF2B5EF4-FFF2-40B4-BE49-F238E27FC236}">
                  <a16:creationId xmlns:a16="http://schemas.microsoft.com/office/drawing/2014/main" id="{FFA353E2-789A-B97C-DDD2-107A143C464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1</a:t>
              </a:r>
            </a:p>
          </p:txBody>
        </p:sp>
      </p:grpSp>
      <p:grpSp>
        <p:nvGrpSpPr>
          <p:cNvPr id="13" name="Grupo 12">
            <a:extLst>
              <a:ext uri="{FF2B5EF4-FFF2-40B4-BE49-F238E27FC236}">
                <a16:creationId xmlns:a16="http://schemas.microsoft.com/office/drawing/2014/main" id="{C29461B7-2828-DEE0-4ED3-0F5F7CC0B06A}"/>
              </a:ext>
            </a:extLst>
          </p:cNvPr>
          <p:cNvGrpSpPr/>
          <p:nvPr/>
        </p:nvGrpSpPr>
        <p:grpSpPr>
          <a:xfrm>
            <a:off x="471855" y="3304481"/>
            <a:ext cx="376136" cy="382302"/>
            <a:chOff x="907914" y="2082039"/>
            <a:chExt cx="376136" cy="382302"/>
          </a:xfrm>
        </p:grpSpPr>
        <p:sp>
          <p:nvSpPr>
            <p:cNvPr id="14" name="Elipse 13">
              <a:extLst>
                <a:ext uri="{FF2B5EF4-FFF2-40B4-BE49-F238E27FC236}">
                  <a16:creationId xmlns:a16="http://schemas.microsoft.com/office/drawing/2014/main" id="{12AC4030-B2AD-AB86-22C3-961952AD32B3}"/>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5" name="CuadroTexto 14">
              <a:extLst>
                <a:ext uri="{FF2B5EF4-FFF2-40B4-BE49-F238E27FC236}">
                  <a16:creationId xmlns:a16="http://schemas.microsoft.com/office/drawing/2014/main" id="{070A57B3-E042-BECD-0031-782D417975DE}"/>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2</a:t>
              </a:r>
            </a:p>
          </p:txBody>
        </p:sp>
      </p:grpSp>
      <p:grpSp>
        <p:nvGrpSpPr>
          <p:cNvPr id="16" name="Grupo 15">
            <a:extLst>
              <a:ext uri="{FF2B5EF4-FFF2-40B4-BE49-F238E27FC236}">
                <a16:creationId xmlns:a16="http://schemas.microsoft.com/office/drawing/2014/main" id="{E1FC76DD-8F7B-87EA-8132-909CAD69A3A0}"/>
              </a:ext>
            </a:extLst>
          </p:cNvPr>
          <p:cNvGrpSpPr/>
          <p:nvPr/>
        </p:nvGrpSpPr>
        <p:grpSpPr>
          <a:xfrm>
            <a:off x="467055" y="5003580"/>
            <a:ext cx="376136" cy="382302"/>
            <a:chOff x="907914" y="2082039"/>
            <a:chExt cx="376136" cy="382302"/>
          </a:xfrm>
        </p:grpSpPr>
        <p:sp>
          <p:nvSpPr>
            <p:cNvPr id="17" name="Elipse 16">
              <a:extLst>
                <a:ext uri="{FF2B5EF4-FFF2-40B4-BE49-F238E27FC236}">
                  <a16:creationId xmlns:a16="http://schemas.microsoft.com/office/drawing/2014/main" id="{7EE4614D-9F8E-F0ED-BD13-84A5EE50CD15}"/>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8" name="CuadroTexto 17">
              <a:extLst>
                <a:ext uri="{FF2B5EF4-FFF2-40B4-BE49-F238E27FC236}">
                  <a16:creationId xmlns:a16="http://schemas.microsoft.com/office/drawing/2014/main" id="{67F8207B-F0E4-7395-F741-B4D42A18E4F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3</a:t>
              </a:r>
            </a:p>
          </p:txBody>
        </p:sp>
      </p:grpSp>
      <p:grpSp>
        <p:nvGrpSpPr>
          <p:cNvPr id="19" name="Grupo 18">
            <a:extLst>
              <a:ext uri="{FF2B5EF4-FFF2-40B4-BE49-F238E27FC236}">
                <a16:creationId xmlns:a16="http://schemas.microsoft.com/office/drawing/2014/main" id="{C0562D99-59B2-44B5-9E31-58D6FB1D70F7}"/>
              </a:ext>
            </a:extLst>
          </p:cNvPr>
          <p:cNvGrpSpPr/>
          <p:nvPr/>
        </p:nvGrpSpPr>
        <p:grpSpPr>
          <a:xfrm>
            <a:off x="6736466" y="1790688"/>
            <a:ext cx="376136" cy="382302"/>
            <a:chOff x="907914" y="2082039"/>
            <a:chExt cx="376136" cy="382302"/>
          </a:xfrm>
        </p:grpSpPr>
        <p:sp>
          <p:nvSpPr>
            <p:cNvPr id="20" name="Elipse 19">
              <a:extLst>
                <a:ext uri="{FF2B5EF4-FFF2-40B4-BE49-F238E27FC236}">
                  <a16:creationId xmlns:a16="http://schemas.microsoft.com/office/drawing/2014/main" id="{863B6D4B-A2B7-1C39-3F43-14D0DDE1D6C4}"/>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1" name="CuadroTexto 20">
              <a:extLst>
                <a:ext uri="{FF2B5EF4-FFF2-40B4-BE49-F238E27FC236}">
                  <a16:creationId xmlns:a16="http://schemas.microsoft.com/office/drawing/2014/main" id="{89522DEC-2BA4-E1F9-A857-5796430FA9E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4</a:t>
              </a:r>
            </a:p>
          </p:txBody>
        </p:sp>
      </p:grpSp>
      <p:grpSp>
        <p:nvGrpSpPr>
          <p:cNvPr id="22" name="Grupo 21">
            <a:extLst>
              <a:ext uri="{FF2B5EF4-FFF2-40B4-BE49-F238E27FC236}">
                <a16:creationId xmlns:a16="http://schemas.microsoft.com/office/drawing/2014/main" id="{54593700-2744-C8AA-B290-844361D09E15}"/>
              </a:ext>
            </a:extLst>
          </p:cNvPr>
          <p:cNvGrpSpPr/>
          <p:nvPr/>
        </p:nvGrpSpPr>
        <p:grpSpPr>
          <a:xfrm>
            <a:off x="6736466" y="3278541"/>
            <a:ext cx="376136" cy="382302"/>
            <a:chOff x="907914" y="2082039"/>
            <a:chExt cx="376136" cy="382302"/>
          </a:xfrm>
        </p:grpSpPr>
        <p:sp>
          <p:nvSpPr>
            <p:cNvPr id="23" name="Elipse 22">
              <a:extLst>
                <a:ext uri="{FF2B5EF4-FFF2-40B4-BE49-F238E27FC236}">
                  <a16:creationId xmlns:a16="http://schemas.microsoft.com/office/drawing/2014/main" id="{EDA99132-C18F-28DC-D378-74CB502C527A}"/>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4" name="CuadroTexto 23">
              <a:extLst>
                <a:ext uri="{FF2B5EF4-FFF2-40B4-BE49-F238E27FC236}">
                  <a16:creationId xmlns:a16="http://schemas.microsoft.com/office/drawing/2014/main" id="{3E6CA086-189D-0AD9-74FB-2704A237C4D6}"/>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5</a:t>
              </a:r>
            </a:p>
          </p:txBody>
        </p:sp>
      </p:grpSp>
      <p:grpSp>
        <p:nvGrpSpPr>
          <p:cNvPr id="25" name="Grupo 24">
            <a:extLst>
              <a:ext uri="{FF2B5EF4-FFF2-40B4-BE49-F238E27FC236}">
                <a16:creationId xmlns:a16="http://schemas.microsoft.com/office/drawing/2014/main" id="{095340F8-7401-6CB0-6BC1-FE19935325DF}"/>
              </a:ext>
            </a:extLst>
          </p:cNvPr>
          <p:cNvGrpSpPr/>
          <p:nvPr/>
        </p:nvGrpSpPr>
        <p:grpSpPr>
          <a:xfrm>
            <a:off x="6731666" y="5003580"/>
            <a:ext cx="376136" cy="382302"/>
            <a:chOff x="907914" y="2082039"/>
            <a:chExt cx="376136" cy="382302"/>
          </a:xfrm>
        </p:grpSpPr>
        <p:sp>
          <p:nvSpPr>
            <p:cNvPr id="26" name="Elipse 25">
              <a:extLst>
                <a:ext uri="{FF2B5EF4-FFF2-40B4-BE49-F238E27FC236}">
                  <a16:creationId xmlns:a16="http://schemas.microsoft.com/office/drawing/2014/main" id="{BCB0563E-E812-8E4A-426A-2C9AB14AB58D}"/>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7" name="CuadroTexto 26">
              <a:extLst>
                <a:ext uri="{FF2B5EF4-FFF2-40B4-BE49-F238E27FC236}">
                  <a16:creationId xmlns:a16="http://schemas.microsoft.com/office/drawing/2014/main" id="{515A350E-52C8-09FF-57F4-4603BA6F8BB8}"/>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6</a:t>
              </a:r>
            </a:p>
          </p:txBody>
        </p:sp>
      </p:grpSp>
      <p:sp>
        <p:nvSpPr>
          <p:cNvPr id="28" name="CuadroTexto 27">
            <a:extLst>
              <a:ext uri="{FF2B5EF4-FFF2-40B4-BE49-F238E27FC236}">
                <a16:creationId xmlns:a16="http://schemas.microsoft.com/office/drawing/2014/main" id="{12925918-CC04-EA14-BCED-EF9AF803D074}"/>
              </a:ext>
            </a:extLst>
          </p:cNvPr>
          <p:cNvSpPr txBox="1"/>
          <p:nvPr/>
        </p:nvSpPr>
        <p:spPr>
          <a:xfrm>
            <a:off x="895203" y="1523256"/>
            <a:ext cx="5379268" cy="923330"/>
          </a:xfrm>
          <a:prstGeom prst="rect">
            <a:avLst/>
          </a:prstGeom>
          <a:noFill/>
        </p:spPr>
        <p:txBody>
          <a:bodyPr wrap="square" rtlCol="0">
            <a:spAutoFit/>
          </a:bodyPr>
          <a:lstStyle/>
          <a:p>
            <a:r>
              <a:rPr lang="es-NI" dirty="0"/>
              <a:t>Asegura la calidad en la redacción, ortografía, coherencia de los elementos de los </a:t>
            </a:r>
            <a:r>
              <a:rPr lang="es-NI" dirty="0" err="1"/>
              <a:t>microplanificación</a:t>
            </a:r>
            <a:r>
              <a:rPr lang="es-NI" dirty="0"/>
              <a:t> y derechos de autor</a:t>
            </a:r>
          </a:p>
        </p:txBody>
      </p:sp>
      <p:sp>
        <p:nvSpPr>
          <p:cNvPr id="33" name="CuadroTexto 32">
            <a:extLst>
              <a:ext uri="{FF2B5EF4-FFF2-40B4-BE49-F238E27FC236}">
                <a16:creationId xmlns:a16="http://schemas.microsoft.com/office/drawing/2014/main" id="{94C00C10-BC20-FF36-70C3-12B9C7016E41}"/>
              </a:ext>
            </a:extLst>
          </p:cNvPr>
          <p:cNvSpPr txBox="1"/>
          <p:nvPr/>
        </p:nvSpPr>
        <p:spPr>
          <a:xfrm>
            <a:off x="963165" y="3085408"/>
            <a:ext cx="5197685" cy="923330"/>
          </a:xfrm>
          <a:prstGeom prst="rect">
            <a:avLst/>
          </a:prstGeom>
          <a:noFill/>
        </p:spPr>
        <p:txBody>
          <a:bodyPr wrap="square" rtlCol="0">
            <a:spAutoFit/>
          </a:bodyPr>
          <a:lstStyle/>
          <a:p>
            <a:r>
              <a:rPr lang="es-NI" dirty="0"/>
              <a:t>Diseña materiales educativos digitales mediados bajo estrategias de enseñanza-aprendizaje fundamentadas en la educación virtual</a:t>
            </a:r>
          </a:p>
        </p:txBody>
      </p:sp>
      <p:sp>
        <p:nvSpPr>
          <p:cNvPr id="34" name="CuadroTexto 33">
            <a:extLst>
              <a:ext uri="{FF2B5EF4-FFF2-40B4-BE49-F238E27FC236}">
                <a16:creationId xmlns:a16="http://schemas.microsoft.com/office/drawing/2014/main" id="{8C826CDC-DABE-AF84-D2C1-29FD0146942B}"/>
              </a:ext>
            </a:extLst>
          </p:cNvPr>
          <p:cNvSpPr txBox="1"/>
          <p:nvPr/>
        </p:nvSpPr>
        <p:spPr>
          <a:xfrm>
            <a:off x="898315" y="4874648"/>
            <a:ext cx="5197685" cy="646331"/>
          </a:xfrm>
          <a:prstGeom prst="rect">
            <a:avLst/>
          </a:prstGeom>
          <a:noFill/>
        </p:spPr>
        <p:txBody>
          <a:bodyPr wrap="square" rtlCol="0">
            <a:spAutoFit/>
          </a:bodyPr>
          <a:lstStyle/>
          <a:p>
            <a:r>
              <a:rPr lang="es-NI" dirty="0"/>
              <a:t>Desarrolla los materiales educativos digitales para ser utilizados en educación virtual</a:t>
            </a:r>
          </a:p>
        </p:txBody>
      </p:sp>
      <p:sp>
        <p:nvSpPr>
          <p:cNvPr id="35" name="CuadroTexto 34">
            <a:extLst>
              <a:ext uri="{FF2B5EF4-FFF2-40B4-BE49-F238E27FC236}">
                <a16:creationId xmlns:a16="http://schemas.microsoft.com/office/drawing/2014/main" id="{9104E4DE-83D6-224E-7B92-7DE93A108B16}"/>
              </a:ext>
            </a:extLst>
          </p:cNvPr>
          <p:cNvSpPr txBox="1"/>
          <p:nvPr/>
        </p:nvSpPr>
        <p:spPr>
          <a:xfrm>
            <a:off x="7201839" y="1433481"/>
            <a:ext cx="4717786" cy="923330"/>
          </a:xfrm>
          <a:prstGeom prst="rect">
            <a:avLst/>
          </a:prstGeom>
          <a:noFill/>
        </p:spPr>
        <p:txBody>
          <a:bodyPr wrap="square" rtlCol="0">
            <a:spAutoFit/>
          </a:bodyPr>
          <a:lstStyle/>
          <a:p>
            <a:r>
              <a:rPr lang="es-NI" dirty="0"/>
              <a:t>Produce los recursos visuales y audiovisuales para los programas académicos a ejecutarse en educación virtual</a:t>
            </a:r>
          </a:p>
        </p:txBody>
      </p:sp>
      <p:sp>
        <p:nvSpPr>
          <p:cNvPr id="36" name="CuadroTexto 35">
            <a:extLst>
              <a:ext uri="{FF2B5EF4-FFF2-40B4-BE49-F238E27FC236}">
                <a16:creationId xmlns:a16="http://schemas.microsoft.com/office/drawing/2014/main" id="{FE36AB0F-DAAE-332C-DF28-92A4FEBF7183}"/>
              </a:ext>
            </a:extLst>
          </p:cNvPr>
          <p:cNvSpPr txBox="1"/>
          <p:nvPr/>
        </p:nvSpPr>
        <p:spPr>
          <a:xfrm>
            <a:off x="7201840" y="2872610"/>
            <a:ext cx="4776152" cy="1200329"/>
          </a:xfrm>
          <a:prstGeom prst="rect">
            <a:avLst/>
          </a:prstGeom>
          <a:noFill/>
        </p:spPr>
        <p:txBody>
          <a:bodyPr wrap="square" rtlCol="0">
            <a:spAutoFit/>
          </a:bodyPr>
          <a:lstStyle/>
          <a:p>
            <a:r>
              <a:rPr lang="es-NI" dirty="0"/>
              <a:t>Desarrolla y participa con el equipo multidisciplinario en el proceso de validación de recursos y actividades educativas digitales para la educación virtual</a:t>
            </a:r>
          </a:p>
        </p:txBody>
      </p:sp>
      <p:sp>
        <p:nvSpPr>
          <p:cNvPr id="37" name="CuadroTexto 36">
            <a:extLst>
              <a:ext uri="{FF2B5EF4-FFF2-40B4-BE49-F238E27FC236}">
                <a16:creationId xmlns:a16="http://schemas.microsoft.com/office/drawing/2014/main" id="{0D3ECA01-D68D-3B1F-1D58-57101ACE046A}"/>
              </a:ext>
            </a:extLst>
          </p:cNvPr>
          <p:cNvSpPr txBox="1"/>
          <p:nvPr/>
        </p:nvSpPr>
        <p:spPr>
          <a:xfrm>
            <a:off x="7201839" y="4597648"/>
            <a:ext cx="4717786" cy="1200329"/>
          </a:xfrm>
          <a:prstGeom prst="rect">
            <a:avLst/>
          </a:prstGeom>
          <a:noFill/>
        </p:spPr>
        <p:txBody>
          <a:bodyPr wrap="square" rtlCol="0">
            <a:spAutoFit/>
          </a:bodyPr>
          <a:lstStyle/>
          <a:p>
            <a:r>
              <a:rPr lang="es-NI" dirty="0"/>
              <a:t>Evalúa materiales educativos digitales con licencias abiertas que puedan ser utilizadas como recursos en los programas académicos a virtualizar</a:t>
            </a:r>
          </a:p>
        </p:txBody>
      </p:sp>
    </p:spTree>
    <p:custDataLst>
      <p:tags r:id="rId1"/>
    </p:custDataLst>
    <p:extLst>
      <p:ext uri="{BB962C8B-B14F-4D97-AF65-F5344CB8AC3E}">
        <p14:creationId xmlns:p14="http://schemas.microsoft.com/office/powerpoint/2010/main" val="68383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20494" y="183646"/>
            <a:ext cx="11613204" cy="700789"/>
          </a:xfrm>
        </p:spPr>
        <p:txBody>
          <a:bodyPr>
            <a:normAutofit/>
          </a:bodyPr>
          <a:lstStyle/>
          <a:p>
            <a:pPr algn="ctr"/>
            <a:r>
              <a:rPr lang="es-ES" sz="4000" b="1" dirty="0">
                <a:solidFill>
                  <a:srgbClr val="002060"/>
                </a:solidFill>
                <a:latin typeface="Bahnschrift" panose="020B0502040204020203" pitchFamily="34" charset="0"/>
                <a:ea typeface="Roboto" panose="02000000000000000000" pitchFamily="2" charset="0"/>
              </a:rPr>
              <a:t>Etapa del ADME</a:t>
            </a:r>
            <a:endParaRPr lang="es-NI" sz="4000" b="1" dirty="0">
              <a:solidFill>
                <a:srgbClr val="002060"/>
              </a:solidFill>
              <a:latin typeface="Bahnschrift" panose="020B0502040204020203" pitchFamily="34" charset="0"/>
              <a:ea typeface="Roboto" panose="02000000000000000000" pitchFamily="2" charset="0"/>
            </a:endParaRPr>
          </a:p>
        </p:txBody>
      </p:sp>
      <p:grpSp>
        <p:nvGrpSpPr>
          <p:cNvPr id="12" name="Grupo 11">
            <a:extLst>
              <a:ext uri="{FF2B5EF4-FFF2-40B4-BE49-F238E27FC236}">
                <a16:creationId xmlns:a16="http://schemas.microsoft.com/office/drawing/2014/main" id="{7DD08E9A-182B-F4B8-1C42-A0435F5A1761}"/>
              </a:ext>
            </a:extLst>
          </p:cNvPr>
          <p:cNvGrpSpPr/>
          <p:nvPr/>
        </p:nvGrpSpPr>
        <p:grpSpPr>
          <a:xfrm>
            <a:off x="471855" y="1790688"/>
            <a:ext cx="376136" cy="382302"/>
            <a:chOff x="907914" y="2082039"/>
            <a:chExt cx="376136" cy="382302"/>
          </a:xfrm>
        </p:grpSpPr>
        <p:sp>
          <p:nvSpPr>
            <p:cNvPr id="10" name="Elipse 9">
              <a:extLst>
                <a:ext uri="{FF2B5EF4-FFF2-40B4-BE49-F238E27FC236}">
                  <a16:creationId xmlns:a16="http://schemas.microsoft.com/office/drawing/2014/main" id="{573FA8C0-86DA-866B-DFFF-27B99CBC7D97}"/>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1" name="CuadroTexto 10">
              <a:extLst>
                <a:ext uri="{FF2B5EF4-FFF2-40B4-BE49-F238E27FC236}">
                  <a16:creationId xmlns:a16="http://schemas.microsoft.com/office/drawing/2014/main" id="{FFA353E2-789A-B97C-DDD2-107A143C464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1</a:t>
              </a:r>
            </a:p>
          </p:txBody>
        </p:sp>
      </p:grpSp>
      <p:grpSp>
        <p:nvGrpSpPr>
          <p:cNvPr id="13" name="Grupo 12">
            <a:extLst>
              <a:ext uri="{FF2B5EF4-FFF2-40B4-BE49-F238E27FC236}">
                <a16:creationId xmlns:a16="http://schemas.microsoft.com/office/drawing/2014/main" id="{C29461B7-2828-DEE0-4ED3-0F5F7CC0B06A}"/>
              </a:ext>
            </a:extLst>
          </p:cNvPr>
          <p:cNvGrpSpPr/>
          <p:nvPr/>
        </p:nvGrpSpPr>
        <p:grpSpPr>
          <a:xfrm>
            <a:off x="471855" y="3304481"/>
            <a:ext cx="376136" cy="382302"/>
            <a:chOff x="907914" y="2082039"/>
            <a:chExt cx="376136" cy="382302"/>
          </a:xfrm>
        </p:grpSpPr>
        <p:sp>
          <p:nvSpPr>
            <p:cNvPr id="14" name="Elipse 13">
              <a:extLst>
                <a:ext uri="{FF2B5EF4-FFF2-40B4-BE49-F238E27FC236}">
                  <a16:creationId xmlns:a16="http://schemas.microsoft.com/office/drawing/2014/main" id="{12AC4030-B2AD-AB86-22C3-961952AD32B3}"/>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5" name="CuadroTexto 14">
              <a:extLst>
                <a:ext uri="{FF2B5EF4-FFF2-40B4-BE49-F238E27FC236}">
                  <a16:creationId xmlns:a16="http://schemas.microsoft.com/office/drawing/2014/main" id="{070A57B3-E042-BECD-0031-782D417975DE}"/>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2</a:t>
              </a:r>
            </a:p>
          </p:txBody>
        </p:sp>
      </p:grpSp>
      <p:grpSp>
        <p:nvGrpSpPr>
          <p:cNvPr id="16" name="Grupo 15">
            <a:extLst>
              <a:ext uri="{FF2B5EF4-FFF2-40B4-BE49-F238E27FC236}">
                <a16:creationId xmlns:a16="http://schemas.microsoft.com/office/drawing/2014/main" id="{E1FC76DD-8F7B-87EA-8132-909CAD69A3A0}"/>
              </a:ext>
            </a:extLst>
          </p:cNvPr>
          <p:cNvGrpSpPr/>
          <p:nvPr/>
        </p:nvGrpSpPr>
        <p:grpSpPr>
          <a:xfrm>
            <a:off x="467055" y="5003580"/>
            <a:ext cx="376136" cy="382302"/>
            <a:chOff x="907914" y="2082039"/>
            <a:chExt cx="376136" cy="382302"/>
          </a:xfrm>
        </p:grpSpPr>
        <p:sp>
          <p:nvSpPr>
            <p:cNvPr id="17" name="Elipse 16">
              <a:extLst>
                <a:ext uri="{FF2B5EF4-FFF2-40B4-BE49-F238E27FC236}">
                  <a16:creationId xmlns:a16="http://schemas.microsoft.com/office/drawing/2014/main" id="{7EE4614D-9F8E-F0ED-BD13-84A5EE50CD15}"/>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8" name="CuadroTexto 17">
              <a:extLst>
                <a:ext uri="{FF2B5EF4-FFF2-40B4-BE49-F238E27FC236}">
                  <a16:creationId xmlns:a16="http://schemas.microsoft.com/office/drawing/2014/main" id="{67F8207B-F0E4-7395-F741-B4D42A18E4F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3</a:t>
              </a:r>
            </a:p>
          </p:txBody>
        </p:sp>
      </p:grpSp>
      <p:grpSp>
        <p:nvGrpSpPr>
          <p:cNvPr id="19" name="Grupo 18">
            <a:extLst>
              <a:ext uri="{FF2B5EF4-FFF2-40B4-BE49-F238E27FC236}">
                <a16:creationId xmlns:a16="http://schemas.microsoft.com/office/drawing/2014/main" id="{C0562D99-59B2-44B5-9E31-58D6FB1D70F7}"/>
              </a:ext>
            </a:extLst>
          </p:cNvPr>
          <p:cNvGrpSpPr/>
          <p:nvPr/>
        </p:nvGrpSpPr>
        <p:grpSpPr>
          <a:xfrm>
            <a:off x="6736466" y="1790688"/>
            <a:ext cx="376136" cy="382302"/>
            <a:chOff x="907914" y="2082039"/>
            <a:chExt cx="376136" cy="382302"/>
          </a:xfrm>
        </p:grpSpPr>
        <p:sp>
          <p:nvSpPr>
            <p:cNvPr id="20" name="Elipse 19">
              <a:extLst>
                <a:ext uri="{FF2B5EF4-FFF2-40B4-BE49-F238E27FC236}">
                  <a16:creationId xmlns:a16="http://schemas.microsoft.com/office/drawing/2014/main" id="{863B6D4B-A2B7-1C39-3F43-14D0DDE1D6C4}"/>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1" name="CuadroTexto 20">
              <a:extLst>
                <a:ext uri="{FF2B5EF4-FFF2-40B4-BE49-F238E27FC236}">
                  <a16:creationId xmlns:a16="http://schemas.microsoft.com/office/drawing/2014/main" id="{89522DEC-2BA4-E1F9-A857-5796430FA9E3}"/>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4</a:t>
              </a:r>
            </a:p>
          </p:txBody>
        </p:sp>
      </p:grpSp>
      <p:grpSp>
        <p:nvGrpSpPr>
          <p:cNvPr id="22" name="Grupo 21">
            <a:extLst>
              <a:ext uri="{FF2B5EF4-FFF2-40B4-BE49-F238E27FC236}">
                <a16:creationId xmlns:a16="http://schemas.microsoft.com/office/drawing/2014/main" id="{54593700-2744-C8AA-B290-844361D09E15}"/>
              </a:ext>
            </a:extLst>
          </p:cNvPr>
          <p:cNvGrpSpPr/>
          <p:nvPr/>
        </p:nvGrpSpPr>
        <p:grpSpPr>
          <a:xfrm>
            <a:off x="6736466" y="3278541"/>
            <a:ext cx="376136" cy="382302"/>
            <a:chOff x="907914" y="2082039"/>
            <a:chExt cx="376136" cy="382302"/>
          </a:xfrm>
        </p:grpSpPr>
        <p:sp>
          <p:nvSpPr>
            <p:cNvPr id="23" name="Elipse 22">
              <a:extLst>
                <a:ext uri="{FF2B5EF4-FFF2-40B4-BE49-F238E27FC236}">
                  <a16:creationId xmlns:a16="http://schemas.microsoft.com/office/drawing/2014/main" id="{EDA99132-C18F-28DC-D378-74CB502C527A}"/>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4" name="CuadroTexto 23">
              <a:extLst>
                <a:ext uri="{FF2B5EF4-FFF2-40B4-BE49-F238E27FC236}">
                  <a16:creationId xmlns:a16="http://schemas.microsoft.com/office/drawing/2014/main" id="{3E6CA086-189D-0AD9-74FB-2704A237C4D6}"/>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5</a:t>
              </a:r>
            </a:p>
          </p:txBody>
        </p:sp>
      </p:grpSp>
      <p:grpSp>
        <p:nvGrpSpPr>
          <p:cNvPr id="25" name="Grupo 24">
            <a:extLst>
              <a:ext uri="{FF2B5EF4-FFF2-40B4-BE49-F238E27FC236}">
                <a16:creationId xmlns:a16="http://schemas.microsoft.com/office/drawing/2014/main" id="{095340F8-7401-6CB0-6BC1-FE19935325DF}"/>
              </a:ext>
            </a:extLst>
          </p:cNvPr>
          <p:cNvGrpSpPr/>
          <p:nvPr/>
        </p:nvGrpSpPr>
        <p:grpSpPr>
          <a:xfrm>
            <a:off x="6731666" y="5003580"/>
            <a:ext cx="376136" cy="382302"/>
            <a:chOff x="907914" y="2082039"/>
            <a:chExt cx="376136" cy="382302"/>
          </a:xfrm>
        </p:grpSpPr>
        <p:sp>
          <p:nvSpPr>
            <p:cNvPr id="26" name="Elipse 25">
              <a:extLst>
                <a:ext uri="{FF2B5EF4-FFF2-40B4-BE49-F238E27FC236}">
                  <a16:creationId xmlns:a16="http://schemas.microsoft.com/office/drawing/2014/main" id="{BCB0563E-E812-8E4A-426A-2C9AB14AB58D}"/>
                </a:ext>
              </a:extLst>
            </p:cNvPr>
            <p:cNvSpPr/>
            <p:nvPr/>
          </p:nvSpPr>
          <p:spPr>
            <a:xfrm>
              <a:off x="907914" y="2088205"/>
              <a:ext cx="376136" cy="376136"/>
            </a:xfrm>
            <a:prstGeom prst="ellipse">
              <a:avLst/>
            </a:prstGeom>
            <a:solidFill>
              <a:srgbClr val="00206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27" name="CuadroTexto 26">
              <a:extLst>
                <a:ext uri="{FF2B5EF4-FFF2-40B4-BE49-F238E27FC236}">
                  <a16:creationId xmlns:a16="http://schemas.microsoft.com/office/drawing/2014/main" id="{515A350E-52C8-09FF-57F4-4603BA6F8BB8}"/>
                </a:ext>
              </a:extLst>
            </p:cNvPr>
            <p:cNvSpPr txBox="1"/>
            <p:nvPr/>
          </p:nvSpPr>
          <p:spPr>
            <a:xfrm>
              <a:off x="940339" y="2082039"/>
              <a:ext cx="301686" cy="369332"/>
            </a:xfrm>
            <a:prstGeom prst="rect">
              <a:avLst/>
            </a:prstGeom>
            <a:noFill/>
          </p:spPr>
          <p:txBody>
            <a:bodyPr wrap="none" rtlCol="0">
              <a:spAutoFit/>
            </a:bodyPr>
            <a:lstStyle/>
            <a:p>
              <a:r>
                <a:rPr lang="es-NI" b="1" dirty="0">
                  <a:solidFill>
                    <a:schemeClr val="bg1"/>
                  </a:solidFill>
                </a:rPr>
                <a:t>6</a:t>
              </a:r>
            </a:p>
          </p:txBody>
        </p:sp>
      </p:grpSp>
      <p:sp>
        <p:nvSpPr>
          <p:cNvPr id="3" name="CuadroTexto 2">
            <a:extLst>
              <a:ext uri="{FF2B5EF4-FFF2-40B4-BE49-F238E27FC236}">
                <a16:creationId xmlns:a16="http://schemas.microsoft.com/office/drawing/2014/main" id="{7D2FEACA-0824-566D-6829-7480ACE91C65}"/>
              </a:ext>
            </a:extLst>
          </p:cNvPr>
          <p:cNvSpPr txBox="1"/>
          <p:nvPr/>
        </p:nvSpPr>
        <p:spPr>
          <a:xfrm>
            <a:off x="880416" y="1790688"/>
            <a:ext cx="5379268" cy="369332"/>
          </a:xfrm>
          <a:prstGeom prst="rect">
            <a:avLst/>
          </a:prstGeom>
          <a:noFill/>
        </p:spPr>
        <p:txBody>
          <a:bodyPr wrap="square" rtlCol="0">
            <a:spAutoFit/>
          </a:bodyPr>
          <a:lstStyle/>
          <a:p>
            <a:r>
              <a:rPr lang="es-NI" dirty="0"/>
              <a:t>Revisión de todos los elementos de </a:t>
            </a:r>
            <a:r>
              <a:rPr lang="es-NI" dirty="0" err="1"/>
              <a:t>microplanificación</a:t>
            </a:r>
            <a:endParaRPr lang="es-NI" dirty="0"/>
          </a:p>
        </p:txBody>
      </p:sp>
      <p:sp>
        <p:nvSpPr>
          <p:cNvPr id="4" name="CuadroTexto 3">
            <a:extLst>
              <a:ext uri="{FF2B5EF4-FFF2-40B4-BE49-F238E27FC236}">
                <a16:creationId xmlns:a16="http://schemas.microsoft.com/office/drawing/2014/main" id="{4A7C54C3-A68F-67B3-4859-2500A9385B36}"/>
              </a:ext>
            </a:extLst>
          </p:cNvPr>
          <p:cNvSpPr txBox="1"/>
          <p:nvPr/>
        </p:nvSpPr>
        <p:spPr>
          <a:xfrm>
            <a:off x="880416" y="3278541"/>
            <a:ext cx="5379268" cy="369332"/>
          </a:xfrm>
          <a:prstGeom prst="rect">
            <a:avLst/>
          </a:prstGeom>
          <a:noFill/>
        </p:spPr>
        <p:txBody>
          <a:bodyPr wrap="square" rtlCol="0">
            <a:spAutoFit/>
          </a:bodyPr>
          <a:lstStyle/>
          <a:p>
            <a:r>
              <a:rPr lang="es-NI" dirty="0"/>
              <a:t>Elaboración de línea gráfica</a:t>
            </a:r>
          </a:p>
        </p:txBody>
      </p:sp>
      <p:sp>
        <p:nvSpPr>
          <p:cNvPr id="5" name="CuadroTexto 4">
            <a:extLst>
              <a:ext uri="{FF2B5EF4-FFF2-40B4-BE49-F238E27FC236}">
                <a16:creationId xmlns:a16="http://schemas.microsoft.com/office/drawing/2014/main" id="{97E47DBB-AA95-CA44-08BB-59CDF3787A32}"/>
              </a:ext>
            </a:extLst>
          </p:cNvPr>
          <p:cNvSpPr txBox="1"/>
          <p:nvPr/>
        </p:nvSpPr>
        <p:spPr>
          <a:xfrm>
            <a:off x="880416" y="4925759"/>
            <a:ext cx="5379268" cy="646331"/>
          </a:xfrm>
          <a:prstGeom prst="rect">
            <a:avLst/>
          </a:prstGeom>
          <a:noFill/>
        </p:spPr>
        <p:txBody>
          <a:bodyPr wrap="square" rtlCol="0">
            <a:spAutoFit/>
          </a:bodyPr>
          <a:lstStyle/>
          <a:p>
            <a:r>
              <a:rPr lang="es-NI" dirty="0"/>
              <a:t>Desarrollo de los recursos (Hace referencia a los diversos formatos)</a:t>
            </a:r>
          </a:p>
        </p:txBody>
      </p:sp>
      <p:sp>
        <p:nvSpPr>
          <p:cNvPr id="6" name="CuadroTexto 5">
            <a:extLst>
              <a:ext uri="{FF2B5EF4-FFF2-40B4-BE49-F238E27FC236}">
                <a16:creationId xmlns:a16="http://schemas.microsoft.com/office/drawing/2014/main" id="{8DC50180-DA10-0399-2208-278E0DA2DFD6}"/>
              </a:ext>
            </a:extLst>
          </p:cNvPr>
          <p:cNvSpPr txBox="1"/>
          <p:nvPr/>
        </p:nvSpPr>
        <p:spPr>
          <a:xfrm>
            <a:off x="7190425" y="1728209"/>
            <a:ext cx="4787567" cy="369332"/>
          </a:xfrm>
          <a:prstGeom prst="rect">
            <a:avLst/>
          </a:prstGeom>
          <a:noFill/>
        </p:spPr>
        <p:txBody>
          <a:bodyPr wrap="square" rtlCol="0">
            <a:spAutoFit/>
          </a:bodyPr>
          <a:lstStyle/>
          <a:p>
            <a:r>
              <a:rPr lang="es-NI" dirty="0"/>
              <a:t>Desarrollo de los recursos audiovisuales</a:t>
            </a:r>
          </a:p>
        </p:txBody>
      </p:sp>
      <p:sp>
        <p:nvSpPr>
          <p:cNvPr id="7" name="CuadroTexto 6">
            <a:extLst>
              <a:ext uri="{FF2B5EF4-FFF2-40B4-BE49-F238E27FC236}">
                <a16:creationId xmlns:a16="http://schemas.microsoft.com/office/drawing/2014/main" id="{F8F8E6F9-A3FF-A73D-4E86-D7A129895B66}"/>
              </a:ext>
            </a:extLst>
          </p:cNvPr>
          <p:cNvSpPr txBox="1"/>
          <p:nvPr/>
        </p:nvSpPr>
        <p:spPr>
          <a:xfrm>
            <a:off x="7190425" y="3244334"/>
            <a:ext cx="3010647" cy="369332"/>
          </a:xfrm>
          <a:prstGeom prst="rect">
            <a:avLst/>
          </a:prstGeom>
          <a:noFill/>
        </p:spPr>
        <p:txBody>
          <a:bodyPr wrap="square" rtlCol="0">
            <a:spAutoFit/>
          </a:bodyPr>
          <a:lstStyle/>
          <a:p>
            <a:r>
              <a:rPr lang="es-NI" dirty="0"/>
              <a:t>Configuración de actividades</a:t>
            </a:r>
          </a:p>
        </p:txBody>
      </p:sp>
      <p:sp>
        <p:nvSpPr>
          <p:cNvPr id="8" name="CuadroTexto 7">
            <a:extLst>
              <a:ext uri="{FF2B5EF4-FFF2-40B4-BE49-F238E27FC236}">
                <a16:creationId xmlns:a16="http://schemas.microsoft.com/office/drawing/2014/main" id="{F7351D7C-CFF2-A511-3325-197E7A97B40B}"/>
              </a:ext>
            </a:extLst>
          </p:cNvPr>
          <p:cNvSpPr txBox="1"/>
          <p:nvPr/>
        </p:nvSpPr>
        <p:spPr>
          <a:xfrm>
            <a:off x="7235821" y="5003580"/>
            <a:ext cx="4075763" cy="369332"/>
          </a:xfrm>
          <a:prstGeom prst="rect">
            <a:avLst/>
          </a:prstGeom>
          <a:noFill/>
        </p:spPr>
        <p:txBody>
          <a:bodyPr wrap="square" rtlCol="0">
            <a:spAutoFit/>
          </a:bodyPr>
          <a:lstStyle/>
          <a:p>
            <a:r>
              <a:rPr lang="es-NI" dirty="0"/>
              <a:t>Entrega del curso</a:t>
            </a:r>
          </a:p>
        </p:txBody>
      </p:sp>
    </p:spTree>
    <p:custDataLst>
      <p:tags r:id="rId1"/>
    </p:custDataLst>
    <p:extLst>
      <p:ext uri="{BB962C8B-B14F-4D97-AF65-F5344CB8AC3E}">
        <p14:creationId xmlns:p14="http://schemas.microsoft.com/office/powerpoint/2010/main" val="362925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Revisión de todos los elementos de </a:t>
            </a:r>
            <a:r>
              <a:rPr lang="es-NI" sz="2500" b="1" dirty="0" err="1">
                <a:solidFill>
                  <a:srgbClr val="002060"/>
                </a:solidFill>
                <a:latin typeface="Bahnschrift" panose="020B0502040204020203" pitchFamily="34" charset="0"/>
                <a:ea typeface="Roboto" panose="02000000000000000000" pitchFamily="2" charset="0"/>
              </a:rPr>
              <a:t>microplanificación</a:t>
            </a:r>
            <a:endParaRPr lang="es-NI" sz="2500" b="1" dirty="0">
              <a:solidFill>
                <a:srgbClr val="002060"/>
              </a:solidFill>
              <a:latin typeface="Bahnschrift" panose="020B0502040204020203" pitchFamily="34" charset="0"/>
              <a:ea typeface="Roboto" panose="02000000000000000000" pitchFamily="2" charset="0"/>
            </a:endParaRPr>
          </a:p>
        </p:txBody>
      </p:sp>
      <p:graphicFrame>
        <p:nvGraphicFramePr>
          <p:cNvPr id="28" name="Tabla 27">
            <a:extLst>
              <a:ext uri="{FF2B5EF4-FFF2-40B4-BE49-F238E27FC236}">
                <a16:creationId xmlns:a16="http://schemas.microsoft.com/office/drawing/2014/main" id="{FE9AD90C-E703-DB10-9478-9EF39703AE73}"/>
              </a:ext>
            </a:extLst>
          </p:cNvPr>
          <p:cNvGraphicFramePr>
            <a:graphicFrameLocks noGrp="1"/>
          </p:cNvGraphicFramePr>
          <p:nvPr>
            <p:extLst>
              <p:ext uri="{D42A27DB-BD31-4B8C-83A1-F6EECF244321}">
                <p14:modId xmlns:p14="http://schemas.microsoft.com/office/powerpoint/2010/main" val="277694304"/>
              </p:ext>
            </p:extLst>
          </p:nvPr>
        </p:nvGraphicFramePr>
        <p:xfrm>
          <a:off x="5901447" y="697070"/>
          <a:ext cx="6018605" cy="4349147"/>
        </p:xfrm>
        <a:graphic>
          <a:graphicData uri="http://schemas.openxmlformats.org/drawingml/2006/table">
            <a:tbl>
              <a:tblPr firstRow="1" firstCol="1" bandRow="1">
                <a:tableStyleId>{5C22544A-7EE6-4342-B048-85BDC9FD1C3A}</a:tableStyleId>
              </a:tblPr>
              <a:tblGrid>
                <a:gridCol w="4338962">
                  <a:extLst>
                    <a:ext uri="{9D8B030D-6E8A-4147-A177-3AD203B41FA5}">
                      <a16:colId xmlns:a16="http://schemas.microsoft.com/office/drawing/2014/main" val="4185940383"/>
                    </a:ext>
                  </a:extLst>
                </a:gridCol>
                <a:gridCol w="350196">
                  <a:extLst>
                    <a:ext uri="{9D8B030D-6E8A-4147-A177-3AD203B41FA5}">
                      <a16:colId xmlns:a16="http://schemas.microsoft.com/office/drawing/2014/main" val="3250533813"/>
                    </a:ext>
                  </a:extLst>
                </a:gridCol>
                <a:gridCol w="304800">
                  <a:extLst>
                    <a:ext uri="{9D8B030D-6E8A-4147-A177-3AD203B41FA5}">
                      <a16:colId xmlns:a16="http://schemas.microsoft.com/office/drawing/2014/main" val="1835313905"/>
                    </a:ext>
                  </a:extLst>
                </a:gridCol>
                <a:gridCol w="1024647">
                  <a:extLst>
                    <a:ext uri="{9D8B030D-6E8A-4147-A177-3AD203B41FA5}">
                      <a16:colId xmlns:a16="http://schemas.microsoft.com/office/drawing/2014/main" val="485726456"/>
                    </a:ext>
                  </a:extLst>
                </a:gridCol>
              </a:tblGrid>
              <a:tr h="117987">
                <a:tc>
                  <a:txBody>
                    <a:bodyPr/>
                    <a:lstStyle/>
                    <a:p>
                      <a:pPr algn="ctr">
                        <a:lnSpc>
                          <a:spcPct val="107000"/>
                        </a:lnSpc>
                        <a:spcAft>
                          <a:spcPts val="800"/>
                        </a:spcAft>
                      </a:pPr>
                      <a:r>
                        <a:rPr lang="es-NI" sz="1000" dirty="0">
                          <a:effectLst/>
                        </a:rPr>
                        <a:t>Criterio - Actividades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gn="ctr">
                        <a:lnSpc>
                          <a:spcPct val="107000"/>
                        </a:lnSpc>
                        <a:spcAft>
                          <a:spcPts val="800"/>
                        </a:spcAft>
                      </a:pPr>
                      <a:r>
                        <a:rPr lang="es-NI" sz="1000">
                          <a:effectLst/>
                        </a:rPr>
                        <a:t>Si</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gn="ctr">
                        <a:lnSpc>
                          <a:spcPct val="107000"/>
                        </a:lnSpc>
                        <a:spcAft>
                          <a:spcPts val="800"/>
                        </a:spcAft>
                      </a:pPr>
                      <a:r>
                        <a:rPr lang="es-NI" sz="1000">
                          <a:effectLst/>
                        </a:rPr>
                        <a:t>No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gn="ctr">
                        <a:lnSpc>
                          <a:spcPct val="107000"/>
                        </a:lnSpc>
                        <a:spcAft>
                          <a:spcPts val="800"/>
                        </a:spcAft>
                      </a:pPr>
                      <a:r>
                        <a:rPr lang="es-NI" sz="1000" dirty="0">
                          <a:effectLst/>
                        </a:rPr>
                        <a:t>Observación</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1970973708"/>
                  </a:ext>
                </a:extLst>
              </a:tr>
              <a:tr h="324833">
                <a:tc>
                  <a:txBody>
                    <a:bodyPr/>
                    <a:lstStyle/>
                    <a:p>
                      <a:pPr algn="just">
                        <a:lnSpc>
                          <a:spcPct val="107000"/>
                        </a:lnSpc>
                        <a:spcAft>
                          <a:spcPts val="800"/>
                        </a:spcAft>
                      </a:pPr>
                      <a:r>
                        <a:rPr lang="es-NI" sz="1000" dirty="0">
                          <a:effectLst/>
                        </a:rPr>
                        <a:t>Los nombres de la actividades de la ficha descriptiva coinciden con los guiones didácticos.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272558903"/>
                  </a:ext>
                </a:extLst>
              </a:tr>
              <a:tr h="491526">
                <a:tc>
                  <a:txBody>
                    <a:bodyPr/>
                    <a:lstStyle/>
                    <a:p>
                      <a:pPr algn="just">
                        <a:lnSpc>
                          <a:spcPct val="107000"/>
                        </a:lnSpc>
                        <a:spcAft>
                          <a:spcPts val="800"/>
                        </a:spcAft>
                      </a:pPr>
                      <a:r>
                        <a:rPr lang="es-NI" sz="1000" dirty="0">
                          <a:effectLst/>
                        </a:rPr>
                        <a:t>La cantidad de actividades que contiene el diseño didáctico coinciden con las establecidas en los guiones didácticos.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gn="ct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3805195698"/>
                  </a:ext>
                </a:extLst>
              </a:tr>
              <a:tr h="491526">
                <a:tc>
                  <a:txBody>
                    <a:bodyPr/>
                    <a:lstStyle/>
                    <a:p>
                      <a:pPr algn="just">
                        <a:lnSpc>
                          <a:spcPct val="107000"/>
                        </a:lnSpc>
                        <a:spcAft>
                          <a:spcPts val="800"/>
                        </a:spcAft>
                      </a:pPr>
                      <a:r>
                        <a:rPr lang="es-NI" sz="1000" dirty="0">
                          <a:effectLst/>
                        </a:rPr>
                        <a:t>Los recursos establecidos en la semana, se encuentran reflejados en las actividades. (No puede quedar ningún recurso sin vincular a una actividad).</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2114716198"/>
                  </a:ext>
                </a:extLst>
              </a:tr>
              <a:tr h="491526">
                <a:tc>
                  <a:txBody>
                    <a:bodyPr/>
                    <a:lstStyle/>
                    <a:p>
                      <a:pPr algn="just">
                        <a:lnSpc>
                          <a:spcPct val="107000"/>
                        </a:lnSpc>
                        <a:spcAft>
                          <a:spcPts val="800"/>
                        </a:spcAft>
                      </a:pPr>
                      <a:r>
                        <a:rPr lang="es-NI" sz="1000" dirty="0">
                          <a:effectLst/>
                        </a:rPr>
                        <a:t>Los instrumento de evaluación (rubrica y lista de verificación) contiene la ponderación por cada criterio según reglamento de la Institución</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3538497708"/>
                  </a:ext>
                </a:extLst>
              </a:tr>
              <a:tr h="324833">
                <a:tc>
                  <a:txBody>
                    <a:bodyPr/>
                    <a:lstStyle/>
                    <a:p>
                      <a:pPr algn="just">
                        <a:lnSpc>
                          <a:spcPct val="107000"/>
                        </a:lnSpc>
                        <a:spcAft>
                          <a:spcPts val="800"/>
                        </a:spcAft>
                      </a:pPr>
                      <a:r>
                        <a:rPr lang="es-NI" sz="1000">
                          <a:effectLst/>
                        </a:rPr>
                        <a:t>Las actividades tipo foro, que requieran espacios de trabajo, se reflejan las instrucciones de estos.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3112000468"/>
                  </a:ext>
                </a:extLst>
              </a:tr>
              <a:tr h="1419408">
                <a:tc>
                  <a:txBody>
                    <a:bodyPr/>
                    <a:lstStyle/>
                    <a:p>
                      <a:pPr algn="just">
                        <a:lnSpc>
                          <a:spcPct val="107000"/>
                        </a:lnSpc>
                        <a:spcAft>
                          <a:spcPts val="800"/>
                        </a:spcAft>
                      </a:pPr>
                      <a:r>
                        <a:rPr lang="es-NI" sz="1000" dirty="0">
                          <a:effectLst/>
                        </a:rPr>
                        <a:t>Las actividades tipo cuestionario deben:</a:t>
                      </a:r>
                    </a:p>
                    <a:p>
                      <a:pPr marL="342900" lvl="0" indent="-342900" algn="just">
                        <a:lnSpc>
                          <a:spcPct val="107000"/>
                        </a:lnSpc>
                        <a:buFont typeface="Symbol" panose="05050102010706020507" pitchFamily="18" charset="2"/>
                        <a:buChar char=""/>
                      </a:pPr>
                      <a:r>
                        <a:rPr lang="es-NI" sz="1000" dirty="0">
                          <a:effectLst/>
                        </a:rPr>
                        <a:t>No contener pregunta del tipo complete.</a:t>
                      </a:r>
                    </a:p>
                    <a:p>
                      <a:pPr marL="342900" lvl="0" indent="-342900" algn="just">
                        <a:lnSpc>
                          <a:spcPct val="107000"/>
                        </a:lnSpc>
                        <a:buFont typeface="Symbol" panose="05050102010706020507" pitchFamily="18" charset="2"/>
                        <a:buChar char=""/>
                      </a:pPr>
                      <a:r>
                        <a:rPr lang="es-NI" sz="1000" dirty="0">
                          <a:effectLst/>
                        </a:rPr>
                        <a:t>Contener las respuestas a las preguntas bien definida y entendible.</a:t>
                      </a:r>
                    </a:p>
                    <a:p>
                      <a:pPr marL="342900" lvl="0" indent="-342900" algn="just">
                        <a:lnSpc>
                          <a:spcPct val="107000"/>
                        </a:lnSpc>
                        <a:buFont typeface="Symbol" panose="05050102010706020507" pitchFamily="18" charset="2"/>
                        <a:buChar char=""/>
                      </a:pPr>
                      <a:r>
                        <a:rPr lang="es-NI" sz="1000" dirty="0">
                          <a:effectLst/>
                        </a:rPr>
                        <a:t>Las preguntas de selección múltiple deben contener al menos 3 opciones de respuesta.</a:t>
                      </a:r>
                    </a:p>
                    <a:p>
                      <a:pPr marL="342900" lvl="0" indent="-342900" algn="just">
                        <a:lnSpc>
                          <a:spcPct val="107000"/>
                        </a:lnSpc>
                        <a:buFont typeface="Symbol" panose="05050102010706020507" pitchFamily="18" charset="2"/>
                        <a:buChar char=""/>
                      </a:pPr>
                      <a:r>
                        <a:rPr lang="es-NI" sz="1000" dirty="0">
                          <a:effectLst/>
                        </a:rPr>
                        <a:t>Las  orientaciones contienen especificaciones como cantidad de intentos, tiempo y ponderación</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1590293665"/>
                  </a:ext>
                </a:extLst>
              </a:tr>
              <a:tr h="324833">
                <a:tc>
                  <a:txBody>
                    <a:bodyPr/>
                    <a:lstStyle/>
                    <a:p>
                      <a:pPr algn="just">
                        <a:lnSpc>
                          <a:spcPct val="107000"/>
                        </a:lnSpc>
                        <a:spcAft>
                          <a:spcPts val="800"/>
                        </a:spcAft>
                      </a:pPr>
                      <a:r>
                        <a:rPr lang="es-NI" sz="1000" dirty="0">
                          <a:effectLst/>
                        </a:rPr>
                        <a:t>Las actividades tipo cuestionario, en el guion didáctico se especifica la cantidad de pregunta a mostrar y banco de preguntas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552664281"/>
                  </a:ext>
                </a:extLst>
              </a:tr>
              <a:tr h="324833">
                <a:tc>
                  <a:txBody>
                    <a:bodyPr/>
                    <a:lstStyle/>
                    <a:p>
                      <a:pPr algn="just">
                        <a:lnSpc>
                          <a:spcPct val="107000"/>
                        </a:lnSpc>
                        <a:spcAft>
                          <a:spcPts val="800"/>
                        </a:spcAft>
                      </a:pPr>
                      <a:r>
                        <a:rPr lang="es-NI" sz="1000" dirty="0">
                          <a:effectLst/>
                        </a:rPr>
                        <a:t>Las tareas que se oriente como grupales, tienen establecido sus espacios de trabajo con sus orientaciones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tc>
                  <a:txBody>
                    <a:bodyPr/>
                    <a:lstStyle/>
                    <a:p>
                      <a:pP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nchor="ctr"/>
                </a:tc>
                <a:extLst>
                  <a:ext uri="{0D108BD9-81ED-4DB2-BD59-A6C34878D82A}">
                    <a16:rowId xmlns:a16="http://schemas.microsoft.com/office/drawing/2014/main" val="3706860425"/>
                  </a:ext>
                </a:extLst>
              </a:tr>
            </a:tbl>
          </a:graphicData>
        </a:graphic>
      </p:graphicFrame>
      <p:graphicFrame>
        <p:nvGraphicFramePr>
          <p:cNvPr id="30" name="Tabla 29">
            <a:extLst>
              <a:ext uri="{FF2B5EF4-FFF2-40B4-BE49-F238E27FC236}">
                <a16:creationId xmlns:a16="http://schemas.microsoft.com/office/drawing/2014/main" id="{B800A474-D15D-CCFB-076B-72F445F7D685}"/>
              </a:ext>
            </a:extLst>
          </p:cNvPr>
          <p:cNvGraphicFramePr>
            <a:graphicFrameLocks noGrp="1"/>
          </p:cNvGraphicFramePr>
          <p:nvPr>
            <p:extLst>
              <p:ext uri="{D42A27DB-BD31-4B8C-83A1-F6EECF244321}">
                <p14:modId xmlns:p14="http://schemas.microsoft.com/office/powerpoint/2010/main" val="3411879596"/>
              </p:ext>
            </p:extLst>
          </p:nvPr>
        </p:nvGraphicFramePr>
        <p:xfrm>
          <a:off x="138617" y="697070"/>
          <a:ext cx="5693925" cy="4384264"/>
        </p:xfrm>
        <a:graphic>
          <a:graphicData uri="http://schemas.openxmlformats.org/drawingml/2006/table">
            <a:tbl>
              <a:tblPr firstRow="1" firstCol="1" bandRow="1">
                <a:tableStyleId>{5C22544A-7EE6-4342-B048-85BDC9FD1C3A}</a:tableStyleId>
              </a:tblPr>
              <a:tblGrid>
                <a:gridCol w="4273686">
                  <a:extLst>
                    <a:ext uri="{9D8B030D-6E8A-4147-A177-3AD203B41FA5}">
                      <a16:colId xmlns:a16="http://schemas.microsoft.com/office/drawing/2014/main" val="1175601847"/>
                    </a:ext>
                  </a:extLst>
                </a:gridCol>
                <a:gridCol w="278859">
                  <a:extLst>
                    <a:ext uri="{9D8B030D-6E8A-4147-A177-3AD203B41FA5}">
                      <a16:colId xmlns:a16="http://schemas.microsoft.com/office/drawing/2014/main" val="744985354"/>
                    </a:ext>
                  </a:extLst>
                </a:gridCol>
                <a:gridCol w="304800">
                  <a:extLst>
                    <a:ext uri="{9D8B030D-6E8A-4147-A177-3AD203B41FA5}">
                      <a16:colId xmlns:a16="http://schemas.microsoft.com/office/drawing/2014/main" val="43042295"/>
                    </a:ext>
                  </a:extLst>
                </a:gridCol>
                <a:gridCol w="836580">
                  <a:extLst>
                    <a:ext uri="{9D8B030D-6E8A-4147-A177-3AD203B41FA5}">
                      <a16:colId xmlns:a16="http://schemas.microsoft.com/office/drawing/2014/main" val="2700241380"/>
                    </a:ext>
                  </a:extLst>
                </a:gridCol>
              </a:tblGrid>
              <a:tr h="150636">
                <a:tc>
                  <a:txBody>
                    <a:bodyPr/>
                    <a:lstStyle/>
                    <a:p>
                      <a:pPr algn="ctr">
                        <a:lnSpc>
                          <a:spcPct val="107000"/>
                        </a:lnSpc>
                        <a:spcAft>
                          <a:spcPts val="800"/>
                        </a:spcAft>
                      </a:pPr>
                      <a:r>
                        <a:rPr lang="es-NI" sz="1000" dirty="0">
                          <a:effectLst/>
                        </a:rPr>
                        <a:t>Criterio - Documentos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gn="ctr">
                        <a:lnSpc>
                          <a:spcPct val="107000"/>
                        </a:lnSpc>
                        <a:spcAft>
                          <a:spcPts val="800"/>
                        </a:spcAft>
                      </a:pPr>
                      <a:r>
                        <a:rPr lang="es-NI" sz="1000" dirty="0">
                          <a:effectLst/>
                        </a:rPr>
                        <a:t>Si</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gn="ctr">
                        <a:lnSpc>
                          <a:spcPct val="107000"/>
                        </a:lnSpc>
                        <a:spcAft>
                          <a:spcPts val="800"/>
                        </a:spcAft>
                      </a:pPr>
                      <a:r>
                        <a:rPr lang="es-NI" sz="1000">
                          <a:effectLst/>
                        </a:rPr>
                        <a:t>No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gn="ctr">
                        <a:lnSpc>
                          <a:spcPct val="107000"/>
                        </a:lnSpc>
                        <a:spcAft>
                          <a:spcPts val="800"/>
                        </a:spcAft>
                      </a:pPr>
                      <a:r>
                        <a:rPr lang="es-NI" sz="1000">
                          <a:effectLst/>
                        </a:rPr>
                        <a:t>Observación</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46111527"/>
                  </a:ext>
                </a:extLst>
              </a:tr>
              <a:tr h="309653">
                <a:tc>
                  <a:txBody>
                    <a:bodyPr/>
                    <a:lstStyle/>
                    <a:p>
                      <a:pPr algn="just">
                        <a:lnSpc>
                          <a:spcPct val="107000"/>
                        </a:lnSpc>
                        <a:spcAft>
                          <a:spcPts val="800"/>
                        </a:spcAft>
                      </a:pPr>
                      <a:r>
                        <a:rPr lang="es-NI" sz="1000">
                          <a:effectLst/>
                        </a:rPr>
                        <a:t>Los nombres de los documentos coinciden con el título del documento.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gn="ct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254082235"/>
                  </a:ext>
                </a:extLst>
              </a:tr>
              <a:tr h="309653">
                <a:tc>
                  <a:txBody>
                    <a:bodyPr/>
                    <a:lstStyle/>
                    <a:p>
                      <a:pPr algn="just">
                        <a:lnSpc>
                          <a:spcPct val="107000"/>
                        </a:lnSpc>
                        <a:spcAft>
                          <a:spcPts val="800"/>
                        </a:spcAft>
                      </a:pPr>
                      <a:r>
                        <a:rPr lang="es-NI" sz="1000">
                          <a:effectLst/>
                        </a:rPr>
                        <a:t>Los nombres de los documentos coinciden con los guiones didácticos.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gn="ct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479815908"/>
                  </a:ext>
                </a:extLst>
              </a:tr>
              <a:tr h="309653">
                <a:tc>
                  <a:txBody>
                    <a:bodyPr/>
                    <a:lstStyle/>
                    <a:p>
                      <a:pPr algn="just">
                        <a:lnSpc>
                          <a:spcPct val="107000"/>
                        </a:lnSpc>
                        <a:spcAft>
                          <a:spcPts val="800"/>
                        </a:spcAft>
                      </a:pPr>
                      <a:r>
                        <a:rPr lang="es-NI" sz="1000">
                          <a:effectLst/>
                        </a:rPr>
                        <a:t>Los documentos contienen bibliografía – aplicando correctamente las normas APA.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3489425681"/>
                  </a:ext>
                </a:extLst>
              </a:tr>
              <a:tr h="468557">
                <a:tc>
                  <a:txBody>
                    <a:bodyPr/>
                    <a:lstStyle/>
                    <a:p>
                      <a:pPr algn="just">
                        <a:lnSpc>
                          <a:spcPct val="107000"/>
                        </a:lnSpc>
                        <a:spcAft>
                          <a:spcPts val="800"/>
                        </a:spcAft>
                      </a:pPr>
                      <a:r>
                        <a:rPr lang="es-NI" sz="1000">
                          <a:effectLst/>
                        </a:rPr>
                        <a:t>Los documentos contienen citas bibliográficas – aplicando correctamente las normas APA.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04640719"/>
                  </a:ext>
                </a:extLst>
              </a:tr>
              <a:tr h="309653">
                <a:tc>
                  <a:txBody>
                    <a:bodyPr/>
                    <a:lstStyle/>
                    <a:p>
                      <a:pPr algn="just">
                        <a:lnSpc>
                          <a:spcPct val="107000"/>
                        </a:lnSpc>
                        <a:spcAft>
                          <a:spcPts val="800"/>
                        </a:spcAft>
                      </a:pPr>
                      <a:r>
                        <a:rPr lang="es-NI" sz="1000">
                          <a:effectLst/>
                        </a:rPr>
                        <a:t>La bibliografía del documento, coinciden con las citas que contiene este mismo.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224299896"/>
                  </a:ext>
                </a:extLst>
              </a:tr>
              <a:tr h="309653">
                <a:tc>
                  <a:txBody>
                    <a:bodyPr/>
                    <a:lstStyle/>
                    <a:p>
                      <a:pPr algn="just">
                        <a:lnSpc>
                          <a:spcPct val="107000"/>
                        </a:lnSpc>
                        <a:spcAft>
                          <a:spcPts val="800"/>
                        </a:spcAft>
                      </a:pPr>
                      <a:r>
                        <a:rPr lang="es-NI" sz="1000">
                          <a:effectLst/>
                        </a:rPr>
                        <a:t>Los documentos contienen una portada, en la cual indica el título del documento y autor.</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935286535"/>
                  </a:ext>
                </a:extLst>
              </a:tr>
              <a:tr h="468557">
                <a:tc>
                  <a:txBody>
                    <a:bodyPr/>
                    <a:lstStyle/>
                    <a:p>
                      <a:pPr algn="just">
                        <a:lnSpc>
                          <a:spcPct val="107000"/>
                        </a:lnSpc>
                        <a:spcAft>
                          <a:spcPts val="800"/>
                        </a:spcAft>
                      </a:pPr>
                      <a:r>
                        <a:rPr lang="es-NI" sz="1000" dirty="0">
                          <a:effectLst/>
                        </a:rPr>
                        <a:t>El contenido del documento concuerda con la temática desarrollada tanto en el curso como en sus semanas.</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820706607"/>
                  </a:ext>
                </a:extLst>
              </a:tr>
              <a:tr h="468557">
                <a:tc>
                  <a:txBody>
                    <a:bodyPr/>
                    <a:lstStyle/>
                    <a:p>
                      <a:pPr algn="just">
                        <a:lnSpc>
                          <a:spcPct val="107000"/>
                        </a:lnSpc>
                        <a:spcAft>
                          <a:spcPts val="800"/>
                        </a:spcAft>
                      </a:pPr>
                      <a:r>
                        <a:rPr lang="es-NI" sz="1000">
                          <a:effectLst/>
                        </a:rPr>
                        <a:t>El documento contiene una cantidad razonable de páginas, es decir menor o igual a 30 páginas.</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3008554591"/>
                  </a:ext>
                </a:extLst>
              </a:tr>
              <a:tr h="468557">
                <a:tc>
                  <a:txBody>
                    <a:bodyPr/>
                    <a:lstStyle/>
                    <a:p>
                      <a:pPr algn="just">
                        <a:lnSpc>
                          <a:spcPct val="107000"/>
                        </a:lnSpc>
                        <a:spcAft>
                          <a:spcPts val="800"/>
                        </a:spcAft>
                      </a:pPr>
                      <a:r>
                        <a:rPr lang="es-NI" sz="1000">
                          <a:effectLst/>
                        </a:rPr>
                        <a:t>Las imágenes utilizadas en el documento, están referenciadas y contiene la descripción de esta.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166296090"/>
                  </a:ext>
                </a:extLst>
              </a:tr>
              <a:tr h="468557">
                <a:tc>
                  <a:txBody>
                    <a:bodyPr/>
                    <a:lstStyle/>
                    <a:p>
                      <a:pPr algn="just">
                        <a:lnSpc>
                          <a:spcPct val="107000"/>
                        </a:lnSpc>
                        <a:spcAft>
                          <a:spcPts val="800"/>
                        </a:spcAft>
                      </a:pPr>
                      <a:r>
                        <a:rPr lang="es-NI" sz="1000">
                          <a:effectLst/>
                        </a:rPr>
                        <a:t>Las imágenes de los documentos contienen una resolución que permite visualizar correctamente todo el contenido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2919521341"/>
                  </a:ext>
                </a:extLst>
              </a:tr>
              <a:tr h="309653">
                <a:tc>
                  <a:txBody>
                    <a:bodyPr/>
                    <a:lstStyle/>
                    <a:p>
                      <a:pPr algn="just">
                        <a:lnSpc>
                          <a:spcPct val="107000"/>
                        </a:lnSpc>
                        <a:spcAft>
                          <a:spcPts val="800"/>
                        </a:spcAft>
                      </a:pPr>
                      <a:r>
                        <a:rPr lang="es-NI" sz="1000">
                          <a:effectLst/>
                        </a:rPr>
                        <a:t>Las imágenes utilizadas en los documentos no deben contener marca de agua.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tc>
                  <a:txBody>
                    <a:bodyPr/>
                    <a:lstStyle/>
                    <a:p>
                      <a:pP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49" marR="60749" marT="0" marB="0" anchor="ctr"/>
                </a:tc>
                <a:extLst>
                  <a:ext uri="{0D108BD9-81ED-4DB2-BD59-A6C34878D82A}">
                    <a16:rowId xmlns:a16="http://schemas.microsoft.com/office/drawing/2014/main" val="3014768565"/>
                  </a:ext>
                </a:extLst>
              </a:tr>
            </a:tbl>
          </a:graphicData>
        </a:graphic>
      </p:graphicFrame>
      <p:graphicFrame>
        <p:nvGraphicFramePr>
          <p:cNvPr id="29" name="Tabla 28">
            <a:extLst>
              <a:ext uri="{FF2B5EF4-FFF2-40B4-BE49-F238E27FC236}">
                <a16:creationId xmlns:a16="http://schemas.microsoft.com/office/drawing/2014/main" id="{DEE8AC62-7854-CF21-8B9E-3EEEEC065A43}"/>
              </a:ext>
            </a:extLst>
          </p:cNvPr>
          <p:cNvGraphicFramePr>
            <a:graphicFrameLocks noGrp="1"/>
          </p:cNvGraphicFramePr>
          <p:nvPr>
            <p:extLst>
              <p:ext uri="{D42A27DB-BD31-4B8C-83A1-F6EECF244321}">
                <p14:modId xmlns:p14="http://schemas.microsoft.com/office/powerpoint/2010/main" val="3144771961"/>
              </p:ext>
            </p:extLst>
          </p:nvPr>
        </p:nvGraphicFramePr>
        <p:xfrm>
          <a:off x="2230876" y="5209096"/>
          <a:ext cx="8119355" cy="1574801"/>
        </p:xfrm>
        <a:graphic>
          <a:graphicData uri="http://schemas.openxmlformats.org/drawingml/2006/table">
            <a:tbl>
              <a:tblPr firstRow="1" firstCol="1" bandRow="1">
                <a:tableStyleId>{5C22544A-7EE6-4342-B048-85BDC9FD1C3A}</a:tableStyleId>
              </a:tblPr>
              <a:tblGrid>
                <a:gridCol w="4783617">
                  <a:extLst>
                    <a:ext uri="{9D8B030D-6E8A-4147-A177-3AD203B41FA5}">
                      <a16:colId xmlns:a16="http://schemas.microsoft.com/office/drawing/2014/main" val="3822995257"/>
                    </a:ext>
                  </a:extLst>
                </a:gridCol>
                <a:gridCol w="911195">
                  <a:extLst>
                    <a:ext uri="{9D8B030D-6E8A-4147-A177-3AD203B41FA5}">
                      <a16:colId xmlns:a16="http://schemas.microsoft.com/office/drawing/2014/main" val="3086802027"/>
                    </a:ext>
                  </a:extLst>
                </a:gridCol>
                <a:gridCol w="572522">
                  <a:extLst>
                    <a:ext uri="{9D8B030D-6E8A-4147-A177-3AD203B41FA5}">
                      <a16:colId xmlns:a16="http://schemas.microsoft.com/office/drawing/2014/main" val="1237576639"/>
                    </a:ext>
                  </a:extLst>
                </a:gridCol>
                <a:gridCol w="1852021">
                  <a:extLst>
                    <a:ext uri="{9D8B030D-6E8A-4147-A177-3AD203B41FA5}">
                      <a16:colId xmlns:a16="http://schemas.microsoft.com/office/drawing/2014/main" val="634520496"/>
                    </a:ext>
                  </a:extLst>
                </a:gridCol>
              </a:tblGrid>
              <a:tr h="0">
                <a:tc>
                  <a:txBody>
                    <a:bodyPr/>
                    <a:lstStyle/>
                    <a:p>
                      <a:pPr algn="ctr">
                        <a:lnSpc>
                          <a:spcPct val="107000"/>
                        </a:lnSpc>
                        <a:spcAft>
                          <a:spcPts val="800"/>
                        </a:spcAft>
                      </a:pPr>
                      <a:r>
                        <a:rPr lang="es-NI" sz="1100" dirty="0">
                          <a:effectLst/>
                        </a:rPr>
                        <a:t>Criterio – Diseño didáctico y guiones didácticos</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NI" sz="1100">
                          <a:effectLst/>
                        </a:rPr>
                        <a:t>Si</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NI" sz="1100">
                          <a:effectLst/>
                        </a:rPr>
                        <a:t>No</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NI" sz="1100">
                          <a:effectLst/>
                        </a:rPr>
                        <a:t>Observación</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6928821"/>
                  </a:ext>
                </a:extLst>
              </a:tr>
              <a:tr h="0">
                <a:tc>
                  <a:txBody>
                    <a:bodyPr/>
                    <a:lstStyle/>
                    <a:p>
                      <a:pPr algn="just">
                        <a:lnSpc>
                          <a:spcPct val="107000"/>
                        </a:lnSpc>
                        <a:spcAft>
                          <a:spcPts val="800"/>
                        </a:spcAft>
                      </a:pPr>
                      <a:r>
                        <a:rPr lang="es-NI" sz="1100" dirty="0">
                          <a:effectLst/>
                        </a:rPr>
                        <a:t>La cantidad de semana por unidad concuerda con la cantidad de semana en el desglose de actividades en el diseño didáctico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NI" sz="1100" dirty="0">
                          <a:effectLst/>
                        </a:rPr>
                        <a:t>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5555757"/>
                  </a:ext>
                </a:extLst>
              </a:tr>
              <a:tr h="0">
                <a:tc>
                  <a:txBody>
                    <a:bodyPr/>
                    <a:lstStyle/>
                    <a:p>
                      <a:pPr algn="just">
                        <a:lnSpc>
                          <a:spcPct val="107000"/>
                        </a:lnSpc>
                        <a:spcAft>
                          <a:spcPts val="800"/>
                        </a:spcAft>
                      </a:pPr>
                      <a:r>
                        <a:rPr lang="es-NI" sz="1100">
                          <a:effectLst/>
                        </a:rPr>
                        <a:t>El nombre de unidad y contenido presentado en el desglose de semana coincide con el contenido reflejado en el mapa del curso, igualmente con la ficha descriptiva.</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2425446"/>
                  </a:ext>
                </a:extLst>
              </a:tr>
              <a:tr h="0">
                <a:tc>
                  <a:txBody>
                    <a:bodyPr/>
                    <a:lstStyle/>
                    <a:p>
                      <a:pPr algn="just">
                        <a:lnSpc>
                          <a:spcPct val="107000"/>
                        </a:lnSpc>
                        <a:spcAft>
                          <a:spcPts val="800"/>
                        </a:spcAft>
                      </a:pPr>
                      <a:r>
                        <a:rPr lang="es-NI" sz="1100">
                          <a:effectLst/>
                        </a:rPr>
                        <a:t>La descripción de las actividades concuerda con las instrucciones de la misma.</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3911547"/>
                  </a:ext>
                </a:extLst>
              </a:tr>
              <a:tr h="0">
                <a:tc>
                  <a:txBody>
                    <a:bodyPr/>
                    <a:lstStyle/>
                    <a:p>
                      <a:pPr algn="just">
                        <a:lnSpc>
                          <a:spcPct val="107000"/>
                        </a:lnSpc>
                        <a:spcAft>
                          <a:spcPts val="800"/>
                        </a:spcAft>
                      </a:pPr>
                      <a:r>
                        <a:rPr lang="es-NI" sz="1100">
                          <a:effectLst/>
                        </a:rPr>
                        <a:t>La descripción del producto en la ficha descriptiva debe ser igual a la establecida en el mapa del curso del diseño didáctico.</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buClr>
                          <a:srgbClr val="00B050"/>
                        </a:buClr>
                        <a:buSzPts val="1800"/>
                        <a:buFont typeface="Wingdings" panose="05000000000000000000" pitchFamily="2" charset="2"/>
                        <a:buChar char=""/>
                      </a:pPr>
                      <a:r>
                        <a:rPr lang="es-NI" sz="1100">
                          <a:effectLst/>
                        </a:rPr>
                        <a:t> </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07000"/>
                        </a:lnSpc>
                        <a:spcAft>
                          <a:spcPts val="800"/>
                        </a:spcAft>
                        <a:buClr>
                          <a:srgbClr val="FF0000"/>
                        </a:buClr>
                        <a:buSzPts val="1800"/>
                        <a:buFont typeface="Wingdings" panose="05000000000000000000" pitchFamily="2" charset="2"/>
                        <a:buChar char=""/>
                      </a:pPr>
                      <a:r>
                        <a:rPr lang="es-NI" sz="1100" dirty="0">
                          <a:effectLst/>
                        </a:rPr>
                        <a:t>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NI" sz="1100" dirty="0">
                          <a:effectLst/>
                        </a:rPr>
                        <a:t>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4452"/>
                  </a:ext>
                </a:extLst>
              </a:tr>
            </a:tbl>
          </a:graphicData>
        </a:graphic>
      </p:graphicFrame>
    </p:spTree>
    <p:custDataLst>
      <p:tags r:id="rId1"/>
    </p:custDataLst>
    <p:extLst>
      <p:ext uri="{BB962C8B-B14F-4D97-AF65-F5344CB8AC3E}">
        <p14:creationId xmlns:p14="http://schemas.microsoft.com/office/powerpoint/2010/main" val="354791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Elaboración de línea gráfica</a:t>
            </a:r>
          </a:p>
        </p:txBody>
      </p:sp>
      <p:graphicFrame>
        <p:nvGraphicFramePr>
          <p:cNvPr id="3" name="Tabla 2">
            <a:extLst>
              <a:ext uri="{FF2B5EF4-FFF2-40B4-BE49-F238E27FC236}">
                <a16:creationId xmlns:a16="http://schemas.microsoft.com/office/drawing/2014/main" id="{55DFB124-58C7-5EE9-0FE3-90FCD6910D49}"/>
              </a:ext>
            </a:extLst>
          </p:cNvPr>
          <p:cNvGraphicFramePr>
            <a:graphicFrameLocks noGrp="1"/>
          </p:cNvGraphicFramePr>
          <p:nvPr>
            <p:extLst>
              <p:ext uri="{D42A27DB-BD31-4B8C-83A1-F6EECF244321}">
                <p14:modId xmlns:p14="http://schemas.microsoft.com/office/powerpoint/2010/main" val="3882621984"/>
              </p:ext>
            </p:extLst>
          </p:nvPr>
        </p:nvGraphicFramePr>
        <p:xfrm>
          <a:off x="179152" y="877985"/>
          <a:ext cx="5819572" cy="1869325"/>
        </p:xfrm>
        <a:graphic>
          <a:graphicData uri="http://schemas.openxmlformats.org/drawingml/2006/table">
            <a:tbl>
              <a:tblPr firstRow="1" firstCol="1" bandRow="1">
                <a:tableStyleId>{5C22544A-7EE6-4342-B048-85BDC9FD1C3A}</a:tableStyleId>
              </a:tblPr>
              <a:tblGrid>
                <a:gridCol w="4429312">
                  <a:extLst>
                    <a:ext uri="{9D8B030D-6E8A-4147-A177-3AD203B41FA5}">
                      <a16:colId xmlns:a16="http://schemas.microsoft.com/office/drawing/2014/main" val="835954024"/>
                    </a:ext>
                  </a:extLst>
                </a:gridCol>
                <a:gridCol w="250703">
                  <a:extLst>
                    <a:ext uri="{9D8B030D-6E8A-4147-A177-3AD203B41FA5}">
                      <a16:colId xmlns:a16="http://schemas.microsoft.com/office/drawing/2014/main" val="901672691"/>
                    </a:ext>
                  </a:extLst>
                </a:gridCol>
                <a:gridCol w="336169">
                  <a:extLst>
                    <a:ext uri="{9D8B030D-6E8A-4147-A177-3AD203B41FA5}">
                      <a16:colId xmlns:a16="http://schemas.microsoft.com/office/drawing/2014/main" val="1232619377"/>
                    </a:ext>
                  </a:extLst>
                </a:gridCol>
                <a:gridCol w="803388">
                  <a:extLst>
                    <a:ext uri="{9D8B030D-6E8A-4147-A177-3AD203B41FA5}">
                      <a16:colId xmlns:a16="http://schemas.microsoft.com/office/drawing/2014/main" val="2939925616"/>
                    </a:ext>
                  </a:extLst>
                </a:gridCol>
              </a:tblGrid>
              <a:tr h="296557">
                <a:tc>
                  <a:txBody>
                    <a:bodyPr/>
                    <a:lstStyle/>
                    <a:p>
                      <a:pPr>
                        <a:lnSpc>
                          <a:spcPct val="100000"/>
                        </a:lnSpc>
                        <a:spcAft>
                          <a:spcPts val="800"/>
                        </a:spcAft>
                      </a:pPr>
                      <a:r>
                        <a:rPr lang="es-NI" sz="1000" dirty="0">
                          <a:effectLst/>
                        </a:rPr>
                        <a:t>Línea Gráfica</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gn="ctr">
                        <a:lnSpc>
                          <a:spcPct val="100000"/>
                        </a:lnSpc>
                        <a:spcAft>
                          <a:spcPts val="800"/>
                        </a:spcAft>
                      </a:pPr>
                      <a:r>
                        <a:rPr lang="es-NI" sz="1000" dirty="0">
                          <a:effectLst/>
                        </a:rPr>
                        <a:t>Sí</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gn="ctr">
                        <a:lnSpc>
                          <a:spcPct val="100000"/>
                        </a:lnSpc>
                        <a:spcAft>
                          <a:spcPts val="800"/>
                        </a:spcAft>
                      </a:pPr>
                      <a:r>
                        <a:rPr lang="es-NI" sz="1000">
                          <a:effectLst/>
                        </a:rPr>
                        <a:t>No</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gn="ctr">
                        <a:lnSpc>
                          <a:spcPct val="100000"/>
                        </a:lnSpc>
                        <a:spcAft>
                          <a:spcPts val="800"/>
                        </a:spcAft>
                      </a:pPr>
                      <a:r>
                        <a:rPr lang="es-NI" sz="1000" dirty="0">
                          <a:effectLst/>
                        </a:rPr>
                        <a:t>Observación</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2574946253"/>
                  </a:ext>
                </a:extLst>
              </a:tr>
              <a:tr h="144566">
                <a:tc>
                  <a:txBody>
                    <a:bodyPr/>
                    <a:lstStyle/>
                    <a:p>
                      <a:pPr>
                        <a:lnSpc>
                          <a:spcPct val="107000"/>
                        </a:lnSpc>
                        <a:spcAft>
                          <a:spcPts val="800"/>
                        </a:spcAft>
                      </a:pPr>
                      <a:r>
                        <a:rPr lang="es-NI" sz="1000">
                          <a:effectLst/>
                        </a:rPr>
                        <a:t>El curso contiene todos los banner de cada semana.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2062098394"/>
                  </a:ext>
                </a:extLst>
              </a:tr>
              <a:tr h="144566">
                <a:tc>
                  <a:txBody>
                    <a:bodyPr/>
                    <a:lstStyle/>
                    <a:p>
                      <a:pPr>
                        <a:lnSpc>
                          <a:spcPct val="107000"/>
                        </a:lnSpc>
                        <a:spcAft>
                          <a:spcPts val="800"/>
                        </a:spcAft>
                      </a:pPr>
                      <a:r>
                        <a:rPr lang="es-NI" sz="1000">
                          <a:effectLst/>
                        </a:rPr>
                        <a:t>El curso tiene todas las miniaturas de cada semana.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799525646"/>
                  </a:ext>
                </a:extLst>
              </a:tr>
              <a:tr h="144566">
                <a:tc>
                  <a:txBody>
                    <a:bodyPr/>
                    <a:lstStyle/>
                    <a:p>
                      <a:pPr>
                        <a:lnSpc>
                          <a:spcPct val="107000"/>
                        </a:lnSpc>
                        <a:spcAft>
                          <a:spcPts val="800"/>
                        </a:spcAft>
                      </a:pPr>
                      <a:r>
                        <a:rPr lang="es-NI" sz="1000">
                          <a:effectLst/>
                        </a:rPr>
                        <a:t>El curso presenta iconografía.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390851363"/>
                  </a:ext>
                </a:extLst>
              </a:tr>
              <a:tr h="144566">
                <a:tc>
                  <a:txBody>
                    <a:bodyPr/>
                    <a:lstStyle/>
                    <a:p>
                      <a:pPr>
                        <a:lnSpc>
                          <a:spcPct val="107000"/>
                        </a:lnSpc>
                        <a:spcAft>
                          <a:spcPts val="800"/>
                        </a:spcAft>
                      </a:pPr>
                      <a:r>
                        <a:rPr lang="es-NI" sz="1000">
                          <a:effectLst/>
                        </a:rPr>
                        <a:t>Los colores utilizados en el curso respetan la línea gráfica establecida.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1540162531"/>
                  </a:ext>
                </a:extLst>
              </a:tr>
              <a:tr h="144566">
                <a:tc>
                  <a:txBody>
                    <a:bodyPr/>
                    <a:lstStyle/>
                    <a:p>
                      <a:pPr>
                        <a:lnSpc>
                          <a:spcPct val="107000"/>
                        </a:lnSpc>
                        <a:spcAft>
                          <a:spcPts val="800"/>
                        </a:spcAft>
                      </a:pPr>
                      <a:r>
                        <a:rPr lang="es-NI" sz="1000">
                          <a:effectLst/>
                        </a:rPr>
                        <a:t>La armonía de colores del curso es adecuada.</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1866305729"/>
                  </a:ext>
                </a:extLst>
              </a:tr>
              <a:tr h="144566">
                <a:tc>
                  <a:txBody>
                    <a:bodyPr/>
                    <a:lstStyle/>
                    <a:p>
                      <a:pPr>
                        <a:lnSpc>
                          <a:spcPct val="107000"/>
                        </a:lnSpc>
                        <a:spcAft>
                          <a:spcPts val="800"/>
                        </a:spcAft>
                      </a:pPr>
                      <a:r>
                        <a:rPr lang="es-NI" sz="1000">
                          <a:effectLst/>
                        </a:rPr>
                        <a:t>El texto trabajado en imagen es visible y leíble.</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3069455108"/>
                  </a:ext>
                </a:extLst>
              </a:tr>
              <a:tr h="289022">
                <a:tc>
                  <a:txBody>
                    <a:bodyPr/>
                    <a:lstStyle/>
                    <a:p>
                      <a:pPr>
                        <a:lnSpc>
                          <a:spcPct val="107000"/>
                        </a:lnSpc>
                        <a:spcAft>
                          <a:spcPts val="800"/>
                        </a:spcAft>
                      </a:pPr>
                      <a:r>
                        <a:rPr lang="es-NI" sz="1000">
                          <a:effectLst/>
                        </a:rPr>
                        <a:t>Las imágenes utilizadas en el curso son de calidad y no presentan distorsión que dificulte la lectura del contenido o texto que contiene.</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1587041206"/>
                  </a:ext>
                </a:extLst>
              </a:tr>
              <a:tr h="289022">
                <a:tc>
                  <a:txBody>
                    <a:bodyPr/>
                    <a:lstStyle/>
                    <a:p>
                      <a:pPr>
                        <a:lnSpc>
                          <a:spcPct val="107000"/>
                        </a:lnSpc>
                        <a:spcAft>
                          <a:spcPts val="800"/>
                        </a:spcAft>
                      </a:pPr>
                      <a:r>
                        <a:rPr lang="es-NI" sz="1000" dirty="0">
                          <a:effectLst/>
                        </a:rPr>
                        <a:t>Los recursos utilizados en creación de la línea gráfica son gratuitos y respetan el derecho de autor.</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a:effectLst/>
                        </a:rPr>
                        <a:t> </a:t>
                      </a:r>
                      <a:endParaRPr lang="es-NI" sz="100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tc>
                  <a:txBody>
                    <a:bodyPr/>
                    <a:lstStyle/>
                    <a:p>
                      <a:pPr>
                        <a:lnSpc>
                          <a:spcPct val="107000"/>
                        </a:lnSpc>
                        <a:spcAft>
                          <a:spcPts val="800"/>
                        </a:spcAft>
                      </a:pPr>
                      <a:r>
                        <a:rPr lang="es-NI" sz="1000" dirty="0">
                          <a:effectLst/>
                        </a:rPr>
                        <a:t> </a:t>
                      </a:r>
                      <a:endParaRPr lang="es-N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12" marR="64112" marT="0" marB="0"/>
                </a:tc>
                <a:extLst>
                  <a:ext uri="{0D108BD9-81ED-4DB2-BD59-A6C34878D82A}">
                    <a16:rowId xmlns:a16="http://schemas.microsoft.com/office/drawing/2014/main" val="1539496962"/>
                  </a:ext>
                </a:extLst>
              </a:tr>
            </a:tbl>
          </a:graphicData>
        </a:graphic>
      </p:graphicFrame>
      <p:grpSp>
        <p:nvGrpSpPr>
          <p:cNvPr id="8" name="Grupo 7">
            <a:extLst>
              <a:ext uri="{FF2B5EF4-FFF2-40B4-BE49-F238E27FC236}">
                <a16:creationId xmlns:a16="http://schemas.microsoft.com/office/drawing/2014/main" id="{C8C971EE-4920-F4F1-BC1E-E86F1493E108}"/>
              </a:ext>
            </a:extLst>
          </p:cNvPr>
          <p:cNvGrpSpPr/>
          <p:nvPr/>
        </p:nvGrpSpPr>
        <p:grpSpPr>
          <a:xfrm>
            <a:off x="1015378" y="3205875"/>
            <a:ext cx="4661878" cy="3523740"/>
            <a:chOff x="944042" y="2909131"/>
            <a:chExt cx="4661878" cy="3523740"/>
          </a:xfrm>
        </p:grpSpPr>
        <p:pic>
          <p:nvPicPr>
            <p:cNvPr id="5" name="Imagen 4">
              <a:extLst>
                <a:ext uri="{FF2B5EF4-FFF2-40B4-BE49-F238E27FC236}">
                  <a16:creationId xmlns:a16="http://schemas.microsoft.com/office/drawing/2014/main" id="{84E203EC-06CB-E690-8991-7921CE3F2067}"/>
                </a:ext>
              </a:extLst>
            </p:cNvPr>
            <p:cNvPicPr>
              <a:picLocks noChangeAspect="1"/>
            </p:cNvPicPr>
            <p:nvPr/>
          </p:nvPicPr>
          <p:blipFill>
            <a:blip r:embed="rId4"/>
            <a:stretch>
              <a:fillRect/>
            </a:stretch>
          </p:blipFill>
          <p:spPr>
            <a:xfrm>
              <a:off x="944042" y="2909131"/>
              <a:ext cx="4657792" cy="2124320"/>
            </a:xfrm>
            <a:prstGeom prst="rect">
              <a:avLst/>
            </a:prstGeom>
          </p:spPr>
        </p:pic>
        <p:pic>
          <p:nvPicPr>
            <p:cNvPr id="6" name="Imagen 5">
              <a:extLst>
                <a:ext uri="{FF2B5EF4-FFF2-40B4-BE49-F238E27FC236}">
                  <a16:creationId xmlns:a16="http://schemas.microsoft.com/office/drawing/2014/main" id="{A58B2E95-E885-7990-937F-47295E694C53}"/>
                </a:ext>
              </a:extLst>
            </p:cNvPr>
            <p:cNvPicPr>
              <a:picLocks noChangeAspect="1"/>
            </p:cNvPicPr>
            <p:nvPr/>
          </p:nvPicPr>
          <p:blipFill>
            <a:blip r:embed="rId5"/>
            <a:stretch>
              <a:fillRect/>
            </a:stretch>
          </p:blipFill>
          <p:spPr>
            <a:xfrm>
              <a:off x="944042" y="5078847"/>
              <a:ext cx="4661878" cy="1354024"/>
            </a:xfrm>
            <a:prstGeom prst="rect">
              <a:avLst/>
            </a:prstGeom>
          </p:spPr>
        </p:pic>
      </p:grpSp>
      <p:pic>
        <p:nvPicPr>
          <p:cNvPr id="7" name="Imagen 6">
            <a:extLst>
              <a:ext uri="{FF2B5EF4-FFF2-40B4-BE49-F238E27FC236}">
                <a16:creationId xmlns:a16="http://schemas.microsoft.com/office/drawing/2014/main" id="{1CD7A4BF-D9CC-B3B2-4FD6-6E5B912F8F1C}"/>
              </a:ext>
            </a:extLst>
          </p:cNvPr>
          <p:cNvPicPr>
            <a:picLocks noChangeAspect="1"/>
          </p:cNvPicPr>
          <p:nvPr/>
        </p:nvPicPr>
        <p:blipFill rotWithShape="1">
          <a:blip r:embed="rId6">
            <a:extLst>
              <a:ext uri="{28A0092B-C50C-407E-A947-70E740481C1C}">
                <a14:useLocalDpi xmlns:a14="http://schemas.microsoft.com/office/drawing/2010/main" val="0"/>
              </a:ext>
            </a:extLst>
          </a:blip>
          <a:srcRect l="24574" r="1"/>
          <a:stretch/>
        </p:blipFill>
        <p:spPr>
          <a:xfrm>
            <a:off x="6404496" y="3120702"/>
            <a:ext cx="4661878" cy="3460460"/>
          </a:xfrm>
          <a:prstGeom prst="rect">
            <a:avLst/>
          </a:prstGeom>
        </p:spPr>
      </p:pic>
      <p:grpSp>
        <p:nvGrpSpPr>
          <p:cNvPr id="9" name="Grupo 8">
            <a:extLst>
              <a:ext uri="{FF2B5EF4-FFF2-40B4-BE49-F238E27FC236}">
                <a16:creationId xmlns:a16="http://schemas.microsoft.com/office/drawing/2014/main" id="{E167646A-4829-2B48-21CD-12C72FCC6686}"/>
              </a:ext>
            </a:extLst>
          </p:cNvPr>
          <p:cNvGrpSpPr/>
          <p:nvPr/>
        </p:nvGrpSpPr>
        <p:grpSpPr>
          <a:xfrm>
            <a:off x="6096000" y="759240"/>
            <a:ext cx="5713380" cy="2097932"/>
            <a:chOff x="-348949" y="2348920"/>
            <a:chExt cx="9534893" cy="2898824"/>
          </a:xfrm>
        </p:grpSpPr>
        <p:pic>
          <p:nvPicPr>
            <p:cNvPr id="10" name="Imagen 9">
              <a:extLst>
                <a:ext uri="{FF2B5EF4-FFF2-40B4-BE49-F238E27FC236}">
                  <a16:creationId xmlns:a16="http://schemas.microsoft.com/office/drawing/2014/main" id="{DF662036-8A91-250A-13CA-8F8F0A1273A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4872"/>
            <a:stretch/>
          </p:blipFill>
          <p:spPr>
            <a:xfrm>
              <a:off x="-348949" y="2348920"/>
              <a:ext cx="9534893" cy="2898824"/>
            </a:xfrm>
            <a:prstGeom prst="rect">
              <a:avLst/>
            </a:prstGeom>
          </p:spPr>
        </p:pic>
        <p:sp>
          <p:nvSpPr>
            <p:cNvPr id="11" name="CuadroTexto 10">
              <a:extLst>
                <a:ext uri="{FF2B5EF4-FFF2-40B4-BE49-F238E27FC236}">
                  <a16:creationId xmlns:a16="http://schemas.microsoft.com/office/drawing/2014/main" id="{E41A9CDC-CB7F-FBCB-619F-658AEC4960A9}"/>
                </a:ext>
              </a:extLst>
            </p:cNvPr>
            <p:cNvSpPr txBox="1"/>
            <p:nvPr/>
          </p:nvSpPr>
          <p:spPr>
            <a:xfrm>
              <a:off x="-203193" y="3235029"/>
              <a:ext cx="2895449" cy="1148233"/>
            </a:xfrm>
            <a:prstGeom prst="rect">
              <a:avLst/>
            </a:prstGeom>
            <a:noFill/>
          </p:spPr>
          <p:txBody>
            <a:bodyPr wrap="square" rtlCol="0">
              <a:spAutoFit/>
            </a:bodyPr>
            <a:lstStyle/>
            <a:p>
              <a:r>
                <a:rPr lang="es-NI" sz="1200" dirty="0">
                  <a:effectLst>
                    <a:outerShdw blurRad="38100" dist="38100" dir="2700000" algn="tl">
                      <a:srgbClr val="000000">
                        <a:alpha val="43137"/>
                      </a:srgbClr>
                    </a:outerShdw>
                  </a:effectLst>
                </a:rPr>
                <a:t>Banner p =  1800 * 500</a:t>
              </a:r>
            </a:p>
            <a:p>
              <a:r>
                <a:rPr lang="es-NI" sz="1200" dirty="0">
                  <a:effectLst>
                    <a:outerShdw blurRad="38100" dist="38100" dir="2700000" algn="tl">
                      <a:srgbClr val="000000">
                        <a:alpha val="43137"/>
                      </a:srgbClr>
                    </a:outerShdw>
                  </a:effectLst>
                </a:rPr>
                <a:t>Banner s = 1800 * 250</a:t>
              </a:r>
            </a:p>
            <a:p>
              <a:r>
                <a:rPr lang="es-NI" sz="1200" dirty="0">
                  <a:effectLst>
                    <a:outerShdw blurRad="38100" dist="38100" dir="2700000" algn="tl">
                      <a:srgbClr val="000000">
                        <a:alpha val="43137"/>
                      </a:srgbClr>
                    </a:outerShdw>
                  </a:effectLst>
                </a:rPr>
                <a:t>Miniaturas = 800 * 500</a:t>
              </a:r>
            </a:p>
            <a:p>
              <a:r>
                <a:rPr lang="es-NI" sz="1200" dirty="0">
                  <a:effectLst>
                    <a:outerShdw blurRad="38100" dist="38100" dir="2700000" algn="tl">
                      <a:srgbClr val="000000">
                        <a:alpha val="43137"/>
                      </a:srgbClr>
                    </a:outerShdw>
                  </a:effectLst>
                </a:rPr>
                <a:t>Iconos = 500 * 500</a:t>
              </a:r>
            </a:p>
          </p:txBody>
        </p:sp>
        <p:sp>
          <p:nvSpPr>
            <p:cNvPr id="12" name="CuadroTexto 11">
              <a:extLst>
                <a:ext uri="{FF2B5EF4-FFF2-40B4-BE49-F238E27FC236}">
                  <a16:creationId xmlns:a16="http://schemas.microsoft.com/office/drawing/2014/main" id="{3247DE17-744F-DA9D-C2DA-26268C11FBC1}"/>
                </a:ext>
              </a:extLst>
            </p:cNvPr>
            <p:cNvSpPr txBox="1"/>
            <p:nvPr/>
          </p:nvSpPr>
          <p:spPr>
            <a:xfrm>
              <a:off x="3009563" y="2958134"/>
              <a:ext cx="2531166" cy="1403395"/>
            </a:xfrm>
            <a:prstGeom prst="rect">
              <a:avLst/>
            </a:prstGeom>
            <a:noFill/>
          </p:spPr>
          <p:txBody>
            <a:bodyPr wrap="square" rtlCol="0">
              <a:spAutoFit/>
            </a:bodyPr>
            <a:lstStyle/>
            <a:p>
              <a:endParaRPr lang="es-NI" sz="1200" dirty="0">
                <a:effectLst>
                  <a:outerShdw blurRad="38100" dist="38100" dir="2700000" algn="tl">
                    <a:srgbClr val="000000">
                      <a:alpha val="43137"/>
                    </a:srgbClr>
                  </a:outerShdw>
                </a:effectLst>
              </a:endParaRPr>
            </a:p>
            <a:p>
              <a:pPr algn="ctr"/>
              <a:r>
                <a:rPr lang="es-NI" sz="1200" dirty="0">
                  <a:effectLst>
                    <a:outerShdw blurRad="38100" dist="38100" dir="2700000" algn="tl">
                      <a:srgbClr val="000000">
                        <a:alpha val="43137"/>
                      </a:srgbClr>
                    </a:outerShdw>
                  </a:effectLst>
                </a:rPr>
                <a:t>200 kb</a:t>
              </a:r>
            </a:p>
            <a:p>
              <a:pPr algn="ctr"/>
              <a:r>
                <a:rPr lang="es-NI" sz="1200" dirty="0">
                  <a:effectLst>
                    <a:outerShdw blurRad="38100" dist="38100" dir="2700000" algn="tl">
                      <a:srgbClr val="000000">
                        <a:alpha val="43137"/>
                      </a:srgbClr>
                    </a:outerShdw>
                  </a:effectLst>
                </a:rPr>
                <a:t>100 Kb</a:t>
              </a:r>
            </a:p>
            <a:p>
              <a:pPr algn="ctr"/>
              <a:r>
                <a:rPr lang="es-NI" sz="1200" dirty="0">
                  <a:effectLst>
                    <a:outerShdw blurRad="38100" dist="38100" dir="2700000" algn="tl">
                      <a:srgbClr val="000000">
                        <a:alpha val="43137"/>
                      </a:srgbClr>
                    </a:outerShdw>
                  </a:effectLst>
                </a:rPr>
                <a:t>80 kb</a:t>
              </a:r>
            </a:p>
            <a:p>
              <a:pPr algn="ctr"/>
              <a:r>
                <a:rPr lang="es-NI" sz="1200" dirty="0">
                  <a:effectLst>
                    <a:outerShdw blurRad="38100" dist="38100" dir="2700000" algn="tl">
                      <a:srgbClr val="000000">
                        <a:alpha val="43137"/>
                      </a:srgbClr>
                    </a:outerShdw>
                  </a:effectLst>
                </a:rPr>
                <a:t>80 kb</a:t>
              </a:r>
            </a:p>
          </p:txBody>
        </p:sp>
        <p:sp>
          <p:nvSpPr>
            <p:cNvPr id="13" name="CuadroTexto 12">
              <a:extLst>
                <a:ext uri="{FF2B5EF4-FFF2-40B4-BE49-F238E27FC236}">
                  <a16:creationId xmlns:a16="http://schemas.microsoft.com/office/drawing/2014/main" id="{E2CED08F-DB61-EB06-1B7A-CBD9E57E5EAC}"/>
                </a:ext>
              </a:extLst>
            </p:cNvPr>
            <p:cNvSpPr txBox="1"/>
            <p:nvPr/>
          </p:nvSpPr>
          <p:spPr>
            <a:xfrm>
              <a:off x="6453812" y="3198168"/>
              <a:ext cx="2268940" cy="923330"/>
            </a:xfrm>
            <a:prstGeom prst="rect">
              <a:avLst/>
            </a:prstGeom>
            <a:noFill/>
          </p:spPr>
          <p:txBody>
            <a:bodyPr wrap="square" rtlCol="0">
              <a:spAutoFit/>
            </a:bodyPr>
            <a:lstStyle/>
            <a:p>
              <a:endParaRPr lang="es-NI" sz="1200" dirty="0">
                <a:effectLst>
                  <a:outerShdw blurRad="38100" dist="38100" dir="2700000" algn="tl">
                    <a:srgbClr val="000000">
                      <a:alpha val="43137"/>
                    </a:srgbClr>
                  </a:outerShdw>
                </a:effectLst>
              </a:endParaRPr>
            </a:p>
            <a:p>
              <a:pPr algn="ctr"/>
              <a:r>
                <a:rPr lang="es-NI" sz="1200" dirty="0" err="1">
                  <a:effectLst>
                    <a:outerShdw blurRad="38100" dist="38100" dir="2700000" algn="tl">
                      <a:srgbClr val="000000">
                        <a:alpha val="43137"/>
                      </a:srgbClr>
                    </a:outerShdw>
                  </a:effectLst>
                </a:rPr>
                <a:t>Jpg</a:t>
              </a:r>
              <a:endParaRPr lang="es-NI" sz="1200" dirty="0">
                <a:effectLst>
                  <a:outerShdw blurRad="38100" dist="38100" dir="2700000" algn="tl">
                    <a:srgbClr val="000000">
                      <a:alpha val="43137"/>
                    </a:srgbClr>
                  </a:outerShdw>
                </a:effectLst>
              </a:endParaRPr>
            </a:p>
            <a:p>
              <a:pPr algn="ctr"/>
              <a:r>
                <a:rPr lang="es-NI" sz="1200" dirty="0">
                  <a:effectLst>
                    <a:outerShdw blurRad="38100" dist="38100" dir="2700000" algn="tl">
                      <a:srgbClr val="000000">
                        <a:alpha val="43137"/>
                      </a:srgbClr>
                    </a:outerShdw>
                  </a:effectLst>
                </a:rPr>
                <a:t>png</a:t>
              </a:r>
            </a:p>
          </p:txBody>
        </p:sp>
      </p:grpSp>
    </p:spTree>
    <p:custDataLst>
      <p:tags r:id="rId1"/>
    </p:custDataLst>
    <p:extLst>
      <p:ext uri="{BB962C8B-B14F-4D97-AF65-F5344CB8AC3E}">
        <p14:creationId xmlns:p14="http://schemas.microsoft.com/office/powerpoint/2010/main" val="195623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Desarrollo de los recursos</a:t>
            </a:r>
          </a:p>
        </p:txBody>
      </p:sp>
      <p:sp>
        <p:nvSpPr>
          <p:cNvPr id="14" name="CuadroTexto 13">
            <a:extLst>
              <a:ext uri="{FF2B5EF4-FFF2-40B4-BE49-F238E27FC236}">
                <a16:creationId xmlns:a16="http://schemas.microsoft.com/office/drawing/2014/main" id="{573EDF2C-AA39-ED73-5F65-2059B709C3FE}"/>
              </a:ext>
            </a:extLst>
          </p:cNvPr>
          <p:cNvSpPr txBox="1"/>
          <p:nvPr/>
        </p:nvSpPr>
        <p:spPr>
          <a:xfrm>
            <a:off x="206320" y="1139455"/>
            <a:ext cx="11613204" cy="646331"/>
          </a:xfrm>
          <a:prstGeom prst="rect">
            <a:avLst/>
          </a:prstGeom>
          <a:noFill/>
        </p:spPr>
        <p:txBody>
          <a:bodyPr wrap="square">
            <a:spAutoFit/>
          </a:bodyPr>
          <a:lstStyle/>
          <a:p>
            <a:r>
              <a:rPr lang="es-NI" dirty="0"/>
              <a:t>En esta etapa se desarrollan los recursos del programa académico tomando como referencia los documentos generados en el diseño. Para el desarrollo de los recursos se siguen los puntos que se detallan a continuación</a:t>
            </a:r>
          </a:p>
        </p:txBody>
      </p:sp>
      <p:sp>
        <p:nvSpPr>
          <p:cNvPr id="15" name="CuadroTexto 14">
            <a:extLst>
              <a:ext uri="{FF2B5EF4-FFF2-40B4-BE49-F238E27FC236}">
                <a16:creationId xmlns:a16="http://schemas.microsoft.com/office/drawing/2014/main" id="{6D0ACAC5-35E5-6C67-B855-D95DE228AD45}"/>
              </a:ext>
            </a:extLst>
          </p:cNvPr>
          <p:cNvSpPr txBox="1"/>
          <p:nvPr/>
        </p:nvSpPr>
        <p:spPr>
          <a:xfrm>
            <a:off x="2944239" y="5780327"/>
            <a:ext cx="7046068" cy="369332"/>
          </a:xfrm>
          <a:prstGeom prst="rect">
            <a:avLst/>
          </a:prstGeom>
          <a:noFill/>
        </p:spPr>
        <p:txBody>
          <a:bodyPr wrap="square" rtlCol="0">
            <a:spAutoFit/>
          </a:bodyPr>
          <a:lstStyle/>
          <a:p>
            <a:r>
              <a:rPr lang="es-NI" b="1" dirty="0">
                <a:hlinkClick r:id="rId4"/>
              </a:rPr>
              <a:t>Ejemplo 1</a:t>
            </a:r>
            <a:r>
              <a:rPr lang="es-NI" b="1" dirty="0"/>
              <a:t>	-	</a:t>
            </a:r>
            <a:r>
              <a:rPr lang="es-NI" b="1" dirty="0">
                <a:hlinkClick r:id="rId5"/>
              </a:rPr>
              <a:t>Ejemplo 2</a:t>
            </a:r>
            <a:r>
              <a:rPr lang="es-NI" b="1" dirty="0"/>
              <a:t>	-	</a:t>
            </a:r>
            <a:r>
              <a:rPr lang="es-NI" b="1" dirty="0">
                <a:hlinkClick r:id="rId6"/>
              </a:rPr>
              <a:t>Ejemplo 3</a:t>
            </a:r>
            <a:endParaRPr lang="es-NI" b="1" dirty="0"/>
          </a:p>
        </p:txBody>
      </p:sp>
      <p:grpSp>
        <p:nvGrpSpPr>
          <p:cNvPr id="18" name="Grupo 17">
            <a:extLst>
              <a:ext uri="{FF2B5EF4-FFF2-40B4-BE49-F238E27FC236}">
                <a16:creationId xmlns:a16="http://schemas.microsoft.com/office/drawing/2014/main" id="{57BB6FB4-AA10-C173-1EC5-CA1D0F7B64AA}"/>
              </a:ext>
            </a:extLst>
          </p:cNvPr>
          <p:cNvGrpSpPr/>
          <p:nvPr/>
        </p:nvGrpSpPr>
        <p:grpSpPr>
          <a:xfrm>
            <a:off x="6627780" y="1954987"/>
            <a:ext cx="4986247" cy="3396634"/>
            <a:chOff x="7205753" y="1256012"/>
            <a:chExt cx="4986247" cy="3396634"/>
          </a:xfrm>
        </p:grpSpPr>
        <p:pic>
          <p:nvPicPr>
            <p:cNvPr id="16" name="Imagen 15">
              <a:extLst>
                <a:ext uri="{FF2B5EF4-FFF2-40B4-BE49-F238E27FC236}">
                  <a16:creationId xmlns:a16="http://schemas.microsoft.com/office/drawing/2014/main" id="{D28C9270-3F50-23A4-1A35-C7F7E0FCC238}"/>
                </a:ext>
              </a:extLst>
            </p:cNvPr>
            <p:cNvPicPr>
              <a:picLocks noChangeAspect="1"/>
            </p:cNvPicPr>
            <p:nvPr/>
          </p:nvPicPr>
          <p:blipFill rotWithShape="1">
            <a:blip r:embed="rId7"/>
            <a:srcRect l="39351" t="1412" r="2124"/>
            <a:stretch/>
          </p:blipFill>
          <p:spPr>
            <a:xfrm>
              <a:off x="8547370" y="1256012"/>
              <a:ext cx="3644630" cy="3396634"/>
            </a:xfrm>
            <a:prstGeom prst="rect">
              <a:avLst/>
            </a:prstGeom>
          </p:spPr>
        </p:pic>
        <p:pic>
          <p:nvPicPr>
            <p:cNvPr id="17" name="Imagen 16">
              <a:extLst>
                <a:ext uri="{FF2B5EF4-FFF2-40B4-BE49-F238E27FC236}">
                  <a16:creationId xmlns:a16="http://schemas.microsoft.com/office/drawing/2014/main" id="{52D46A75-EB4B-D654-96B4-46C6DCAB53D6}"/>
                </a:ext>
              </a:extLst>
            </p:cNvPr>
            <p:cNvPicPr>
              <a:picLocks noChangeAspect="1"/>
            </p:cNvPicPr>
            <p:nvPr/>
          </p:nvPicPr>
          <p:blipFill rotWithShape="1">
            <a:blip r:embed="rId7"/>
            <a:srcRect t="1412" r="77519"/>
            <a:stretch/>
          </p:blipFill>
          <p:spPr>
            <a:xfrm>
              <a:off x="7205753" y="1256012"/>
              <a:ext cx="1399984" cy="3396634"/>
            </a:xfrm>
            <a:prstGeom prst="rect">
              <a:avLst/>
            </a:prstGeom>
          </p:spPr>
        </p:pic>
      </p:grpSp>
      <p:sp>
        <p:nvSpPr>
          <p:cNvPr id="19" name="CuadroTexto 18">
            <a:extLst>
              <a:ext uri="{FF2B5EF4-FFF2-40B4-BE49-F238E27FC236}">
                <a16:creationId xmlns:a16="http://schemas.microsoft.com/office/drawing/2014/main" id="{769A45D9-0BF0-A873-C340-71240D5CA200}"/>
              </a:ext>
            </a:extLst>
          </p:cNvPr>
          <p:cNvSpPr txBox="1"/>
          <p:nvPr/>
        </p:nvSpPr>
        <p:spPr>
          <a:xfrm>
            <a:off x="391933" y="2150349"/>
            <a:ext cx="5963471" cy="2585323"/>
          </a:xfrm>
          <a:prstGeom prst="rect">
            <a:avLst/>
          </a:prstGeom>
          <a:noFill/>
        </p:spPr>
        <p:txBody>
          <a:bodyPr wrap="square">
            <a:spAutoFit/>
          </a:bodyPr>
          <a:lstStyle/>
          <a:p>
            <a:pPr marL="285750" indent="-285750">
              <a:buFont typeface="Arial" panose="020B0604020202020204" pitchFamily="34" charset="0"/>
              <a:buChar char="•"/>
            </a:pPr>
            <a:r>
              <a:rPr lang="es-NI" dirty="0"/>
              <a:t>Determina el tipo de recursos a desarrollar (guías, manuales, documentos, presentaciones, entre otros)</a:t>
            </a:r>
          </a:p>
          <a:p>
            <a:pPr marL="285750" indent="-285750">
              <a:buFont typeface="Arial" panose="020B0604020202020204" pitchFamily="34" charset="0"/>
              <a:buChar char="•"/>
            </a:pPr>
            <a:r>
              <a:rPr lang="es-NI" dirty="0"/>
              <a:t>Selecciona la herramienta a implementar (Si amerita)</a:t>
            </a:r>
          </a:p>
          <a:p>
            <a:pPr marL="285750" indent="-285750">
              <a:buFont typeface="Arial" panose="020B0604020202020204" pitchFamily="34" charset="0"/>
              <a:buChar char="•"/>
            </a:pPr>
            <a:r>
              <a:rPr lang="es-NI" dirty="0"/>
              <a:t>Redacción de los pasos y procesos a efectuar (En caso de guías y manuales)</a:t>
            </a:r>
          </a:p>
          <a:p>
            <a:pPr marL="285750" indent="-285750">
              <a:buFont typeface="Arial" panose="020B0604020202020204" pitchFamily="34" charset="0"/>
              <a:buChar char="•"/>
            </a:pPr>
            <a:r>
              <a:rPr lang="es-NI" dirty="0"/>
              <a:t>Identificación en bases de datos de imágenes de recursos gráficos para incorporarlos al recurso</a:t>
            </a:r>
          </a:p>
          <a:p>
            <a:pPr marL="285750" indent="-285750">
              <a:buFont typeface="Arial" panose="020B0604020202020204" pitchFamily="34" charset="0"/>
              <a:buChar char="•"/>
            </a:pPr>
            <a:r>
              <a:rPr lang="es-NI" dirty="0"/>
              <a:t>Diseño de esquemas y organizadores gráficos para la representación de la información</a:t>
            </a:r>
          </a:p>
        </p:txBody>
      </p:sp>
    </p:spTree>
    <p:custDataLst>
      <p:tags r:id="rId1"/>
    </p:custDataLst>
    <p:extLst>
      <p:ext uri="{BB962C8B-B14F-4D97-AF65-F5344CB8AC3E}">
        <p14:creationId xmlns:p14="http://schemas.microsoft.com/office/powerpoint/2010/main" val="417392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Desarrollo de los recursos audiovisuales</a:t>
            </a:r>
          </a:p>
        </p:txBody>
      </p:sp>
      <p:pic>
        <p:nvPicPr>
          <p:cNvPr id="3" name="Imagen 2">
            <a:extLst>
              <a:ext uri="{FF2B5EF4-FFF2-40B4-BE49-F238E27FC236}">
                <a16:creationId xmlns:a16="http://schemas.microsoft.com/office/drawing/2014/main" id="{E083D14E-85E6-62E8-0B36-F9323998205E}"/>
              </a:ext>
            </a:extLst>
          </p:cNvPr>
          <p:cNvPicPr>
            <a:picLocks noChangeAspect="1"/>
          </p:cNvPicPr>
          <p:nvPr/>
        </p:nvPicPr>
        <p:blipFill rotWithShape="1">
          <a:blip r:embed="rId4">
            <a:extLst>
              <a:ext uri="{28A0092B-C50C-407E-A947-70E740481C1C}">
                <a14:useLocalDpi xmlns:a14="http://schemas.microsoft.com/office/drawing/2010/main" val="0"/>
              </a:ext>
            </a:extLst>
          </a:blip>
          <a:srcRect r="3222"/>
          <a:stretch/>
        </p:blipFill>
        <p:spPr>
          <a:xfrm>
            <a:off x="289398" y="947294"/>
            <a:ext cx="11390544" cy="2871105"/>
          </a:xfrm>
          <a:prstGeom prst="rect">
            <a:avLst/>
          </a:prstGeom>
        </p:spPr>
      </p:pic>
      <p:sp>
        <p:nvSpPr>
          <p:cNvPr id="4" name="CuadroTexto 3">
            <a:extLst>
              <a:ext uri="{FF2B5EF4-FFF2-40B4-BE49-F238E27FC236}">
                <a16:creationId xmlns:a16="http://schemas.microsoft.com/office/drawing/2014/main" id="{DED9B0B4-4736-2DDD-4AB7-0D68064B3D6B}"/>
              </a:ext>
            </a:extLst>
          </p:cNvPr>
          <p:cNvSpPr txBox="1"/>
          <p:nvPr/>
        </p:nvSpPr>
        <p:spPr>
          <a:xfrm>
            <a:off x="289398" y="4070555"/>
            <a:ext cx="5226012" cy="2646878"/>
          </a:xfrm>
          <a:prstGeom prst="rect">
            <a:avLst/>
          </a:prstGeom>
          <a:noFill/>
        </p:spPr>
        <p:txBody>
          <a:bodyPr wrap="square" rtlCol="0">
            <a:spAutoFit/>
          </a:bodyPr>
          <a:lstStyle/>
          <a:p>
            <a:pPr algn="just"/>
            <a:r>
              <a:rPr lang="es-NI" dirty="0"/>
              <a:t>Productos audiovisuales:</a:t>
            </a:r>
          </a:p>
          <a:p>
            <a:pPr algn="just"/>
            <a:endParaRPr lang="es-NI" dirty="0"/>
          </a:p>
          <a:p>
            <a:pPr marL="742937" lvl="1" indent="-285746" algn="just">
              <a:buFont typeface="Arial" panose="020B0604020202020204" pitchFamily="34" charset="0"/>
              <a:buChar char="•"/>
            </a:pPr>
            <a:r>
              <a:rPr lang="es-NI" dirty="0"/>
              <a:t>Vídeo de presentación del curso y unidades </a:t>
            </a:r>
          </a:p>
          <a:p>
            <a:pPr marL="742937" lvl="1" indent="-285746" algn="just">
              <a:buFont typeface="Arial" panose="020B0604020202020204" pitchFamily="34" charset="0"/>
              <a:buChar char="•"/>
            </a:pPr>
            <a:r>
              <a:rPr lang="es-NI" dirty="0"/>
              <a:t>Vídeo explicativos </a:t>
            </a:r>
          </a:p>
          <a:p>
            <a:pPr marL="742937" lvl="1" indent="-285746" algn="just">
              <a:buFont typeface="Arial" panose="020B0604020202020204" pitchFamily="34" charset="0"/>
              <a:buChar char="•"/>
            </a:pPr>
            <a:r>
              <a:rPr lang="es-NI" dirty="0"/>
              <a:t>Vídeo explicativo animado </a:t>
            </a:r>
          </a:p>
          <a:p>
            <a:pPr marL="742937" lvl="1" indent="-285746" algn="just">
              <a:buFont typeface="Arial" panose="020B0604020202020204" pitchFamily="34" charset="0"/>
              <a:buChar char="•"/>
            </a:pPr>
            <a:r>
              <a:rPr lang="es-NI" dirty="0">
                <a:sym typeface="Wingdings" panose="05000000000000000000" pitchFamily="2" charset="2"/>
              </a:rPr>
              <a:t>Vídeo explicativo con pizarra de vidrio </a:t>
            </a:r>
          </a:p>
          <a:p>
            <a:pPr marL="742937" lvl="1" indent="-285746" algn="just">
              <a:buFont typeface="Arial" panose="020B0604020202020204" pitchFamily="34" charset="0"/>
              <a:buChar char="•"/>
            </a:pPr>
            <a:r>
              <a:rPr lang="es-NI" dirty="0"/>
              <a:t>Vídeo conferencias/magistral</a:t>
            </a:r>
            <a:endParaRPr lang="es-NI" dirty="0">
              <a:sym typeface="Wingdings" panose="05000000000000000000" pitchFamily="2" charset="2"/>
            </a:endParaRPr>
          </a:p>
          <a:p>
            <a:pPr marL="742937" lvl="1" indent="-285746" algn="just">
              <a:buFont typeface="Arial" panose="020B0604020202020204" pitchFamily="34" charset="0"/>
              <a:buChar char="•"/>
            </a:pPr>
            <a:r>
              <a:rPr lang="es-NI" dirty="0"/>
              <a:t>Vídeo tutoriales</a:t>
            </a:r>
          </a:p>
          <a:p>
            <a:pPr marL="742937" lvl="1" indent="-285746" algn="just">
              <a:buFont typeface="Arial" panose="020B0604020202020204" pitchFamily="34" charset="0"/>
              <a:buChar char="•"/>
            </a:pPr>
            <a:r>
              <a:rPr lang="es-NI" dirty="0"/>
              <a:t>Conferencia</a:t>
            </a:r>
          </a:p>
        </p:txBody>
      </p:sp>
      <p:pic>
        <p:nvPicPr>
          <p:cNvPr id="5" name="Imagen 4">
            <a:extLst>
              <a:ext uri="{FF2B5EF4-FFF2-40B4-BE49-F238E27FC236}">
                <a16:creationId xmlns:a16="http://schemas.microsoft.com/office/drawing/2014/main" id="{C74E6BE7-4AAD-6BC8-1746-CB4FFD077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673" y="3818399"/>
            <a:ext cx="5310230" cy="2726985"/>
          </a:xfrm>
          <a:prstGeom prst="rect">
            <a:avLst/>
          </a:prstGeom>
          <a:ln w="28575">
            <a:solidFill>
              <a:schemeClr val="tx1"/>
            </a:solidFill>
          </a:ln>
        </p:spPr>
      </p:pic>
    </p:spTree>
    <p:custDataLst>
      <p:tags r:id="rId1"/>
    </p:custDataLst>
    <p:extLst>
      <p:ext uri="{BB962C8B-B14F-4D97-AF65-F5344CB8AC3E}">
        <p14:creationId xmlns:p14="http://schemas.microsoft.com/office/powerpoint/2010/main" val="24358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289398" y="74103"/>
            <a:ext cx="11613204" cy="700789"/>
          </a:xfrm>
        </p:spPr>
        <p:txBody>
          <a:bodyPr>
            <a:normAutofit/>
          </a:bodyPr>
          <a:lstStyle/>
          <a:p>
            <a:pPr algn="ctr"/>
            <a:r>
              <a:rPr lang="es-NI" sz="2500" b="1" dirty="0">
                <a:solidFill>
                  <a:srgbClr val="002060"/>
                </a:solidFill>
                <a:latin typeface="Bahnschrift" panose="020B0502040204020203" pitchFamily="34" charset="0"/>
                <a:ea typeface="Roboto" panose="02000000000000000000" pitchFamily="2" charset="0"/>
              </a:rPr>
              <a:t>Desarrollo de los recursos audiovisuales</a:t>
            </a:r>
          </a:p>
        </p:txBody>
      </p:sp>
      <p:pic>
        <p:nvPicPr>
          <p:cNvPr id="6" name="Imagen 5">
            <a:extLst>
              <a:ext uri="{FF2B5EF4-FFF2-40B4-BE49-F238E27FC236}">
                <a16:creationId xmlns:a16="http://schemas.microsoft.com/office/drawing/2014/main" id="{8D064FA5-CCBF-A217-714C-361EF6F2AA6B}"/>
              </a:ext>
            </a:extLst>
          </p:cNvPr>
          <p:cNvPicPr>
            <a:picLocks noChangeAspect="1"/>
          </p:cNvPicPr>
          <p:nvPr/>
        </p:nvPicPr>
        <p:blipFill rotWithShape="1">
          <a:blip r:embed="rId4">
            <a:extLst>
              <a:ext uri="{28A0092B-C50C-407E-A947-70E740481C1C}">
                <a14:useLocalDpi xmlns:a14="http://schemas.microsoft.com/office/drawing/2010/main" val="0"/>
              </a:ext>
            </a:extLst>
          </a:blip>
          <a:srcRect l="1516" r="872"/>
          <a:stretch/>
        </p:blipFill>
        <p:spPr>
          <a:xfrm>
            <a:off x="558313" y="876362"/>
            <a:ext cx="10640010" cy="3405876"/>
          </a:xfrm>
          <a:prstGeom prst="rect">
            <a:avLst/>
          </a:prstGeom>
        </p:spPr>
      </p:pic>
      <p:pic>
        <p:nvPicPr>
          <p:cNvPr id="7" name="Imagen 6">
            <a:extLst>
              <a:ext uri="{FF2B5EF4-FFF2-40B4-BE49-F238E27FC236}">
                <a16:creationId xmlns:a16="http://schemas.microsoft.com/office/drawing/2014/main" id="{1D234E48-4CAD-020E-9472-B2E8479433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301" y="4649821"/>
            <a:ext cx="2759505" cy="2069627"/>
          </a:xfrm>
          <a:prstGeom prst="rect">
            <a:avLst/>
          </a:prstGeom>
        </p:spPr>
      </p:pic>
      <p:pic>
        <p:nvPicPr>
          <p:cNvPr id="12" name="Imagen 11" descr="Interfaz de usuario gráfica&#10;&#10;Descripción generada automáticamente">
            <a:extLst>
              <a:ext uri="{FF2B5EF4-FFF2-40B4-BE49-F238E27FC236}">
                <a16:creationId xmlns:a16="http://schemas.microsoft.com/office/drawing/2014/main" id="{8D9B576A-7DC3-27C1-EAB9-C28A2D8B1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658" y="4649820"/>
            <a:ext cx="3642925" cy="2049145"/>
          </a:xfrm>
          <a:prstGeom prst="rect">
            <a:avLst/>
          </a:prstGeom>
        </p:spPr>
      </p:pic>
      <p:pic>
        <p:nvPicPr>
          <p:cNvPr id="14" name="Imagen 13" descr="Imagen que contiene interior, parado, verde, hombre&#10;&#10;Descripción generada automáticamente">
            <a:extLst>
              <a:ext uri="{FF2B5EF4-FFF2-40B4-BE49-F238E27FC236}">
                <a16:creationId xmlns:a16="http://schemas.microsoft.com/office/drawing/2014/main" id="{526A9E14-EC52-7E5E-E214-805663116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4493" y="4649820"/>
            <a:ext cx="2710775" cy="2033081"/>
          </a:xfrm>
          <a:prstGeom prst="rect">
            <a:avLst/>
          </a:prstGeom>
        </p:spPr>
      </p:pic>
      <p:pic>
        <p:nvPicPr>
          <p:cNvPr id="16" name="Imagen 15" descr="Una persona jugando video juegos&#10;&#10;Descripción generada automáticamente con confianza media">
            <a:extLst>
              <a:ext uri="{FF2B5EF4-FFF2-40B4-BE49-F238E27FC236}">
                <a16:creationId xmlns:a16="http://schemas.microsoft.com/office/drawing/2014/main" id="{1D9A6F1F-519E-2F70-A879-3261F36F30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97" y="4649821"/>
            <a:ext cx="2759506" cy="2069630"/>
          </a:xfrm>
          <a:prstGeom prst="rect">
            <a:avLst/>
          </a:prstGeom>
        </p:spPr>
      </p:pic>
    </p:spTree>
    <p:custDataLst>
      <p:tags r:id="rId1"/>
    </p:custDataLst>
    <p:extLst>
      <p:ext uri="{BB962C8B-B14F-4D97-AF65-F5344CB8AC3E}">
        <p14:creationId xmlns:p14="http://schemas.microsoft.com/office/powerpoint/2010/main" val="1111313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9B5A98-9541-4E38-B553-53B27F95F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df5c6-9aa5-453b-8ca0-7b5cc0272e8f"/>
    <ds:schemaRef ds:uri="8b9d3935-004e-4b5a-af2b-0e7d03edf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5EE0-13CC-4299-9CDD-6F938BF51314}">
  <ds:schemaRefs>
    <ds:schemaRef ds:uri="http://schemas.microsoft.com/sharepoint/v3/contenttype/forms"/>
  </ds:schemaRefs>
</ds:datastoreItem>
</file>

<file path=customXml/itemProps3.xml><?xml version="1.0" encoding="utf-8"?>
<ds:datastoreItem xmlns:ds="http://schemas.openxmlformats.org/officeDocument/2006/customXml" ds:itemID="{3D336458-D6F1-40DC-91BC-C3CA928A0790}">
  <ds:schemaRefs>
    <ds:schemaRef ds:uri="http://schemas.microsoft.com/office/2006/metadata/properties"/>
    <ds:schemaRef ds:uri="http://schemas.microsoft.com/office/infopath/2007/PartnerControls"/>
    <ds:schemaRef ds:uri="8b9d3935-004e-4b5a-af2b-0e7d03edf69f"/>
    <ds:schemaRef ds:uri="42ddf5c6-9aa5-453b-8ca0-7b5cc0272e8f"/>
  </ds:schemaRefs>
</ds:datastoreItem>
</file>

<file path=docProps/app.xml><?xml version="1.0" encoding="utf-8"?>
<Properties xmlns="http://schemas.openxmlformats.org/officeDocument/2006/extended-properties" xmlns:vt="http://schemas.openxmlformats.org/officeDocument/2006/docPropsVTypes">
  <TotalTime>157</TotalTime>
  <Words>1571</Words>
  <Application>Microsoft Office PowerPoint</Application>
  <PresentationFormat>Panorámica</PresentationFormat>
  <Paragraphs>321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Aseguramiento de la calidad en el Desarrollo de Materiales Educativos Digitales de cursos virtuales en la Dirección de Educación a Distancia Virtual, UNAN - MANAGUA</vt:lpstr>
      <vt:lpstr>Área de Desarrollo de Materiales Educativos</vt:lpstr>
      <vt:lpstr>Funciones ADME</vt:lpstr>
      <vt:lpstr>Etapa del ADME</vt:lpstr>
      <vt:lpstr>Revisión de todos los elementos de microplanificación</vt:lpstr>
      <vt:lpstr>Elaboración de línea gráfica</vt:lpstr>
      <vt:lpstr>Desarrollo de los recursos</vt:lpstr>
      <vt:lpstr>Desarrollo de los recursos audiovisuales</vt:lpstr>
      <vt:lpstr>Desarrollo de los recursos audiovisuales</vt:lpstr>
      <vt:lpstr>Configuración de actividades</vt:lpstr>
      <vt:lpstr>Configuración de actividades</vt:lpstr>
      <vt:lpstr>Entrega del curso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Roberto Blandino</cp:lastModifiedBy>
  <cp:revision>43</cp:revision>
  <dcterms:created xsi:type="dcterms:W3CDTF">2023-08-16T17:06:53Z</dcterms:created>
  <dcterms:modified xsi:type="dcterms:W3CDTF">2023-10-06T18:47:03Z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78E2A744-D88C-4587-B52A-630880C7740A</vt:lpwstr>
  </property>
  <property fmtid="{D5CDD505-2E9C-101B-9397-08002B2CF9AE}" pid="3" name="ArticulatePath">
    <vt:lpwstr>PLANTILLA FORO UALN</vt:lpwstr>
  </property>
  <property fmtid="{D5CDD505-2E9C-101B-9397-08002B2CF9AE}" pid="4" name="ContentTypeId">
    <vt:lpwstr>0x010100986EBCD260ECBF46AAADE8319E96F691</vt:lpwstr>
  </property>
  <property fmtid="{D5CDD505-2E9C-101B-9397-08002B2CF9AE}" pid="5" name="MediaServiceImageTags">
    <vt:lpwstr/>
  </property>
</Properties>
</file>