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256"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58" r:id="rId20"/>
  </p:sldIdLst>
  <p:sldSz cx="12192000" cy="6858000"/>
  <p:notesSz cx="6858000" cy="9144000"/>
  <p:embeddedFontLst>
    <p:embeddedFont>
      <p:font typeface="Abadi" panose="020B0604020104020204" pitchFamily="34" charset="0"/>
      <p:regular r:id="rId22"/>
    </p:embeddedFont>
    <p:embeddedFont>
      <p:font typeface="Anton" pitchFamily="2" charset="0"/>
      <p:regular r:id="rId23"/>
    </p:embeddedFont>
    <p:embeddedFont>
      <p:font typeface="Branding SF Bold" panose="020B0604020202020204" charset="0"/>
      <p:bold r:id="rId24"/>
    </p:embeddedFont>
    <p:embeddedFont>
      <p:font typeface="Calibri" panose="020F0502020204030204" pitchFamily="34" charset="0"/>
      <p:regular r:id="rId25"/>
      <p:bold r:id="rId26"/>
      <p:italic r:id="rId27"/>
      <p:boldItalic r:id="rId28"/>
    </p:embeddedFont>
    <p:embeddedFont>
      <p:font typeface="Libre Franklin Black" pitchFamily="2" charset="0"/>
      <p:bold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i8pfopu1/O1YaLhpEQvCKGyxb1/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C8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26E34-8900-4972-9E0F-E370D0761D2B}" v="39" dt="2023-10-06T18:42:04.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CUALN" userId="S::vcualn@cnu.edu.ni::b860e716-ba24-4502-83f2-ebe130c6faf1" providerId="AD" clId="Web-{98326E34-8900-4972-9E0F-E370D0761D2B}"/>
    <pc:docChg chg="modSld">
      <pc:chgData name="VCUALN" userId="S::vcualn@cnu.edu.ni::b860e716-ba24-4502-83f2-ebe130c6faf1" providerId="AD" clId="Web-{98326E34-8900-4972-9E0F-E370D0761D2B}" dt="2023-10-06T18:42:04.069" v="38" actId="20577"/>
      <pc:docMkLst>
        <pc:docMk/>
      </pc:docMkLst>
      <pc:sldChg chg="modSp">
        <pc:chgData name="VCUALN" userId="S::vcualn@cnu.edu.ni::b860e716-ba24-4502-83f2-ebe130c6faf1" providerId="AD" clId="Web-{98326E34-8900-4972-9E0F-E370D0761D2B}" dt="2023-10-06T18:38:43.267" v="34" actId="1076"/>
        <pc:sldMkLst>
          <pc:docMk/>
          <pc:sldMk cId="0" sldId="256"/>
        </pc:sldMkLst>
        <pc:spChg chg="mod">
          <ac:chgData name="VCUALN" userId="S::vcualn@cnu.edu.ni::b860e716-ba24-4502-83f2-ebe130c6faf1" providerId="AD" clId="Web-{98326E34-8900-4972-9E0F-E370D0761D2B}" dt="2023-10-06T18:38:43.267" v="34" actId="1076"/>
          <ac:spMkLst>
            <pc:docMk/>
            <pc:sldMk cId="0" sldId="256"/>
            <ac:spMk id="85" creationId="{00000000-0000-0000-0000-000000000000}"/>
          </ac:spMkLst>
        </pc:spChg>
      </pc:sldChg>
      <pc:sldChg chg="modSp">
        <pc:chgData name="VCUALN" userId="S::vcualn@cnu.edu.ni::b860e716-ba24-4502-83f2-ebe130c6faf1" providerId="AD" clId="Web-{98326E34-8900-4972-9E0F-E370D0761D2B}" dt="2023-10-06T18:42:04.069" v="38" actId="20577"/>
        <pc:sldMkLst>
          <pc:docMk/>
          <pc:sldMk cId="0" sldId="258"/>
        </pc:sldMkLst>
        <pc:spChg chg="mod">
          <ac:chgData name="VCUALN" userId="S::vcualn@cnu.edu.ni::b860e716-ba24-4502-83f2-ebe130c6faf1" providerId="AD" clId="Web-{98326E34-8900-4972-9E0F-E370D0761D2B}" dt="2023-10-06T18:42:04.069" v="38" actId="20577"/>
          <ac:spMkLst>
            <pc:docMk/>
            <pc:sldMk cId="0" sldId="258"/>
            <ac:spMk id="3" creationId="{3D99E670-5F51-CA2E-A617-19DE774CEB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08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099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7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168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329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56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66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2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87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04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02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274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551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65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8" y="987425"/>
            <a:ext cx="6172200" cy="4873625"/>
          </a:xfrm>
          <a:prstGeom prst="rect">
            <a:avLst/>
          </a:prstGeom>
          <a:noFill/>
          <a:ln>
            <a:noFill/>
          </a:ln>
        </p:spPr>
      </p:sp>
      <p:sp>
        <p:nvSpPr>
          <p:cNvPr id="64" name="Google Shape;64;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728615" y="2753386"/>
            <a:ext cx="8208908" cy="1921500"/>
          </a:xfrm>
          <a:prstGeom prst="rect">
            <a:avLst/>
          </a:prstGeom>
          <a:noFill/>
          <a:ln>
            <a:noFill/>
          </a:ln>
          <a:effectLst>
            <a:outerShdw blurRad="50800" dist="38100" dir="2700000" algn="tl" rotWithShape="0">
              <a:srgbClr val="1F3864">
                <a:alpha val="32941"/>
              </a:srgbClr>
            </a:outerShdw>
            <a:reflection stA="52000" endA="300" endPos="35000" sy="-100000" algn="bl" rotWithShape="0"/>
          </a:effectLst>
        </p:spPr>
        <p:txBody>
          <a:bodyPr spcFirstLastPara="1" wrap="square" lIns="91425" tIns="45700" rIns="91425" bIns="45700" anchor="b" anchorCtr="0">
            <a:normAutofit fontScale="90000"/>
          </a:bodyPr>
          <a:lstStyle/>
          <a:p>
            <a:pPr marL="0" lvl="0" indent="0" rtl="0">
              <a:lnSpc>
                <a:spcPct val="115000"/>
              </a:lnSpc>
              <a:spcBef>
                <a:spcPts val="0"/>
              </a:spcBef>
              <a:spcAft>
                <a:spcPts val="0"/>
              </a:spcAft>
              <a:buClr>
                <a:srgbClr val="186AAD"/>
              </a:buClr>
              <a:buSzPct val="100000"/>
              <a:buFont typeface="Libre Franklin Black"/>
              <a:buNone/>
            </a:pPr>
            <a:r>
              <a:rPr lang="es-ES" sz="4400" dirty="0">
                <a:solidFill>
                  <a:srgbClr val="186AAD"/>
                </a:solidFill>
                <a:latin typeface="Libre Franklin Black"/>
                <a:ea typeface="Libre Franklin Black"/>
                <a:cs typeface="Libre Franklin Black"/>
                <a:sym typeface="Libre Franklin Black"/>
              </a:rPr>
              <a:t>“</a:t>
            </a:r>
            <a:r>
              <a:rPr lang="es-MX" sz="3600" b="1" dirty="0">
                <a:solidFill>
                  <a:schemeClr val="accent1">
                    <a:lumMod val="50000"/>
                  </a:schemeClr>
                </a:solidFill>
                <a:latin typeface="Anton" pitchFamily="2" charset="0"/>
                <a:ea typeface="Arial"/>
                <a:cs typeface="Arial"/>
                <a:sym typeface="Arial"/>
              </a:rPr>
              <a:t>Incidencia del Diseño Gráfico en la Efectividad de los Procesos de Aprendizaje de los Entornos Virtuales </a:t>
            </a:r>
            <a:r>
              <a:rPr lang="es-ES" sz="2444" b="1" dirty="0">
                <a:latin typeface="Arial"/>
                <a:ea typeface="Arial"/>
                <a:cs typeface="Arial"/>
                <a:sym typeface="Arial"/>
              </a:rPr>
              <a:t>.</a:t>
            </a:r>
            <a:r>
              <a:rPr lang="es-ES" sz="4400" dirty="0">
                <a:solidFill>
                  <a:srgbClr val="186AAD"/>
                </a:solidFill>
                <a:latin typeface="Libre Franklin Black"/>
                <a:ea typeface="Libre Franklin Black"/>
                <a:cs typeface="Libre Franklin Black"/>
                <a:sym typeface="Libre Franklin Black"/>
              </a:rPr>
              <a:t>”</a:t>
            </a:r>
            <a:endParaRPr sz="4400" dirty="0">
              <a:solidFill>
                <a:srgbClr val="186AAD"/>
              </a:solidFill>
              <a:latin typeface="Libre Franklin Black"/>
              <a:ea typeface="Libre Franklin Black"/>
              <a:cs typeface="Libre Franklin Black"/>
              <a:sym typeface="Libre Franklin Black"/>
            </a:endParaRPr>
          </a:p>
        </p:txBody>
      </p:sp>
      <p:sp>
        <p:nvSpPr>
          <p:cNvPr id="85" name="Google Shape;85;p1"/>
          <p:cNvSpPr txBox="1">
            <a:spLocks noGrp="1"/>
          </p:cNvSpPr>
          <p:nvPr>
            <p:ph type="subTitle" idx="1"/>
          </p:nvPr>
        </p:nvSpPr>
        <p:spPr>
          <a:xfrm>
            <a:off x="368367" y="4579359"/>
            <a:ext cx="9144000" cy="148860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7000"/>
              </a:lnSpc>
              <a:spcBef>
                <a:spcPts val="0"/>
              </a:spcBef>
              <a:spcAft>
                <a:spcPts val="0"/>
              </a:spcAft>
              <a:buClr>
                <a:schemeClr val="dk1"/>
              </a:buClr>
              <a:buSzPts val="1100"/>
              <a:buFont typeface="Arial"/>
              <a:buNone/>
            </a:pPr>
            <a:r>
              <a:rPr lang="es-ES" b="1" dirty="0">
                <a:latin typeface="Branding SF Bold" panose="00000800000000000000" pitchFamily="50" charset="0"/>
                <a:ea typeface="Arial"/>
                <a:cs typeface="Arial"/>
                <a:sym typeface="Arial"/>
              </a:rPr>
              <a:t>MSc. Gerald Flores Gutiérrez</a:t>
            </a:r>
            <a:r>
              <a:rPr lang="es-ES" sz="2700" b="1" dirty="0">
                <a:latin typeface="Branding SF Bold" panose="00000800000000000000" pitchFamily="50" charset="0"/>
                <a:ea typeface="Arial"/>
                <a:cs typeface="Arial"/>
                <a:sym typeface="Arial"/>
              </a:rPr>
              <a:t>.</a:t>
            </a:r>
            <a:endParaRPr sz="2700" b="1" dirty="0">
              <a:latin typeface="Branding SF Bold" panose="00000800000000000000" pitchFamily="50" charset="0"/>
              <a:ea typeface="Arial"/>
              <a:cs typeface="Arial"/>
              <a:sym typeface="Arial"/>
            </a:endParaRPr>
          </a:p>
          <a:p>
            <a:pPr marL="0" lvl="0" indent="0" algn="ctr" rtl="0">
              <a:lnSpc>
                <a:spcPct val="90000"/>
              </a:lnSpc>
              <a:spcBef>
                <a:spcPts val="600"/>
              </a:spcBef>
              <a:spcAft>
                <a:spcPts val="0"/>
              </a:spcAft>
              <a:buClr>
                <a:srgbClr val="186AAD"/>
              </a:buClr>
              <a:buSzPts val="2400"/>
              <a:buNone/>
            </a:pPr>
            <a:r>
              <a:rPr lang="es-ES" sz="2200" b="1" dirty="0">
                <a:latin typeface="Branding SF Bold" panose="00000800000000000000" pitchFamily="50" charset="0"/>
                <a:ea typeface="Roboto"/>
                <a:cs typeface="Roboto"/>
                <a:sym typeface="Roboto"/>
              </a:rPr>
              <a:t>Coordinador Carrera Diseño Gráfico y Multimedia</a:t>
            </a:r>
            <a:endParaRPr sz="2200" b="1" dirty="0">
              <a:latin typeface="Branding SF Bold" panose="00000800000000000000" pitchFamily="50" charset="0"/>
              <a:ea typeface="Roboto"/>
              <a:cs typeface="Roboto"/>
              <a:sym typeface="Roboto"/>
            </a:endParaRPr>
          </a:p>
          <a:p>
            <a:pPr marL="0" indent="0">
              <a:spcBef>
                <a:spcPts val="0"/>
              </a:spcBef>
              <a:buClr>
                <a:srgbClr val="186AAD"/>
              </a:buClr>
            </a:pPr>
            <a:r>
              <a:rPr lang="es-ES" sz="2200" b="1" dirty="0">
                <a:latin typeface="Branding SF Bold"/>
                <a:ea typeface="Roboto"/>
                <a:cs typeface="Roboto"/>
                <a:sym typeface="Roboto"/>
              </a:rPr>
              <a:t>Universidad Nacional Autónoma de Nicaragua UNAN-Managua</a:t>
            </a:r>
            <a:endParaRPr sz="2200" b="1" dirty="0">
              <a:latin typeface="Branding SF Bold" panose="00000800000000000000" pitchFamily="50" charset="0"/>
              <a:ea typeface="Roboto"/>
              <a:cs typeface="Roboto"/>
              <a:sym typeface="Roboto"/>
            </a:endParaRPr>
          </a:p>
        </p:txBody>
      </p:sp>
      <p:pic>
        <p:nvPicPr>
          <p:cNvPr id="2" name="Google Shape;226;p25">
            <a:extLst>
              <a:ext uri="{FF2B5EF4-FFF2-40B4-BE49-F238E27FC236}">
                <a16:creationId xmlns:a16="http://schemas.microsoft.com/office/drawing/2014/main" id="{7D66ECB5-716A-24E1-E618-44A3E486100D}"/>
              </a:ext>
            </a:extLst>
          </p:cNvPr>
          <p:cNvPicPr preferRelativeResize="0"/>
          <p:nvPr/>
        </p:nvPicPr>
        <p:blipFill rotWithShape="1">
          <a:blip r:embed="rId4">
            <a:clrChange>
              <a:clrFrom>
                <a:srgbClr val="F3F3F3"/>
              </a:clrFrom>
              <a:clrTo>
                <a:srgbClr val="F3F3F3">
                  <a:alpha val="0"/>
                </a:srgbClr>
              </a:clrTo>
            </a:clrChange>
            <a:alphaModFix/>
          </a:blip>
          <a:srcRect l="7555" t="8813" r="7547" b="8821"/>
          <a:stretch/>
        </p:blipFill>
        <p:spPr>
          <a:xfrm>
            <a:off x="8268684" y="2841523"/>
            <a:ext cx="4139625" cy="40164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Motivación y Compromiso</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5727688" y="2997708"/>
            <a:ext cx="6096000" cy="2597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50000"/>
              </a:lnSpc>
              <a:buNone/>
            </a:pPr>
            <a:r>
              <a:rPr lang="es-MX" sz="1800" b="1" i="0" dirty="0">
                <a:solidFill>
                  <a:srgbClr val="222222"/>
                </a:solidFill>
                <a:effectLst/>
                <a:latin typeface="Verdana" panose="020B0604030504040204" pitchFamily="34" charset="0"/>
              </a:rPr>
              <a:t>"</a:t>
            </a:r>
            <a:r>
              <a:rPr lang="es-MX" sz="2400" b="1" dirty="0">
                <a:latin typeface="Anaheim"/>
              </a:rPr>
              <a:t>El diseño gráfico puede crear experiencias de aprendizaje más atractivas,  a través de lo Elementos interactivos y  gamificación que motiva a los estudiantes a participar activamente”.</a:t>
            </a:r>
            <a:endParaRPr lang="es-NI" sz="2400" b="1" dirty="0">
              <a:latin typeface="Anaheim"/>
            </a:endParaRPr>
          </a:p>
        </p:txBody>
      </p:sp>
      <p:pic>
        <p:nvPicPr>
          <p:cNvPr id="5" name="Imagen 4">
            <a:extLst>
              <a:ext uri="{FF2B5EF4-FFF2-40B4-BE49-F238E27FC236}">
                <a16:creationId xmlns:a16="http://schemas.microsoft.com/office/drawing/2014/main" id="{223A388E-696F-8B09-3267-F46AD5B3F33F}"/>
              </a:ext>
            </a:extLst>
          </p:cNvPr>
          <p:cNvPicPr>
            <a:picLocks noChangeAspect="1"/>
          </p:cNvPicPr>
          <p:nvPr/>
        </p:nvPicPr>
        <p:blipFill>
          <a:blip r:embed="rId4"/>
          <a:stretch>
            <a:fillRect/>
          </a:stretch>
        </p:blipFill>
        <p:spPr>
          <a:xfrm>
            <a:off x="191939" y="2580185"/>
            <a:ext cx="5475446" cy="2732007"/>
          </a:xfrm>
          <a:prstGeom prst="rect">
            <a:avLst/>
          </a:prstGeom>
        </p:spPr>
      </p:pic>
      <p:pic>
        <p:nvPicPr>
          <p:cNvPr id="11" name="Imagen 10">
            <a:extLst>
              <a:ext uri="{FF2B5EF4-FFF2-40B4-BE49-F238E27FC236}">
                <a16:creationId xmlns:a16="http://schemas.microsoft.com/office/drawing/2014/main" id="{1811CD84-1C2F-3AC1-9D31-49EB12D8D9C6}"/>
              </a:ext>
            </a:extLst>
          </p:cNvPr>
          <p:cNvPicPr>
            <a:picLocks noChangeAspect="1"/>
          </p:cNvPicPr>
          <p:nvPr/>
        </p:nvPicPr>
        <p:blipFill>
          <a:blip r:embed="rId5"/>
          <a:stretch>
            <a:fillRect/>
          </a:stretch>
        </p:blipFill>
        <p:spPr>
          <a:xfrm>
            <a:off x="9861446" y="5168658"/>
            <a:ext cx="1779948" cy="1579076"/>
          </a:xfrm>
          <a:prstGeom prst="rect">
            <a:avLst/>
          </a:prstGeom>
        </p:spPr>
      </p:pic>
    </p:spTree>
    <p:extLst>
      <p:ext uri="{BB962C8B-B14F-4D97-AF65-F5344CB8AC3E}">
        <p14:creationId xmlns:p14="http://schemas.microsoft.com/office/powerpoint/2010/main" val="2376204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0" y="2243793"/>
            <a:ext cx="6191053" cy="306259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000" dirty="0">
                <a:solidFill>
                  <a:schemeClr val="accent5">
                    <a:lumMod val="75000"/>
                  </a:schemeClr>
                </a:solidFill>
                <a:latin typeface="Anton" pitchFamily="2" charset="0"/>
              </a:rPr>
              <a:t>Desafíos y Consideraciones en el Diseño Gráfico de Entornos Virtuales de Aprendizaje</a:t>
            </a:r>
            <a:endParaRPr lang="es-NI" sz="40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356;p31">
            <a:extLst>
              <a:ext uri="{FF2B5EF4-FFF2-40B4-BE49-F238E27FC236}">
                <a16:creationId xmlns:a16="http://schemas.microsoft.com/office/drawing/2014/main" id="{9183E1F0-424B-C95F-1CD7-0068687619BC}"/>
              </a:ext>
            </a:extLst>
          </p:cNvPr>
          <p:cNvPicPr preferRelativeResize="0"/>
          <p:nvPr/>
        </p:nvPicPr>
        <p:blipFill rotWithShape="1">
          <a:blip r:embed="rId4">
            <a:clrChange>
              <a:clrFrom>
                <a:srgbClr val="F3F3F3"/>
              </a:clrFrom>
              <a:clrTo>
                <a:srgbClr val="F3F3F3">
                  <a:alpha val="0"/>
                </a:srgbClr>
              </a:clrTo>
            </a:clrChange>
            <a:alphaModFix/>
          </a:blip>
          <a:srcRect l="7045" t="10205" r="7028" b="10561"/>
          <a:stretch/>
        </p:blipFill>
        <p:spPr>
          <a:xfrm>
            <a:off x="6268185" y="1437670"/>
            <a:ext cx="5617225" cy="5179439"/>
          </a:xfrm>
          <a:prstGeom prst="rect">
            <a:avLst/>
          </a:prstGeom>
          <a:noFill/>
          <a:ln>
            <a:noFill/>
          </a:ln>
        </p:spPr>
      </p:pic>
    </p:spTree>
    <p:extLst>
      <p:ext uri="{BB962C8B-B14F-4D97-AF65-F5344CB8AC3E}">
        <p14:creationId xmlns:p14="http://schemas.microsoft.com/office/powerpoint/2010/main" val="178318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Imagen 15">
            <a:extLst>
              <a:ext uri="{FF2B5EF4-FFF2-40B4-BE49-F238E27FC236}">
                <a16:creationId xmlns:a16="http://schemas.microsoft.com/office/drawing/2014/main" id="{7145BCBB-92E9-2038-514E-72611F2AD822}"/>
              </a:ext>
            </a:extLst>
          </p:cNvPr>
          <p:cNvPicPr>
            <a:picLocks noChangeAspect="1"/>
          </p:cNvPicPr>
          <p:nvPr/>
        </p:nvPicPr>
        <p:blipFill>
          <a:blip r:embed="rId4"/>
          <a:stretch>
            <a:fillRect/>
          </a:stretch>
        </p:blipFill>
        <p:spPr>
          <a:xfrm>
            <a:off x="1779638" y="0"/>
            <a:ext cx="9144000" cy="6858000"/>
          </a:xfrm>
          <a:prstGeom prst="rect">
            <a:avLst/>
          </a:prstGeom>
        </p:spPr>
      </p:pic>
    </p:spTree>
    <p:extLst>
      <p:ext uri="{BB962C8B-B14F-4D97-AF65-F5344CB8AC3E}">
        <p14:creationId xmlns:p14="http://schemas.microsoft.com/office/powerpoint/2010/main" val="37988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Herramientas digitales</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n 10">
            <a:extLst>
              <a:ext uri="{FF2B5EF4-FFF2-40B4-BE49-F238E27FC236}">
                <a16:creationId xmlns:a16="http://schemas.microsoft.com/office/drawing/2014/main" id="{1811CD84-1C2F-3AC1-9D31-49EB12D8D9C6}"/>
              </a:ext>
            </a:extLst>
          </p:cNvPr>
          <p:cNvPicPr>
            <a:picLocks noChangeAspect="1"/>
          </p:cNvPicPr>
          <p:nvPr/>
        </p:nvPicPr>
        <p:blipFill>
          <a:blip r:embed="rId4"/>
          <a:stretch>
            <a:fillRect/>
          </a:stretch>
        </p:blipFill>
        <p:spPr>
          <a:xfrm>
            <a:off x="500187" y="1346334"/>
            <a:ext cx="1779948" cy="1579076"/>
          </a:xfrm>
          <a:prstGeom prst="rect">
            <a:avLst/>
          </a:prstGeom>
        </p:spPr>
      </p:pic>
      <p:sp>
        <p:nvSpPr>
          <p:cNvPr id="3" name="CuadroTexto 2">
            <a:extLst>
              <a:ext uri="{FF2B5EF4-FFF2-40B4-BE49-F238E27FC236}">
                <a16:creationId xmlns:a16="http://schemas.microsoft.com/office/drawing/2014/main" id="{D72E7411-5EDC-C389-6D67-D5A4D342D155}"/>
              </a:ext>
            </a:extLst>
          </p:cNvPr>
          <p:cNvSpPr txBox="1"/>
          <p:nvPr/>
        </p:nvSpPr>
        <p:spPr>
          <a:xfrm>
            <a:off x="222331" y="3096365"/>
            <a:ext cx="6120580" cy="369332"/>
          </a:xfrm>
          <a:prstGeom prst="rect">
            <a:avLst/>
          </a:prstGeom>
          <a:noFill/>
        </p:spPr>
        <p:txBody>
          <a:bodyPr wrap="square">
            <a:spAutoFit/>
          </a:bodyPr>
          <a:lstStyle/>
          <a:p>
            <a:r>
              <a:rPr lang="es-NI" sz="1800" b="1" dirty="0">
                <a:solidFill>
                  <a:schemeClr val="accent1"/>
                </a:solidFill>
                <a:latin typeface="Abadi" panose="020B0604020104020204" pitchFamily="34" charset="0"/>
              </a:rPr>
              <a:t>https://genial.ly/es/</a:t>
            </a:r>
          </a:p>
        </p:txBody>
      </p:sp>
      <p:pic>
        <p:nvPicPr>
          <p:cNvPr id="10" name="Imagen 9">
            <a:extLst>
              <a:ext uri="{FF2B5EF4-FFF2-40B4-BE49-F238E27FC236}">
                <a16:creationId xmlns:a16="http://schemas.microsoft.com/office/drawing/2014/main" id="{21D56394-FCBD-B102-E699-F29FB374A0D4}"/>
              </a:ext>
            </a:extLst>
          </p:cNvPr>
          <p:cNvPicPr>
            <a:picLocks noChangeAspect="1"/>
          </p:cNvPicPr>
          <p:nvPr/>
        </p:nvPicPr>
        <p:blipFill>
          <a:blip r:embed="rId5"/>
          <a:stretch>
            <a:fillRect/>
          </a:stretch>
        </p:blipFill>
        <p:spPr>
          <a:xfrm>
            <a:off x="3386816" y="2090417"/>
            <a:ext cx="1955390" cy="1955390"/>
          </a:xfrm>
          <a:prstGeom prst="rect">
            <a:avLst/>
          </a:prstGeom>
        </p:spPr>
      </p:pic>
      <p:pic>
        <p:nvPicPr>
          <p:cNvPr id="14" name="Imagen 13">
            <a:extLst>
              <a:ext uri="{FF2B5EF4-FFF2-40B4-BE49-F238E27FC236}">
                <a16:creationId xmlns:a16="http://schemas.microsoft.com/office/drawing/2014/main" id="{C9B57E30-2757-8B24-109B-D57A3B579401}"/>
              </a:ext>
            </a:extLst>
          </p:cNvPr>
          <p:cNvPicPr>
            <a:picLocks noChangeAspect="1"/>
          </p:cNvPicPr>
          <p:nvPr/>
        </p:nvPicPr>
        <p:blipFill>
          <a:blip r:embed="rId6"/>
          <a:stretch>
            <a:fillRect/>
          </a:stretch>
        </p:blipFill>
        <p:spPr>
          <a:xfrm>
            <a:off x="6658791" y="2988030"/>
            <a:ext cx="2115554" cy="2115554"/>
          </a:xfrm>
          <a:prstGeom prst="rect">
            <a:avLst/>
          </a:prstGeom>
        </p:spPr>
      </p:pic>
      <p:pic>
        <p:nvPicPr>
          <p:cNvPr id="16" name="Imagen 15">
            <a:extLst>
              <a:ext uri="{FF2B5EF4-FFF2-40B4-BE49-F238E27FC236}">
                <a16:creationId xmlns:a16="http://schemas.microsoft.com/office/drawing/2014/main" id="{C6C65369-5B63-EF65-2ADB-6EBABFB0135E}"/>
              </a:ext>
            </a:extLst>
          </p:cNvPr>
          <p:cNvPicPr>
            <a:picLocks noChangeAspect="1"/>
          </p:cNvPicPr>
          <p:nvPr/>
        </p:nvPicPr>
        <p:blipFill>
          <a:blip r:embed="rId7"/>
          <a:stretch>
            <a:fillRect/>
          </a:stretch>
        </p:blipFill>
        <p:spPr>
          <a:xfrm>
            <a:off x="9840201" y="3842978"/>
            <a:ext cx="2249129" cy="2249129"/>
          </a:xfrm>
          <a:prstGeom prst="rect">
            <a:avLst/>
          </a:prstGeom>
        </p:spPr>
      </p:pic>
      <p:sp>
        <p:nvSpPr>
          <p:cNvPr id="17" name="CuadroTexto 16">
            <a:extLst>
              <a:ext uri="{FF2B5EF4-FFF2-40B4-BE49-F238E27FC236}">
                <a16:creationId xmlns:a16="http://schemas.microsoft.com/office/drawing/2014/main" id="{48CC746B-BC3A-AB89-F701-85BD601186A3}"/>
              </a:ext>
            </a:extLst>
          </p:cNvPr>
          <p:cNvSpPr txBox="1"/>
          <p:nvPr/>
        </p:nvSpPr>
        <p:spPr>
          <a:xfrm>
            <a:off x="2899799" y="4319271"/>
            <a:ext cx="6120580" cy="369332"/>
          </a:xfrm>
          <a:prstGeom prst="rect">
            <a:avLst/>
          </a:prstGeom>
          <a:noFill/>
        </p:spPr>
        <p:txBody>
          <a:bodyPr wrap="square">
            <a:spAutoFit/>
          </a:bodyPr>
          <a:lstStyle/>
          <a:p>
            <a:r>
              <a:rPr lang="es-NI" sz="1800" b="1" dirty="0">
                <a:solidFill>
                  <a:schemeClr val="accent1"/>
                </a:solidFill>
                <a:latin typeface="Abadi" panose="020B0604020104020204" pitchFamily="34" charset="0"/>
              </a:rPr>
              <a:t>https://app.lumi.education/</a:t>
            </a:r>
          </a:p>
        </p:txBody>
      </p:sp>
      <p:sp>
        <p:nvSpPr>
          <p:cNvPr id="19" name="CuadroTexto 18">
            <a:extLst>
              <a:ext uri="{FF2B5EF4-FFF2-40B4-BE49-F238E27FC236}">
                <a16:creationId xmlns:a16="http://schemas.microsoft.com/office/drawing/2014/main" id="{728BAB0A-BC8A-C0D3-D722-AEF212691C44}"/>
              </a:ext>
            </a:extLst>
          </p:cNvPr>
          <p:cNvSpPr txBox="1"/>
          <p:nvPr/>
        </p:nvSpPr>
        <p:spPr>
          <a:xfrm>
            <a:off x="9698969" y="6283903"/>
            <a:ext cx="6120580" cy="369332"/>
          </a:xfrm>
          <a:prstGeom prst="rect">
            <a:avLst/>
          </a:prstGeom>
          <a:noFill/>
        </p:spPr>
        <p:txBody>
          <a:bodyPr wrap="square">
            <a:spAutoFit/>
          </a:bodyPr>
          <a:lstStyle/>
          <a:p>
            <a:r>
              <a:rPr lang="es-NI" sz="1800" b="1" dirty="0">
                <a:solidFill>
                  <a:schemeClr val="accent1"/>
                </a:solidFill>
                <a:latin typeface="Abadi" panose="020B0604020104020204" pitchFamily="34" charset="0"/>
              </a:rPr>
              <a:t>https://www.canva.com</a:t>
            </a:r>
            <a:r>
              <a:rPr lang="es-NI" dirty="0"/>
              <a:t>/</a:t>
            </a:r>
          </a:p>
        </p:txBody>
      </p:sp>
      <p:sp>
        <p:nvSpPr>
          <p:cNvPr id="20" name="CuadroTexto 19">
            <a:extLst>
              <a:ext uri="{FF2B5EF4-FFF2-40B4-BE49-F238E27FC236}">
                <a16:creationId xmlns:a16="http://schemas.microsoft.com/office/drawing/2014/main" id="{982AFD72-B2DB-0116-2FDF-3938C62889CA}"/>
              </a:ext>
            </a:extLst>
          </p:cNvPr>
          <p:cNvSpPr txBox="1"/>
          <p:nvPr/>
        </p:nvSpPr>
        <p:spPr>
          <a:xfrm>
            <a:off x="6242194" y="5301587"/>
            <a:ext cx="6120580" cy="369332"/>
          </a:xfrm>
          <a:prstGeom prst="rect">
            <a:avLst/>
          </a:prstGeom>
          <a:noFill/>
        </p:spPr>
        <p:txBody>
          <a:bodyPr wrap="square">
            <a:spAutoFit/>
          </a:bodyPr>
          <a:lstStyle>
            <a:defPPr marR="0" lvl="0" algn="l" rtl="0">
              <a:lnSpc>
                <a:spcPct val="100000"/>
              </a:lnSpc>
              <a:spcBef>
                <a:spcPts val="0"/>
              </a:spcBef>
              <a:spcAft>
                <a:spcPts val="0"/>
              </a:spcAft>
            </a:defPPr>
            <a:lvl1pPr>
              <a:defRPr/>
            </a:lvl1pPr>
          </a:lstStyle>
          <a:p>
            <a:r>
              <a:rPr lang="es-NI" sz="1800" b="1" dirty="0">
                <a:solidFill>
                  <a:schemeClr val="accent1"/>
                </a:solidFill>
                <a:latin typeface="Abadi" panose="020B0604020104020204" pitchFamily="34" charset="0"/>
              </a:rPr>
              <a:t>https://articulate.com/360/rise</a:t>
            </a:r>
          </a:p>
        </p:txBody>
      </p:sp>
    </p:spTree>
    <p:extLst>
      <p:ext uri="{BB962C8B-B14F-4D97-AF65-F5344CB8AC3E}">
        <p14:creationId xmlns:p14="http://schemas.microsoft.com/office/powerpoint/2010/main" val="428698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Conclusiones</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325473" y="4027721"/>
            <a:ext cx="11866527" cy="2597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nSpc>
                <a:spcPct val="150000"/>
              </a:lnSpc>
              <a:buNone/>
            </a:pPr>
            <a:r>
              <a:rPr lang="es-MX" sz="2200" b="1" i="0" dirty="0">
                <a:solidFill>
                  <a:schemeClr val="accent1"/>
                </a:solidFill>
                <a:effectLst/>
                <a:latin typeface="Anaheim"/>
              </a:rPr>
              <a:t>“El diseño gráfico no solo es estético, sino una herramienta clave para mejorar la efectividad de los entornos virtuales de aprendizaje</a:t>
            </a:r>
            <a:r>
              <a:rPr lang="es-MX" sz="2200" b="1" dirty="0">
                <a:solidFill>
                  <a:schemeClr val="accent1"/>
                </a:solidFill>
                <a:latin typeface="Anaheim"/>
              </a:rPr>
              <a:t>”.</a:t>
            </a:r>
          </a:p>
          <a:p>
            <a:pPr marL="114300" indent="0">
              <a:lnSpc>
                <a:spcPct val="150000"/>
              </a:lnSpc>
              <a:buNone/>
            </a:pPr>
            <a:r>
              <a:rPr lang="es-MX" sz="2200" b="1" dirty="0">
                <a:latin typeface="Anaheim"/>
              </a:rPr>
              <a:t>Principal es un llamado a la acción. Animamos a todos los involucrados en la creación y gestión de entornos virtuales de aprendizaje a aplicar los principios de diseño gráfico presentados. La mejora constante en el diseño gráfico contribuirá significativamente al éxito de la educación en línea.</a:t>
            </a:r>
          </a:p>
          <a:p>
            <a:pPr marL="114300" indent="0">
              <a:lnSpc>
                <a:spcPct val="150000"/>
              </a:lnSpc>
              <a:buNone/>
            </a:pPr>
            <a:r>
              <a:rPr lang="es-MX" sz="2200" b="1" dirty="0">
                <a:solidFill>
                  <a:schemeClr val="accent1"/>
                </a:solidFill>
                <a:latin typeface="Anaheim"/>
              </a:rPr>
              <a:t>Finalmente, reflexionamos sobre cómo el diseño gráfico seguirá desempeñando un papel crucial en el futuro de la educación. La evolución constante de la tecnología y la creciente demanda de aprendizaje en línea hacen que el diseño gráfico sea más relevante que nunca</a:t>
            </a:r>
            <a:r>
              <a:rPr lang="es-MX" sz="2200" b="1" dirty="0">
                <a:latin typeface="Anaheim"/>
              </a:rPr>
              <a:t>.</a:t>
            </a:r>
            <a:endParaRPr lang="es-NI" sz="2200" b="1" dirty="0">
              <a:latin typeface="Anaheim"/>
            </a:endParaRPr>
          </a:p>
        </p:txBody>
      </p:sp>
    </p:spTree>
    <p:extLst>
      <p:ext uri="{BB962C8B-B14F-4D97-AF65-F5344CB8AC3E}">
        <p14:creationId xmlns:p14="http://schemas.microsoft.com/office/powerpoint/2010/main" val="125193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Conclusiones</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383;p33">
            <a:extLst>
              <a:ext uri="{FF2B5EF4-FFF2-40B4-BE49-F238E27FC236}">
                <a16:creationId xmlns:a16="http://schemas.microsoft.com/office/drawing/2014/main" id="{963506F1-458B-A24F-9F48-F1F77E9713C5}"/>
              </a:ext>
            </a:extLst>
          </p:cNvPr>
          <p:cNvSpPr txBox="1">
            <a:spLocks/>
          </p:cNvSpPr>
          <p:nvPr/>
        </p:nvSpPr>
        <p:spPr>
          <a:xfrm>
            <a:off x="6012726" y="4586928"/>
            <a:ext cx="57906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NI" dirty="0"/>
              <a:t>—Robert L. </a:t>
            </a:r>
            <a:r>
              <a:rPr lang="es-NI" dirty="0">
                <a:solidFill>
                  <a:schemeClr val="dk2"/>
                </a:solidFill>
              </a:rPr>
              <a:t>Peters</a:t>
            </a:r>
          </a:p>
        </p:txBody>
      </p:sp>
      <p:sp>
        <p:nvSpPr>
          <p:cNvPr id="3" name="Google Shape;384;p33">
            <a:extLst>
              <a:ext uri="{FF2B5EF4-FFF2-40B4-BE49-F238E27FC236}">
                <a16:creationId xmlns:a16="http://schemas.microsoft.com/office/drawing/2014/main" id="{7BF93972-AC59-B62D-9E49-40DC0248AE8D}"/>
              </a:ext>
            </a:extLst>
          </p:cNvPr>
          <p:cNvSpPr txBox="1">
            <a:spLocks/>
          </p:cNvSpPr>
          <p:nvPr/>
        </p:nvSpPr>
        <p:spPr>
          <a:xfrm>
            <a:off x="1207550" y="1958576"/>
            <a:ext cx="9794747" cy="29172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s-MX" sz="4400" dirty="0">
                <a:effectLst>
                  <a:outerShdw blurRad="38100" dist="38100" dir="2700000" algn="tl">
                    <a:srgbClr val="000000">
                      <a:alpha val="43137"/>
                    </a:srgbClr>
                  </a:outerShdw>
                </a:effectLst>
              </a:rPr>
              <a:t>“El Diseño crea cultura. La Cultura moldea valores. Los valores determinan el futuro</a:t>
            </a:r>
            <a:r>
              <a:rPr lang="en-US" sz="4400" dirty="0">
                <a:effectLst>
                  <a:outerShdw blurRad="38100" dist="38100" dir="2700000" algn="tl">
                    <a:srgbClr val="000000">
                      <a:alpha val="43137"/>
                    </a:srgbClr>
                  </a:outerShdw>
                </a:effectLst>
              </a:rPr>
              <a:t>.”</a:t>
            </a:r>
          </a:p>
        </p:txBody>
      </p:sp>
      <p:sp>
        <p:nvSpPr>
          <p:cNvPr id="4" name="Google Shape;385;p33">
            <a:extLst>
              <a:ext uri="{FF2B5EF4-FFF2-40B4-BE49-F238E27FC236}">
                <a16:creationId xmlns:a16="http://schemas.microsoft.com/office/drawing/2014/main" id="{8A594DF8-6DB2-67B9-49AA-D1E16AB8B9FB}"/>
              </a:ext>
            </a:extLst>
          </p:cNvPr>
          <p:cNvSpPr txBox="1">
            <a:spLocks/>
          </p:cNvSpPr>
          <p:nvPr/>
        </p:nvSpPr>
        <p:spPr>
          <a:xfrm>
            <a:off x="5288964" y="1273975"/>
            <a:ext cx="9588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 sz="16600" dirty="0">
                <a:solidFill>
                  <a:schemeClr val="dk2"/>
                </a:solidFill>
              </a:rPr>
              <a:t>”</a:t>
            </a:r>
          </a:p>
        </p:txBody>
      </p:sp>
      <p:pic>
        <p:nvPicPr>
          <p:cNvPr id="5" name="Google Shape;386;p33">
            <a:extLst>
              <a:ext uri="{FF2B5EF4-FFF2-40B4-BE49-F238E27FC236}">
                <a16:creationId xmlns:a16="http://schemas.microsoft.com/office/drawing/2014/main" id="{860A5E3B-C915-A809-27A7-67AA81ADF395}"/>
              </a:ext>
            </a:extLst>
          </p:cNvPr>
          <p:cNvPicPr preferRelativeResize="0"/>
          <p:nvPr/>
        </p:nvPicPr>
        <p:blipFill rotWithShape="1">
          <a:blip r:embed="rId4">
            <a:alphaModFix/>
          </a:blip>
          <a:srcRect l="42779" t="6693" r="44094" b="81710"/>
          <a:stretch/>
        </p:blipFill>
        <p:spPr>
          <a:xfrm rot="10800000" flipH="1">
            <a:off x="7467288" y="1055401"/>
            <a:ext cx="574401" cy="507474"/>
          </a:xfrm>
          <a:prstGeom prst="rect">
            <a:avLst/>
          </a:prstGeom>
          <a:noFill/>
          <a:ln>
            <a:noFill/>
          </a:ln>
        </p:spPr>
      </p:pic>
      <p:pic>
        <p:nvPicPr>
          <p:cNvPr id="10" name="Google Shape;387;p33">
            <a:extLst>
              <a:ext uri="{FF2B5EF4-FFF2-40B4-BE49-F238E27FC236}">
                <a16:creationId xmlns:a16="http://schemas.microsoft.com/office/drawing/2014/main" id="{A7D4F3D7-EAC7-B79B-27C7-197A55418961}"/>
              </a:ext>
            </a:extLst>
          </p:cNvPr>
          <p:cNvPicPr preferRelativeResize="0"/>
          <p:nvPr/>
        </p:nvPicPr>
        <p:blipFill rotWithShape="1">
          <a:blip r:embed="rId4">
            <a:alphaModFix/>
          </a:blip>
          <a:srcRect l="47480" t="6693" r="44094" b="81710"/>
          <a:stretch/>
        </p:blipFill>
        <p:spPr>
          <a:xfrm rot="10800000" flipH="1">
            <a:off x="1307996" y="3768563"/>
            <a:ext cx="368700" cy="507474"/>
          </a:xfrm>
          <a:prstGeom prst="rect">
            <a:avLst/>
          </a:prstGeom>
          <a:noFill/>
          <a:ln>
            <a:noFill/>
          </a:ln>
        </p:spPr>
      </p:pic>
      <p:pic>
        <p:nvPicPr>
          <p:cNvPr id="11" name="Google Shape;388;p33">
            <a:extLst>
              <a:ext uri="{FF2B5EF4-FFF2-40B4-BE49-F238E27FC236}">
                <a16:creationId xmlns:a16="http://schemas.microsoft.com/office/drawing/2014/main" id="{97AFD7E7-14D0-3AB3-0694-6DB711B6459F}"/>
              </a:ext>
            </a:extLst>
          </p:cNvPr>
          <p:cNvPicPr preferRelativeResize="0"/>
          <p:nvPr/>
        </p:nvPicPr>
        <p:blipFill rotWithShape="1">
          <a:blip r:embed="rId4">
            <a:alphaModFix/>
          </a:blip>
          <a:srcRect l="50634" t="9752" r="43731" b="81493"/>
          <a:stretch/>
        </p:blipFill>
        <p:spPr>
          <a:xfrm rot="10800000" flipH="1">
            <a:off x="1109300" y="945075"/>
            <a:ext cx="254775" cy="395850"/>
          </a:xfrm>
          <a:prstGeom prst="rect">
            <a:avLst/>
          </a:prstGeom>
          <a:noFill/>
          <a:ln>
            <a:noFill/>
          </a:ln>
        </p:spPr>
      </p:pic>
    </p:spTree>
    <p:extLst>
      <p:ext uri="{BB962C8B-B14F-4D97-AF65-F5344CB8AC3E}">
        <p14:creationId xmlns:p14="http://schemas.microsoft.com/office/powerpoint/2010/main" val="78883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3"/>
          <p:cNvSpPr txBox="1"/>
          <p:nvPr/>
        </p:nvSpPr>
        <p:spPr>
          <a:xfrm>
            <a:off x="2020165" y="3113592"/>
            <a:ext cx="8151669" cy="6308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86AAD"/>
              </a:buClr>
              <a:buSzPts val="4800"/>
              <a:buFont typeface="Libre Franklin Black"/>
              <a:buNone/>
            </a:pPr>
            <a:r>
              <a:rPr lang="es-ES" sz="4800" b="0" i="0" u="none" strike="noStrike" cap="none" dirty="0">
                <a:solidFill>
                  <a:srgbClr val="186AAD"/>
                </a:solidFill>
                <a:latin typeface="Libre Franklin Black"/>
                <a:ea typeface="Libre Franklin Black"/>
                <a:cs typeface="Libre Franklin Black"/>
                <a:sym typeface="Libre Franklin Black"/>
              </a:rPr>
              <a:t>¡Gracias por su atención!</a:t>
            </a:r>
            <a:endParaRPr sz="4800" b="0" i="0" u="none" strike="noStrike" cap="none" dirty="0">
              <a:solidFill>
                <a:srgbClr val="186AAD"/>
              </a:solidFill>
              <a:latin typeface="Libre Franklin Black"/>
              <a:ea typeface="Libre Franklin Black"/>
              <a:cs typeface="Libre Franklin Black"/>
              <a:sym typeface="Libre Franklin Black"/>
            </a:endParaRPr>
          </a:p>
        </p:txBody>
      </p:sp>
      <p:pic>
        <p:nvPicPr>
          <p:cNvPr id="2" name="Google Shape;703;p47">
            <a:extLst>
              <a:ext uri="{FF2B5EF4-FFF2-40B4-BE49-F238E27FC236}">
                <a16:creationId xmlns:a16="http://schemas.microsoft.com/office/drawing/2014/main" id="{DD0BB3CD-E93A-0961-070A-9FABC80DB406}"/>
              </a:ext>
            </a:extLst>
          </p:cNvPr>
          <p:cNvPicPr preferRelativeResize="0"/>
          <p:nvPr/>
        </p:nvPicPr>
        <p:blipFill rotWithShape="1">
          <a:blip r:embed="rId4">
            <a:clrChange>
              <a:clrFrom>
                <a:srgbClr val="F3F3F3"/>
              </a:clrFrom>
              <a:clrTo>
                <a:srgbClr val="F3F3F3">
                  <a:alpha val="0"/>
                </a:srgbClr>
              </a:clrTo>
            </a:clrChange>
            <a:alphaModFix/>
          </a:blip>
          <a:srcRect l="9202" t="6156" r="6981" b="10869"/>
          <a:stretch/>
        </p:blipFill>
        <p:spPr>
          <a:xfrm>
            <a:off x="8902270" y="3609732"/>
            <a:ext cx="3063588" cy="3248268"/>
          </a:xfrm>
          <a:prstGeom prst="rect">
            <a:avLst/>
          </a:prstGeom>
          <a:noFill/>
          <a:ln>
            <a:noFill/>
          </a:ln>
        </p:spPr>
      </p:pic>
      <p:sp>
        <p:nvSpPr>
          <p:cNvPr id="3" name="Google Shape;85;p1">
            <a:extLst>
              <a:ext uri="{FF2B5EF4-FFF2-40B4-BE49-F238E27FC236}">
                <a16:creationId xmlns:a16="http://schemas.microsoft.com/office/drawing/2014/main" id="{3D99E670-5F51-CA2E-A617-19DE774CEB5D}"/>
              </a:ext>
            </a:extLst>
          </p:cNvPr>
          <p:cNvSpPr txBox="1">
            <a:spLocks/>
          </p:cNvSpPr>
          <p:nvPr/>
        </p:nvSpPr>
        <p:spPr>
          <a:xfrm>
            <a:off x="1383880" y="4102428"/>
            <a:ext cx="9144000" cy="148860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07000"/>
              </a:lnSpc>
              <a:spcBef>
                <a:spcPts val="0"/>
              </a:spcBef>
              <a:buSzPts val="1100"/>
              <a:buFont typeface="Arial"/>
              <a:buNone/>
            </a:pPr>
            <a:r>
              <a:rPr lang="es-MX" sz="1600" b="1" err="1">
                <a:latin typeface="Branding SF Bold"/>
                <a:ea typeface="Arial"/>
                <a:cs typeface="Arial"/>
                <a:sym typeface="Arial"/>
              </a:rPr>
              <a:t>MSc</a:t>
            </a:r>
            <a:r>
              <a:rPr lang="es-MX" sz="1600" b="1" dirty="0">
                <a:latin typeface="Branding SF Bold"/>
                <a:ea typeface="Arial"/>
                <a:cs typeface="Arial"/>
                <a:sym typeface="Arial"/>
              </a:rPr>
              <a:t>. Gerald Flores Gutiérrez.</a:t>
            </a:r>
          </a:p>
          <a:p>
            <a:pPr marL="0" indent="0" algn="ctr">
              <a:lnSpc>
                <a:spcPct val="107000"/>
              </a:lnSpc>
              <a:spcBef>
                <a:spcPts val="0"/>
              </a:spcBef>
              <a:buSzPts val="1100"/>
              <a:buNone/>
            </a:pPr>
            <a:endParaRPr lang="es-MX" sz="1600" b="1" dirty="0">
              <a:latin typeface="Branding SF Bold"/>
              <a:ea typeface="Roboto"/>
              <a:cs typeface="Arial"/>
            </a:endParaRPr>
          </a:p>
          <a:p>
            <a:pPr marL="0" indent="0" algn="ctr">
              <a:lnSpc>
                <a:spcPct val="107000"/>
              </a:lnSpc>
              <a:spcBef>
                <a:spcPts val="0"/>
              </a:spcBef>
              <a:buClr>
                <a:srgbClr val="000000"/>
              </a:buClr>
              <a:buSzPts val="1100"/>
              <a:buNone/>
            </a:pPr>
            <a:endParaRPr lang="es-MX" sz="1600" b="1" dirty="0">
              <a:latin typeface="Branding SF Bold"/>
              <a:ea typeface="Roboto"/>
              <a:cs typeface="Arial"/>
              <a:sym typeface="Roboto"/>
            </a:endParaRPr>
          </a:p>
          <a:p>
            <a:pPr marL="0" indent="0" algn="ctr">
              <a:spcBef>
                <a:spcPts val="600"/>
              </a:spcBef>
              <a:buClr>
                <a:srgbClr val="186AAD"/>
              </a:buClr>
              <a:buSzPts val="2400"/>
              <a:buFont typeface="Arial"/>
              <a:buNone/>
            </a:pPr>
            <a:r>
              <a:rPr lang="es-MX" sz="1400" b="1" dirty="0">
                <a:latin typeface="Branding SF Bold"/>
                <a:ea typeface="Roboto"/>
                <a:cs typeface="Roboto"/>
                <a:sym typeface="Roboto"/>
              </a:rPr>
              <a:t>Coordinador Carrera Diseño Gráfico y Multimedia</a:t>
            </a:r>
            <a:endParaRPr lang="es-MX" sz="1400" b="1" dirty="0">
              <a:latin typeface="Branding SF Bold"/>
              <a:ea typeface="Roboto"/>
              <a:cs typeface="Roboto"/>
            </a:endParaRPr>
          </a:p>
          <a:p>
            <a:pPr marL="0" indent="0" algn="ctr">
              <a:spcBef>
                <a:spcPts val="0"/>
              </a:spcBef>
              <a:buClr>
                <a:srgbClr val="186AAD"/>
              </a:buClr>
              <a:buSzPts val="2400"/>
              <a:buFont typeface="Arial"/>
              <a:buNone/>
            </a:pPr>
            <a:r>
              <a:rPr lang="es-MX" sz="1400" b="1" dirty="0">
                <a:latin typeface="Branding SF Bold"/>
                <a:ea typeface="Roboto"/>
                <a:cs typeface="Roboto"/>
                <a:sym typeface="Roboto"/>
              </a:rPr>
              <a:t>UNAN-Managua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400;p35">
            <a:extLst>
              <a:ext uri="{FF2B5EF4-FFF2-40B4-BE49-F238E27FC236}">
                <a16:creationId xmlns:a16="http://schemas.microsoft.com/office/drawing/2014/main" id="{B6C9AC41-4E89-3359-0017-6BD5CDC2D3A1}"/>
              </a:ext>
            </a:extLst>
          </p:cNvPr>
          <p:cNvSpPr txBox="1">
            <a:spLocks noGrp="1"/>
          </p:cNvSpPr>
          <p:nvPr>
            <p:ph type="title"/>
          </p:nvPr>
        </p:nvSpPr>
        <p:spPr>
          <a:xfrm>
            <a:off x="828756" y="2271444"/>
            <a:ext cx="7106357" cy="27150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solidFill>
                  <a:srgbClr val="0F4C81"/>
                </a:solidFill>
                <a:latin typeface="Anton" pitchFamily="2" charset="0"/>
              </a:rPr>
              <a:t>Introducción</a:t>
            </a:r>
            <a:endParaRPr sz="4800" dirty="0">
              <a:solidFill>
                <a:srgbClr val="0F4C81"/>
              </a:solidFill>
              <a:latin typeface="Anton" pitchFamily="2" charset="0"/>
            </a:endParaRPr>
          </a:p>
        </p:txBody>
      </p:sp>
      <p:sp>
        <p:nvSpPr>
          <p:cNvPr id="7" name="Google Shape;401;p35">
            <a:extLst>
              <a:ext uri="{FF2B5EF4-FFF2-40B4-BE49-F238E27FC236}">
                <a16:creationId xmlns:a16="http://schemas.microsoft.com/office/drawing/2014/main" id="{763477A9-B0AA-116F-F75E-56A07FE9A95E}"/>
              </a:ext>
            </a:extLst>
          </p:cNvPr>
          <p:cNvSpPr txBox="1">
            <a:spLocks/>
          </p:cNvSpPr>
          <p:nvPr/>
        </p:nvSpPr>
        <p:spPr>
          <a:xfrm>
            <a:off x="720000" y="524500"/>
            <a:ext cx="5484636" cy="174694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8000" dirty="0">
                <a:latin typeface="Anton" pitchFamily="2" charset="0"/>
              </a:rPr>
              <a:t>01</a:t>
            </a:r>
          </a:p>
        </p:txBody>
      </p:sp>
      <p:sp>
        <p:nvSpPr>
          <p:cNvPr id="8" name="Google Shape;403;p35">
            <a:extLst>
              <a:ext uri="{FF2B5EF4-FFF2-40B4-BE49-F238E27FC236}">
                <a16:creationId xmlns:a16="http://schemas.microsoft.com/office/drawing/2014/main" id="{140F1240-E03E-C9A6-36E7-D249DEDCADF5}"/>
              </a:ext>
            </a:extLst>
          </p:cNvPr>
          <p:cNvSpPr/>
          <p:nvPr/>
        </p:nvSpPr>
        <p:spPr>
          <a:xfrm>
            <a:off x="6248437" y="617699"/>
            <a:ext cx="313055" cy="31305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4;p35">
            <a:extLst>
              <a:ext uri="{FF2B5EF4-FFF2-40B4-BE49-F238E27FC236}">
                <a16:creationId xmlns:a16="http://schemas.microsoft.com/office/drawing/2014/main" id="{538BF265-9522-A1DC-6241-CDF5CE2C51FC}"/>
              </a:ext>
            </a:extLst>
          </p:cNvPr>
          <p:cNvSpPr/>
          <p:nvPr/>
        </p:nvSpPr>
        <p:spPr>
          <a:xfrm>
            <a:off x="6574887" y="617699"/>
            <a:ext cx="313055" cy="31305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5;p35">
            <a:extLst>
              <a:ext uri="{FF2B5EF4-FFF2-40B4-BE49-F238E27FC236}">
                <a16:creationId xmlns:a16="http://schemas.microsoft.com/office/drawing/2014/main" id="{5D2B5E71-2D26-A0A2-89CE-AF9D0A36D6EA}"/>
              </a:ext>
            </a:extLst>
          </p:cNvPr>
          <p:cNvSpPr/>
          <p:nvPr/>
        </p:nvSpPr>
        <p:spPr>
          <a:xfrm>
            <a:off x="6901337" y="617699"/>
            <a:ext cx="313055" cy="31305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406;p35">
            <a:extLst>
              <a:ext uri="{FF2B5EF4-FFF2-40B4-BE49-F238E27FC236}">
                <a16:creationId xmlns:a16="http://schemas.microsoft.com/office/drawing/2014/main" id="{211D69B0-4293-253A-21AA-D737819CD92A}"/>
              </a:ext>
            </a:extLst>
          </p:cNvPr>
          <p:cNvPicPr preferRelativeResize="0"/>
          <p:nvPr/>
        </p:nvPicPr>
        <p:blipFill rotWithShape="1">
          <a:blip r:embed="rId4">
            <a:alphaModFix/>
          </a:blip>
          <a:srcRect l="42779" t="6693" r="44094" b="81710"/>
          <a:stretch/>
        </p:blipFill>
        <p:spPr>
          <a:xfrm rot="10800000" flipH="1">
            <a:off x="5048138" y="1172200"/>
            <a:ext cx="908178" cy="802361"/>
          </a:xfrm>
          <a:prstGeom prst="rect">
            <a:avLst/>
          </a:prstGeom>
          <a:noFill/>
          <a:ln>
            <a:noFill/>
          </a:ln>
        </p:spPr>
      </p:pic>
      <p:pic>
        <p:nvPicPr>
          <p:cNvPr id="12" name="Google Shape;407;p35">
            <a:extLst>
              <a:ext uri="{FF2B5EF4-FFF2-40B4-BE49-F238E27FC236}">
                <a16:creationId xmlns:a16="http://schemas.microsoft.com/office/drawing/2014/main" id="{356792D2-D01C-DC88-B494-3116AD1C699E}"/>
              </a:ext>
            </a:extLst>
          </p:cNvPr>
          <p:cNvPicPr preferRelativeResize="0"/>
          <p:nvPr/>
        </p:nvPicPr>
        <p:blipFill rotWithShape="1">
          <a:blip r:embed="rId4">
            <a:alphaModFix/>
          </a:blip>
          <a:srcRect l="50634" t="9752" r="43731" b="81493"/>
          <a:stretch/>
        </p:blipFill>
        <p:spPr>
          <a:xfrm rot="10800000" flipH="1">
            <a:off x="4793363" y="3751275"/>
            <a:ext cx="402822" cy="625874"/>
          </a:xfrm>
          <a:prstGeom prst="rect">
            <a:avLst/>
          </a:prstGeom>
          <a:noFill/>
          <a:ln>
            <a:noFill/>
          </a:ln>
        </p:spPr>
      </p:pic>
      <p:pic>
        <p:nvPicPr>
          <p:cNvPr id="13" name="Google Shape;408;p35">
            <a:extLst>
              <a:ext uri="{FF2B5EF4-FFF2-40B4-BE49-F238E27FC236}">
                <a16:creationId xmlns:a16="http://schemas.microsoft.com/office/drawing/2014/main" id="{194F9505-40AD-09DC-D7D4-5A6B12C90C7C}"/>
              </a:ext>
            </a:extLst>
          </p:cNvPr>
          <p:cNvPicPr preferRelativeResize="0"/>
          <p:nvPr/>
        </p:nvPicPr>
        <p:blipFill rotWithShape="1">
          <a:blip r:embed="rId4">
            <a:alphaModFix/>
          </a:blip>
          <a:srcRect l="46778" t="6693" r="44094" b="81710"/>
          <a:stretch/>
        </p:blipFill>
        <p:spPr>
          <a:xfrm rot="10800000" flipH="1">
            <a:off x="8113346" y="1546400"/>
            <a:ext cx="631528" cy="802361"/>
          </a:xfrm>
          <a:prstGeom prst="rect">
            <a:avLst/>
          </a:prstGeom>
          <a:noFill/>
          <a:ln>
            <a:noFill/>
          </a:ln>
        </p:spPr>
      </p:pic>
      <p:pic>
        <p:nvPicPr>
          <p:cNvPr id="14" name="Google Shape;270;p28">
            <a:extLst>
              <a:ext uri="{FF2B5EF4-FFF2-40B4-BE49-F238E27FC236}">
                <a16:creationId xmlns:a16="http://schemas.microsoft.com/office/drawing/2014/main" id="{304403BE-556C-FA26-93F5-E847F7B01835}"/>
              </a:ext>
            </a:extLst>
          </p:cNvPr>
          <p:cNvPicPr preferRelativeResize="0"/>
          <p:nvPr/>
        </p:nvPicPr>
        <p:blipFill rotWithShape="1">
          <a:blip r:embed="rId5">
            <a:clrChange>
              <a:clrFrom>
                <a:srgbClr val="F3F3F3"/>
              </a:clrFrom>
              <a:clrTo>
                <a:srgbClr val="F3F3F3">
                  <a:alpha val="0"/>
                </a:srgbClr>
              </a:clrTo>
            </a:clrChange>
            <a:alphaModFix/>
          </a:blip>
          <a:srcRect l="4636" t="12184" r="4636" b="12184"/>
          <a:stretch/>
        </p:blipFill>
        <p:spPr>
          <a:xfrm>
            <a:off x="5880450" y="1397972"/>
            <a:ext cx="6325379" cy="5272730"/>
          </a:xfrm>
          <a:prstGeom prst="rect">
            <a:avLst/>
          </a:prstGeom>
          <a:noFill/>
          <a:ln>
            <a:noFill/>
          </a:ln>
        </p:spPr>
      </p:pic>
    </p:spTree>
    <p:extLst>
      <p:ext uri="{BB962C8B-B14F-4D97-AF65-F5344CB8AC3E}">
        <p14:creationId xmlns:p14="http://schemas.microsoft.com/office/powerpoint/2010/main" val="126372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7077085" y="1143001"/>
            <a:ext cx="4705771"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800" dirty="0">
                <a:solidFill>
                  <a:schemeClr val="accent5">
                    <a:lumMod val="75000"/>
                  </a:schemeClr>
                </a:solidFill>
                <a:latin typeface="Anton" pitchFamily="2" charset="0"/>
              </a:rPr>
              <a:t>Introducción</a:t>
            </a:r>
            <a:endParaRPr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271;p28">
            <a:extLst>
              <a:ext uri="{FF2B5EF4-FFF2-40B4-BE49-F238E27FC236}">
                <a16:creationId xmlns:a16="http://schemas.microsoft.com/office/drawing/2014/main" id="{092C2D0F-0E73-4FBC-DC3A-EA60830D89C1}"/>
              </a:ext>
            </a:extLst>
          </p:cNvPr>
          <p:cNvPicPr preferRelativeResize="0"/>
          <p:nvPr/>
        </p:nvPicPr>
        <p:blipFill rotWithShape="1">
          <a:blip r:embed="rId4">
            <a:alphaModFix/>
          </a:blip>
          <a:srcRect l="42779" t="6693" r="44094" b="81710"/>
          <a:stretch/>
        </p:blipFill>
        <p:spPr>
          <a:xfrm rot="10800000" flipH="1">
            <a:off x="844163" y="1143001"/>
            <a:ext cx="818392" cy="723036"/>
          </a:xfrm>
          <a:prstGeom prst="rect">
            <a:avLst/>
          </a:prstGeom>
          <a:noFill/>
          <a:ln>
            <a:noFill/>
          </a:ln>
        </p:spPr>
      </p:pic>
      <p:pic>
        <p:nvPicPr>
          <p:cNvPr id="11" name="Google Shape;272;p28">
            <a:extLst>
              <a:ext uri="{FF2B5EF4-FFF2-40B4-BE49-F238E27FC236}">
                <a16:creationId xmlns:a16="http://schemas.microsoft.com/office/drawing/2014/main" id="{A5C64DFA-D957-CA1D-D169-9D94D64EB132}"/>
              </a:ext>
            </a:extLst>
          </p:cNvPr>
          <p:cNvPicPr preferRelativeResize="0"/>
          <p:nvPr/>
        </p:nvPicPr>
        <p:blipFill rotWithShape="1">
          <a:blip r:embed="rId4">
            <a:alphaModFix/>
          </a:blip>
          <a:srcRect l="50634" t="9752" r="43731" b="81493"/>
          <a:stretch/>
        </p:blipFill>
        <p:spPr>
          <a:xfrm rot="10800000" flipH="1">
            <a:off x="600725" y="3075474"/>
            <a:ext cx="362997" cy="563997"/>
          </a:xfrm>
          <a:prstGeom prst="rect">
            <a:avLst/>
          </a:prstGeom>
          <a:noFill/>
          <a:ln>
            <a:noFill/>
          </a:ln>
        </p:spPr>
      </p:pic>
      <p:pic>
        <p:nvPicPr>
          <p:cNvPr id="12" name="Google Shape;717;p48">
            <a:extLst>
              <a:ext uri="{FF2B5EF4-FFF2-40B4-BE49-F238E27FC236}">
                <a16:creationId xmlns:a16="http://schemas.microsoft.com/office/drawing/2014/main" id="{6B6A41DD-2760-02CD-FD27-D4BE50B1D8FB}"/>
              </a:ext>
            </a:extLst>
          </p:cNvPr>
          <p:cNvPicPr preferRelativeResize="0"/>
          <p:nvPr/>
        </p:nvPicPr>
        <p:blipFill>
          <a:blip r:embed="rId5">
            <a:clrChange>
              <a:clrFrom>
                <a:srgbClr val="F3F3F3"/>
              </a:clrFrom>
              <a:clrTo>
                <a:srgbClr val="F3F3F3">
                  <a:alpha val="0"/>
                </a:srgbClr>
              </a:clrTo>
            </a:clrChange>
            <a:alphaModFix/>
          </a:blip>
          <a:stretch>
            <a:fillRect/>
          </a:stretch>
        </p:blipFill>
        <p:spPr>
          <a:xfrm>
            <a:off x="-53980" y="2478618"/>
            <a:ext cx="4131563" cy="4492189"/>
          </a:xfrm>
          <a:prstGeom prst="rect">
            <a:avLst/>
          </a:prstGeom>
          <a:noFill/>
          <a:ln>
            <a:noFill/>
          </a:ln>
        </p:spPr>
      </p:pic>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3970436" y="3834581"/>
            <a:ext cx="7713752" cy="27235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buFont typeface="Arial"/>
              <a:buNone/>
            </a:pPr>
            <a:r>
              <a:rPr lang="es-MX" dirty="0">
                <a:latin typeface="Anaheim"/>
              </a:rPr>
              <a:t>La educación ha experimentado transformaciones significativas con el avance de la tecnología, y los entornos virtuales de aprendizaje se han convertido en una herramienta fundamental para facilitar el acceso a la educación en diversos niveles y contextos (Clark &amp; Mayer, 2016). En este sentido, el</a:t>
            </a:r>
            <a:r>
              <a:rPr lang="es-MX" b="1" dirty="0">
                <a:effectLst>
                  <a:outerShdw blurRad="38100" dist="38100" dir="2700000" algn="tl">
                    <a:srgbClr val="000000">
                      <a:alpha val="43137"/>
                    </a:srgbClr>
                  </a:outerShdw>
                </a:effectLst>
                <a:latin typeface="Anaheim"/>
              </a:rPr>
              <a:t> </a:t>
            </a:r>
            <a:r>
              <a:rPr lang="es-MX" b="1" dirty="0">
                <a:latin typeface="Anaheim"/>
              </a:rPr>
              <a:t>Diseño Gráfico desempeña un papel importante al permitir la creación de recursos visuales atractivos y efectivos que favorecen la comunicación y el aprendizaje en entornos virtuales</a:t>
            </a:r>
            <a:r>
              <a:rPr lang="es-MX" dirty="0">
                <a:latin typeface="Anaheim"/>
              </a:rPr>
              <a:t>. (</a:t>
            </a:r>
            <a:r>
              <a:rPr lang="es-MX" dirty="0" err="1">
                <a:latin typeface="Anaheim"/>
              </a:rPr>
              <a:t>Jonassen</a:t>
            </a:r>
            <a:r>
              <a:rPr lang="es-MX" dirty="0">
                <a:latin typeface="Anaheim"/>
              </a:rPr>
              <a:t> et al., 2008).</a:t>
            </a:r>
            <a:endParaRPr lang="en-US" dirty="0">
              <a:latin typeface="Anaheim"/>
            </a:endParaRPr>
          </a:p>
        </p:txBody>
      </p:sp>
    </p:spTree>
    <p:extLst>
      <p:ext uri="{BB962C8B-B14F-4D97-AF65-F5344CB8AC3E}">
        <p14:creationId xmlns:p14="http://schemas.microsoft.com/office/powerpoint/2010/main" val="175656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7077085" y="1143001"/>
            <a:ext cx="4705771"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800" dirty="0">
                <a:solidFill>
                  <a:schemeClr val="accent5">
                    <a:lumMod val="75000"/>
                  </a:schemeClr>
                </a:solidFill>
                <a:latin typeface="Anton" pitchFamily="2" charset="0"/>
              </a:rPr>
              <a:t>En Contexto</a:t>
            </a:r>
            <a:endParaRPr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271;p28">
            <a:extLst>
              <a:ext uri="{FF2B5EF4-FFF2-40B4-BE49-F238E27FC236}">
                <a16:creationId xmlns:a16="http://schemas.microsoft.com/office/drawing/2014/main" id="{092C2D0F-0E73-4FBC-DC3A-EA60830D89C1}"/>
              </a:ext>
            </a:extLst>
          </p:cNvPr>
          <p:cNvPicPr preferRelativeResize="0"/>
          <p:nvPr/>
        </p:nvPicPr>
        <p:blipFill rotWithShape="1">
          <a:blip r:embed="rId4">
            <a:alphaModFix/>
          </a:blip>
          <a:srcRect l="42779" t="6693" r="44094" b="81710"/>
          <a:stretch/>
        </p:blipFill>
        <p:spPr>
          <a:xfrm rot="10800000" flipH="1">
            <a:off x="844163" y="1143001"/>
            <a:ext cx="818392" cy="723036"/>
          </a:xfrm>
          <a:prstGeom prst="rect">
            <a:avLst/>
          </a:prstGeom>
          <a:noFill/>
          <a:ln>
            <a:noFill/>
          </a:ln>
        </p:spPr>
      </p:pic>
      <p:pic>
        <p:nvPicPr>
          <p:cNvPr id="11" name="Google Shape;272;p28">
            <a:extLst>
              <a:ext uri="{FF2B5EF4-FFF2-40B4-BE49-F238E27FC236}">
                <a16:creationId xmlns:a16="http://schemas.microsoft.com/office/drawing/2014/main" id="{A5C64DFA-D957-CA1D-D169-9D94D64EB132}"/>
              </a:ext>
            </a:extLst>
          </p:cNvPr>
          <p:cNvPicPr preferRelativeResize="0"/>
          <p:nvPr/>
        </p:nvPicPr>
        <p:blipFill rotWithShape="1">
          <a:blip r:embed="rId4">
            <a:alphaModFix/>
          </a:blip>
          <a:srcRect l="50634" t="9752" r="43731" b="81493"/>
          <a:stretch/>
        </p:blipFill>
        <p:spPr>
          <a:xfrm rot="10800000" flipH="1">
            <a:off x="600725" y="3075474"/>
            <a:ext cx="362997" cy="563997"/>
          </a:xfrm>
          <a:prstGeom prst="rect">
            <a:avLst/>
          </a:prstGeom>
          <a:noFill/>
          <a:ln>
            <a:noFill/>
          </a:ln>
        </p:spPr>
      </p:pic>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236320" y="3746092"/>
            <a:ext cx="8252730" cy="27235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just">
              <a:lnSpc>
                <a:spcPct val="150000"/>
              </a:lnSpc>
              <a:buNone/>
            </a:pPr>
            <a:r>
              <a:rPr lang="es-NI" sz="2300" dirty="0">
                <a:latin typeface="Anaheim"/>
              </a:rPr>
              <a:t>La presente investigación consiste sobre la indagación del estado del arte en el uso y aplicación de materiales curriculares utilizando el diseño gráfico para los diversos procesos educativos en entornos virtuales de aprendizajes. En el cual se analizó la incidencia del diseño gráfico en las estrategias empleadas en entornos virtuales de aprendizaje del Departamento de Tecnología Educativa de la Facultad de Educación e Idiomas UNAN Managua</a:t>
            </a:r>
          </a:p>
        </p:txBody>
      </p:sp>
      <p:pic>
        <p:nvPicPr>
          <p:cNvPr id="2" name="Google Shape;597;p43">
            <a:extLst>
              <a:ext uri="{FF2B5EF4-FFF2-40B4-BE49-F238E27FC236}">
                <a16:creationId xmlns:a16="http://schemas.microsoft.com/office/drawing/2014/main" id="{FFBD0BA3-7CAC-FC4D-CE0B-083B5FDC7643}"/>
              </a:ext>
            </a:extLst>
          </p:cNvPr>
          <p:cNvPicPr preferRelativeResize="0"/>
          <p:nvPr/>
        </p:nvPicPr>
        <p:blipFill rotWithShape="1">
          <a:blip r:embed="rId5">
            <a:clrChange>
              <a:clrFrom>
                <a:srgbClr val="F3F3F3"/>
              </a:clrFrom>
              <a:clrTo>
                <a:srgbClr val="F3F3F3">
                  <a:alpha val="0"/>
                </a:srgbClr>
              </a:clrTo>
            </a:clrChange>
            <a:alphaModFix/>
          </a:blip>
          <a:srcRect l="39083" t="6354" r="39083" b="66444"/>
          <a:stretch/>
        </p:blipFill>
        <p:spPr>
          <a:xfrm>
            <a:off x="9348803" y="3271376"/>
            <a:ext cx="2196928" cy="2723535"/>
          </a:xfrm>
          <a:prstGeom prst="rect">
            <a:avLst/>
          </a:prstGeom>
          <a:noFill/>
          <a:ln>
            <a:noFill/>
          </a:ln>
        </p:spPr>
      </p:pic>
    </p:spTree>
    <p:extLst>
      <p:ext uri="{BB962C8B-B14F-4D97-AF65-F5344CB8AC3E}">
        <p14:creationId xmlns:p14="http://schemas.microsoft.com/office/powerpoint/2010/main" val="350126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7077085" y="1143001"/>
            <a:ext cx="4705771"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NI" sz="4800" dirty="0">
                <a:solidFill>
                  <a:schemeClr val="accent5">
                    <a:lumMod val="75000"/>
                  </a:schemeClr>
                </a:solidFill>
                <a:latin typeface="Anton" pitchFamily="2" charset="0"/>
              </a:rPr>
              <a:t>M</a:t>
            </a:r>
            <a:r>
              <a:rPr lang="en" sz="4800" dirty="0">
                <a:solidFill>
                  <a:schemeClr val="accent5">
                    <a:lumMod val="75000"/>
                  </a:schemeClr>
                </a:solidFill>
                <a:latin typeface="Anton" pitchFamily="2" charset="0"/>
              </a:rPr>
              <a:t>ás Contexto</a:t>
            </a:r>
            <a:endParaRPr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271;p28">
            <a:extLst>
              <a:ext uri="{FF2B5EF4-FFF2-40B4-BE49-F238E27FC236}">
                <a16:creationId xmlns:a16="http://schemas.microsoft.com/office/drawing/2014/main" id="{092C2D0F-0E73-4FBC-DC3A-EA60830D89C1}"/>
              </a:ext>
            </a:extLst>
          </p:cNvPr>
          <p:cNvPicPr preferRelativeResize="0"/>
          <p:nvPr/>
        </p:nvPicPr>
        <p:blipFill rotWithShape="1">
          <a:blip r:embed="rId4">
            <a:alphaModFix/>
          </a:blip>
          <a:srcRect l="42779" t="6693" r="44094" b="81710"/>
          <a:stretch/>
        </p:blipFill>
        <p:spPr>
          <a:xfrm rot="10800000" flipH="1">
            <a:off x="844163" y="1143001"/>
            <a:ext cx="818392" cy="723036"/>
          </a:xfrm>
          <a:prstGeom prst="rect">
            <a:avLst/>
          </a:prstGeom>
          <a:noFill/>
          <a:ln>
            <a:noFill/>
          </a:ln>
        </p:spPr>
      </p:pic>
      <p:pic>
        <p:nvPicPr>
          <p:cNvPr id="11" name="Google Shape;272;p28">
            <a:extLst>
              <a:ext uri="{FF2B5EF4-FFF2-40B4-BE49-F238E27FC236}">
                <a16:creationId xmlns:a16="http://schemas.microsoft.com/office/drawing/2014/main" id="{A5C64DFA-D957-CA1D-D169-9D94D64EB132}"/>
              </a:ext>
            </a:extLst>
          </p:cNvPr>
          <p:cNvPicPr preferRelativeResize="0"/>
          <p:nvPr/>
        </p:nvPicPr>
        <p:blipFill rotWithShape="1">
          <a:blip r:embed="rId4">
            <a:alphaModFix/>
          </a:blip>
          <a:srcRect l="50634" t="9752" r="43731" b="81493"/>
          <a:stretch/>
        </p:blipFill>
        <p:spPr>
          <a:xfrm rot="10800000" flipH="1">
            <a:off x="600725" y="3075474"/>
            <a:ext cx="362997" cy="563997"/>
          </a:xfrm>
          <a:prstGeom prst="rect">
            <a:avLst/>
          </a:prstGeom>
          <a:noFill/>
          <a:ln>
            <a:noFill/>
          </a:ln>
        </p:spPr>
      </p:pic>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3982064" y="3156156"/>
            <a:ext cx="7879450" cy="27235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just">
              <a:lnSpc>
                <a:spcPct val="150000"/>
              </a:lnSpc>
              <a:buNone/>
            </a:pPr>
            <a:r>
              <a:rPr lang="es-MX" sz="2300" dirty="0">
                <a:latin typeface="Anaheim"/>
              </a:rPr>
              <a:t>El diseño gráfico trasforma las barreras del lenguaje hablado, y, de los procesos semióticos, desde la perspectiva es un medio al servicio de la cultura y la alfabetización de los pueblos. Por ello, la exploración, la reflexión y la investigación en torno al diseño gráfico se convierten en una tarea obligatoria para la Comunidad Académica.</a:t>
            </a:r>
            <a:endParaRPr lang="es-NI" sz="2300" dirty="0">
              <a:latin typeface="Anaheim"/>
            </a:endParaRPr>
          </a:p>
        </p:txBody>
      </p:sp>
      <p:pic>
        <p:nvPicPr>
          <p:cNvPr id="17" name="Imagen 16">
            <a:extLst>
              <a:ext uri="{FF2B5EF4-FFF2-40B4-BE49-F238E27FC236}">
                <a16:creationId xmlns:a16="http://schemas.microsoft.com/office/drawing/2014/main" id="{4C2E3DA5-1308-D815-9E29-5FEACDBDDC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14" y="2816265"/>
            <a:ext cx="4985165" cy="3910412"/>
          </a:xfrm>
          <a:prstGeom prst="rect">
            <a:avLst/>
          </a:prstGeom>
        </p:spPr>
      </p:pic>
    </p:spTree>
    <p:extLst>
      <p:ext uri="{BB962C8B-B14F-4D97-AF65-F5344CB8AC3E}">
        <p14:creationId xmlns:p14="http://schemas.microsoft.com/office/powerpoint/2010/main" val="114056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7077085" y="1143001"/>
            <a:ext cx="4705771"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NI" sz="4800" dirty="0">
                <a:solidFill>
                  <a:schemeClr val="accent5">
                    <a:lumMod val="75000"/>
                  </a:schemeClr>
                </a:solidFill>
                <a:latin typeface="Anton" pitchFamily="2" charset="0"/>
              </a:rPr>
              <a:t>Formación Digital</a:t>
            </a: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271;p28">
            <a:extLst>
              <a:ext uri="{FF2B5EF4-FFF2-40B4-BE49-F238E27FC236}">
                <a16:creationId xmlns:a16="http://schemas.microsoft.com/office/drawing/2014/main" id="{092C2D0F-0E73-4FBC-DC3A-EA60830D89C1}"/>
              </a:ext>
            </a:extLst>
          </p:cNvPr>
          <p:cNvPicPr preferRelativeResize="0"/>
          <p:nvPr/>
        </p:nvPicPr>
        <p:blipFill rotWithShape="1">
          <a:blip r:embed="rId4">
            <a:alphaModFix/>
          </a:blip>
          <a:srcRect l="42779" t="6693" r="44094" b="81710"/>
          <a:stretch/>
        </p:blipFill>
        <p:spPr>
          <a:xfrm rot="10800000" flipH="1">
            <a:off x="844163" y="1143001"/>
            <a:ext cx="818392" cy="723036"/>
          </a:xfrm>
          <a:prstGeom prst="rect">
            <a:avLst/>
          </a:prstGeom>
          <a:noFill/>
          <a:ln>
            <a:noFill/>
          </a:ln>
        </p:spPr>
      </p:pic>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167493" y="3824115"/>
            <a:ext cx="8252730" cy="27235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just">
              <a:lnSpc>
                <a:spcPct val="150000"/>
              </a:lnSpc>
              <a:buNone/>
            </a:pPr>
            <a:r>
              <a:rPr lang="es-MX" sz="1600" b="0" i="0" dirty="0">
                <a:solidFill>
                  <a:srgbClr val="222222"/>
                </a:solidFill>
                <a:effectLst/>
                <a:latin typeface="Verdana" panose="020B0604030504040204" pitchFamily="34" charset="0"/>
              </a:rPr>
              <a:t>Para hacer frente a la realidad cambiante en la que vivimos y poder ofrecer una respuesta educativa y de calidad adaptada a ella, una de las principales tareas que tenemos por delante es la </a:t>
            </a:r>
            <a:r>
              <a:rPr lang="es-MX" sz="1600" b="1" i="0" dirty="0">
                <a:solidFill>
                  <a:srgbClr val="222222"/>
                </a:solidFill>
                <a:effectLst/>
                <a:latin typeface="Verdana" panose="020B0604030504040204" pitchFamily="34" charset="0"/>
              </a:rPr>
              <a:t>correcta utilización de los medios digitales en los centros universitarios</a:t>
            </a:r>
            <a:r>
              <a:rPr lang="es-MX" sz="1600" b="0" i="0" dirty="0">
                <a:solidFill>
                  <a:srgbClr val="222222"/>
                </a:solidFill>
                <a:effectLst/>
                <a:latin typeface="Verdana" panose="020B0604030504040204" pitchFamily="34" charset="0"/>
              </a:rPr>
              <a:t>, procurando la </a:t>
            </a:r>
            <a:r>
              <a:rPr lang="es-MX" sz="1600" b="1" i="0" dirty="0">
                <a:solidFill>
                  <a:srgbClr val="222222"/>
                </a:solidFill>
                <a:effectLst/>
                <a:latin typeface="Verdana" panose="020B0604030504040204" pitchFamily="34" charset="0"/>
              </a:rPr>
              <a:t>integración y el uso de las Tecnologías de la Información y la Comunicación</a:t>
            </a:r>
            <a:r>
              <a:rPr lang="es-MX" sz="1600" b="0" i="0" dirty="0">
                <a:solidFill>
                  <a:srgbClr val="222222"/>
                </a:solidFill>
                <a:effectLst/>
                <a:latin typeface="Verdana" panose="020B0604030504040204" pitchFamily="34" charset="0"/>
              </a:rPr>
              <a:t> en las aulas de manera consciente y reflexiva.</a:t>
            </a:r>
          </a:p>
          <a:p>
            <a:pPr marL="114300" indent="0" algn="just">
              <a:lnSpc>
                <a:spcPct val="150000"/>
              </a:lnSpc>
              <a:buNone/>
            </a:pPr>
            <a:r>
              <a:rPr lang="es-MX" sz="1600" b="0" i="0" dirty="0">
                <a:solidFill>
                  <a:srgbClr val="222222"/>
                </a:solidFill>
                <a:effectLst/>
                <a:latin typeface="Verdana" panose="020B0604030504040204" pitchFamily="34" charset="0"/>
              </a:rPr>
              <a:t>Es requisito imprescindible </a:t>
            </a:r>
            <a:r>
              <a:rPr lang="es-MX" sz="1600" b="1" i="0" dirty="0">
                <a:solidFill>
                  <a:srgbClr val="222222"/>
                </a:solidFill>
                <a:effectLst/>
                <a:latin typeface="Verdana" panose="020B0604030504040204" pitchFamily="34" charset="0"/>
              </a:rPr>
              <a:t>facilitar a los docentes la formación adecuada que les capacite para guiar a los alumnos en un proceso de aprendizaje mediado por lo digital</a:t>
            </a:r>
            <a:r>
              <a:rPr lang="es-MX" sz="1600" b="0" i="0" dirty="0">
                <a:solidFill>
                  <a:srgbClr val="222222"/>
                </a:solidFill>
                <a:effectLst/>
                <a:latin typeface="Verdana" panose="020B0604030504040204" pitchFamily="34" charset="0"/>
              </a:rPr>
              <a:t>, adecuando los métodos pedagógicos y los recursos educativos a las necesidades (cambiantes) del momento.</a:t>
            </a:r>
            <a:endParaRPr lang="es-NI" sz="2300" dirty="0">
              <a:latin typeface="Anaheim"/>
            </a:endParaRPr>
          </a:p>
        </p:txBody>
      </p:sp>
      <p:pic>
        <p:nvPicPr>
          <p:cNvPr id="3" name="Google Shape;270;p28">
            <a:extLst>
              <a:ext uri="{FF2B5EF4-FFF2-40B4-BE49-F238E27FC236}">
                <a16:creationId xmlns:a16="http://schemas.microsoft.com/office/drawing/2014/main" id="{7391DF4E-8216-0513-D643-F78790119C6C}"/>
              </a:ext>
            </a:extLst>
          </p:cNvPr>
          <p:cNvPicPr preferRelativeResize="0"/>
          <p:nvPr/>
        </p:nvPicPr>
        <p:blipFill rotWithShape="1">
          <a:blip r:embed="rId5">
            <a:clrChange>
              <a:clrFrom>
                <a:srgbClr val="F3F3F3"/>
              </a:clrFrom>
              <a:clrTo>
                <a:srgbClr val="F3F3F3">
                  <a:alpha val="0"/>
                </a:srgbClr>
              </a:clrTo>
            </a:clrChange>
            <a:alphaModFix/>
          </a:blip>
          <a:srcRect l="4636" t="12184" r="4636" b="12184"/>
          <a:stretch/>
        </p:blipFill>
        <p:spPr>
          <a:xfrm>
            <a:off x="8420223" y="3178969"/>
            <a:ext cx="3922307" cy="3269570"/>
          </a:xfrm>
          <a:prstGeom prst="rect">
            <a:avLst/>
          </a:prstGeom>
          <a:noFill/>
          <a:ln>
            <a:noFill/>
          </a:ln>
        </p:spPr>
      </p:pic>
    </p:spTree>
    <p:extLst>
      <p:ext uri="{BB962C8B-B14F-4D97-AF65-F5344CB8AC3E}">
        <p14:creationId xmlns:p14="http://schemas.microsoft.com/office/powerpoint/2010/main" val="354826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12" name="Imagen 11">
            <a:extLst>
              <a:ext uri="{FF2B5EF4-FFF2-40B4-BE49-F238E27FC236}">
                <a16:creationId xmlns:a16="http://schemas.microsoft.com/office/drawing/2014/main" id="{5FE51176-02DC-8CC5-D782-03B2662F63CC}"/>
              </a:ext>
            </a:extLst>
          </p:cNvPr>
          <p:cNvPicPr>
            <a:picLocks noChangeAspect="1"/>
          </p:cNvPicPr>
          <p:nvPr/>
        </p:nvPicPr>
        <p:blipFill>
          <a:blip r:embed="rId4">
            <a:clrChange>
              <a:clrFrom>
                <a:srgbClr val="EFF3F6"/>
              </a:clrFrom>
              <a:clrTo>
                <a:srgbClr val="EFF3F6">
                  <a:alpha val="0"/>
                </a:srgbClr>
              </a:clrTo>
            </a:clrChange>
          </a:blip>
          <a:stretch>
            <a:fillRect/>
          </a:stretch>
        </p:blipFill>
        <p:spPr>
          <a:xfrm>
            <a:off x="1913504" y="0"/>
            <a:ext cx="9269562" cy="6858000"/>
          </a:xfrm>
          <a:prstGeom prst="rect">
            <a:avLst/>
          </a:prstGeom>
        </p:spPr>
      </p:pic>
      <p:sp>
        <p:nvSpPr>
          <p:cNvPr id="16" name="Elipse 15">
            <a:extLst>
              <a:ext uri="{FF2B5EF4-FFF2-40B4-BE49-F238E27FC236}">
                <a16:creationId xmlns:a16="http://schemas.microsoft.com/office/drawing/2014/main" id="{03D63463-005A-1AA7-943A-F528EA10B17B}"/>
              </a:ext>
            </a:extLst>
          </p:cNvPr>
          <p:cNvSpPr/>
          <p:nvPr/>
        </p:nvSpPr>
        <p:spPr>
          <a:xfrm>
            <a:off x="5637670" y="29497"/>
            <a:ext cx="4640826" cy="14650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noFill/>
            </a:endParaRPr>
          </a:p>
        </p:txBody>
      </p:sp>
      <p:pic>
        <p:nvPicPr>
          <p:cNvPr id="17" name="Google Shape;610;p44">
            <a:extLst>
              <a:ext uri="{FF2B5EF4-FFF2-40B4-BE49-F238E27FC236}">
                <a16:creationId xmlns:a16="http://schemas.microsoft.com/office/drawing/2014/main" id="{BB20F9A0-8A96-C8E7-58CD-AC17E6FCA9DF}"/>
              </a:ext>
            </a:extLst>
          </p:cNvPr>
          <p:cNvPicPr preferRelativeResize="0"/>
          <p:nvPr/>
        </p:nvPicPr>
        <p:blipFill rotWithShape="1">
          <a:blip r:embed="rId5">
            <a:clrChange>
              <a:clrFrom>
                <a:srgbClr val="F3F3F3"/>
              </a:clrFrom>
              <a:clrTo>
                <a:srgbClr val="F3F3F3">
                  <a:alpha val="0"/>
                </a:srgbClr>
              </a:clrTo>
            </a:clrChange>
            <a:alphaModFix/>
          </a:blip>
          <a:srcRect l="59287" t="11765" r="109" b="12961"/>
          <a:stretch/>
        </p:blipFill>
        <p:spPr>
          <a:xfrm flipH="1">
            <a:off x="-362665" y="2746527"/>
            <a:ext cx="2384324" cy="4111473"/>
          </a:xfrm>
          <a:prstGeom prst="rect">
            <a:avLst/>
          </a:prstGeom>
          <a:noFill/>
          <a:ln>
            <a:noFill/>
          </a:ln>
        </p:spPr>
      </p:pic>
    </p:spTree>
    <p:extLst>
      <p:ext uri="{BB962C8B-B14F-4D97-AF65-F5344CB8AC3E}">
        <p14:creationId xmlns:p14="http://schemas.microsoft.com/office/powerpoint/2010/main" val="14821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Diseño Gráfico en Entornos Virtuales</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0" y="4167786"/>
            <a:ext cx="3060166" cy="2597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50000"/>
              </a:lnSpc>
              <a:buNone/>
            </a:pPr>
            <a:r>
              <a:rPr lang="es-MX" sz="2000" b="1" i="0" dirty="0">
                <a:solidFill>
                  <a:srgbClr val="222222"/>
                </a:solidFill>
                <a:effectLst/>
                <a:latin typeface="Verdana" panose="020B0604030504040204" pitchFamily="34" charset="0"/>
              </a:rPr>
              <a:t>El diseño gráfico influye en la usabilidad, la estética, la eficacia y la experiencia del usuario en estos entornos, desde la interfaz hasta la presentación de contenidos</a:t>
            </a:r>
            <a:endParaRPr lang="es-NI" b="1" dirty="0">
              <a:latin typeface="Anaheim"/>
            </a:endParaRPr>
          </a:p>
        </p:txBody>
      </p:sp>
      <p:pic>
        <p:nvPicPr>
          <p:cNvPr id="4" name="Imagen 3">
            <a:extLst>
              <a:ext uri="{FF2B5EF4-FFF2-40B4-BE49-F238E27FC236}">
                <a16:creationId xmlns:a16="http://schemas.microsoft.com/office/drawing/2014/main" id="{F441E3D7-B042-1BF6-870D-8C332A79815D}"/>
              </a:ext>
            </a:extLst>
          </p:cNvPr>
          <p:cNvPicPr>
            <a:picLocks noChangeAspect="1"/>
          </p:cNvPicPr>
          <p:nvPr/>
        </p:nvPicPr>
        <p:blipFill>
          <a:blip r:embed="rId4"/>
          <a:stretch>
            <a:fillRect/>
          </a:stretch>
        </p:blipFill>
        <p:spPr>
          <a:xfrm>
            <a:off x="3181904" y="2407139"/>
            <a:ext cx="8976620" cy="4358454"/>
          </a:xfrm>
          <a:prstGeom prst="rect">
            <a:avLst/>
          </a:prstGeom>
        </p:spPr>
      </p:pic>
    </p:spTree>
    <p:extLst>
      <p:ext uri="{BB962C8B-B14F-4D97-AF65-F5344CB8AC3E}">
        <p14:creationId xmlns:p14="http://schemas.microsoft.com/office/powerpoint/2010/main" val="275596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Google Shape;266;p28">
            <a:extLst>
              <a:ext uri="{FF2B5EF4-FFF2-40B4-BE49-F238E27FC236}">
                <a16:creationId xmlns:a16="http://schemas.microsoft.com/office/drawing/2014/main" id="{F4B80CB1-4ABB-AFAE-E4DE-405D107652DB}"/>
              </a:ext>
            </a:extLst>
          </p:cNvPr>
          <p:cNvSpPr txBox="1">
            <a:spLocks noGrp="1"/>
          </p:cNvSpPr>
          <p:nvPr>
            <p:ph type="title"/>
          </p:nvPr>
        </p:nvSpPr>
        <p:spPr>
          <a:xfrm>
            <a:off x="5132439" y="899804"/>
            <a:ext cx="6837230" cy="23812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sz="4800" dirty="0">
                <a:solidFill>
                  <a:schemeClr val="accent5">
                    <a:lumMod val="75000"/>
                  </a:schemeClr>
                </a:solidFill>
                <a:latin typeface="Anton" pitchFamily="2" charset="0"/>
              </a:rPr>
              <a:t>Impacto en la Retención de Información</a:t>
            </a:r>
            <a:endParaRPr lang="es-NI" sz="4800" dirty="0">
              <a:solidFill>
                <a:schemeClr val="accent5">
                  <a:lumMod val="75000"/>
                </a:schemeClr>
              </a:solidFill>
              <a:latin typeface="Anton" pitchFamily="2" charset="0"/>
            </a:endParaRPr>
          </a:p>
        </p:txBody>
      </p:sp>
      <p:sp>
        <p:nvSpPr>
          <p:cNvPr id="7" name="Google Shape;267;p28">
            <a:extLst>
              <a:ext uri="{FF2B5EF4-FFF2-40B4-BE49-F238E27FC236}">
                <a16:creationId xmlns:a16="http://schemas.microsoft.com/office/drawing/2014/main" id="{8AABD588-44A4-475C-93C7-99A2730B1ED2}"/>
              </a:ext>
            </a:extLst>
          </p:cNvPr>
          <p:cNvSpPr/>
          <p:nvPr/>
        </p:nvSpPr>
        <p:spPr>
          <a:xfrm>
            <a:off x="2246899" y="617699"/>
            <a:ext cx="282105" cy="2821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8" name="Google Shape;268;p28">
            <a:extLst>
              <a:ext uri="{FF2B5EF4-FFF2-40B4-BE49-F238E27FC236}">
                <a16:creationId xmlns:a16="http://schemas.microsoft.com/office/drawing/2014/main" id="{6D3F55D3-F51A-5155-E7C8-A48EA50B76D5}"/>
              </a:ext>
            </a:extLst>
          </p:cNvPr>
          <p:cNvSpPr/>
          <p:nvPr/>
        </p:nvSpPr>
        <p:spPr>
          <a:xfrm>
            <a:off x="2573349" y="617699"/>
            <a:ext cx="282105" cy="2821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0B2D7923-2334-53D6-A4BA-300F5D4AED5A}"/>
              </a:ext>
            </a:extLst>
          </p:cNvPr>
          <p:cNvSpPr/>
          <p:nvPr/>
        </p:nvSpPr>
        <p:spPr>
          <a:xfrm>
            <a:off x="2899799" y="617699"/>
            <a:ext cx="282105" cy="28210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5;p28">
            <a:extLst>
              <a:ext uri="{FF2B5EF4-FFF2-40B4-BE49-F238E27FC236}">
                <a16:creationId xmlns:a16="http://schemas.microsoft.com/office/drawing/2014/main" id="{64E3961E-6546-49AA-5305-71CF04FC506E}"/>
              </a:ext>
            </a:extLst>
          </p:cNvPr>
          <p:cNvSpPr txBox="1">
            <a:spLocks/>
          </p:cNvSpPr>
          <p:nvPr/>
        </p:nvSpPr>
        <p:spPr>
          <a:xfrm flipH="1">
            <a:off x="5805037" y="3281031"/>
            <a:ext cx="6096000" cy="2597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50000"/>
              </a:lnSpc>
              <a:buNone/>
            </a:pPr>
            <a:r>
              <a:rPr lang="es-MX" sz="2000" b="1" i="0" dirty="0">
                <a:solidFill>
                  <a:srgbClr val="222222"/>
                </a:solidFill>
                <a:effectLst/>
                <a:latin typeface="Verdana" panose="020B0604030504040204" pitchFamily="34" charset="0"/>
              </a:rPr>
              <a:t>Un diseño gráfico efectivo puede mejorar la retención de información en un </a:t>
            </a:r>
            <a:r>
              <a:rPr lang="es-MX" b="1" i="0" dirty="0">
                <a:solidFill>
                  <a:schemeClr val="accent1"/>
                </a:solidFill>
                <a:effectLst/>
                <a:latin typeface="Verdana" panose="020B0604030504040204" pitchFamily="34" charset="0"/>
              </a:rPr>
              <a:t>75%. </a:t>
            </a:r>
            <a:r>
              <a:rPr lang="es-MX" sz="2000" b="1" i="0" dirty="0">
                <a:solidFill>
                  <a:srgbClr val="222222"/>
                </a:solidFill>
                <a:effectLst/>
                <a:latin typeface="Verdana" panose="020B0604030504040204" pitchFamily="34" charset="0"/>
              </a:rPr>
              <a:t>Estudios demuestran que la presentación visual refuerza el aprendizaje</a:t>
            </a:r>
            <a:endParaRPr lang="es-NI" b="1" dirty="0">
              <a:latin typeface="Anaheim"/>
            </a:endParaRPr>
          </a:p>
        </p:txBody>
      </p:sp>
      <p:pic>
        <p:nvPicPr>
          <p:cNvPr id="1026" name="Picture 2" descr="Aprender, Escuela, Diseño Web, Diseño">
            <a:extLst>
              <a:ext uri="{FF2B5EF4-FFF2-40B4-BE49-F238E27FC236}">
                <a16:creationId xmlns:a16="http://schemas.microsoft.com/office/drawing/2014/main" id="{A218E903-D5B6-F700-A77A-E03325ED8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1" t="8274" r="3172"/>
          <a:stretch/>
        </p:blipFill>
        <p:spPr bwMode="auto">
          <a:xfrm>
            <a:off x="63192" y="3048682"/>
            <a:ext cx="5673213" cy="328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15469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86EBCD260ECBF46AAADE8319E96F691" ma:contentTypeVersion="13" ma:contentTypeDescription="Crear nuevo documento." ma:contentTypeScope="" ma:versionID="7bed6e0246d54a1864bfded24041c2f4">
  <xsd:schema xmlns:xsd="http://www.w3.org/2001/XMLSchema" xmlns:xs="http://www.w3.org/2001/XMLSchema" xmlns:p="http://schemas.microsoft.com/office/2006/metadata/properties" xmlns:ns2="42ddf5c6-9aa5-453b-8ca0-7b5cc0272e8f" xmlns:ns3="8b9d3935-004e-4b5a-af2b-0e7d03edf69f" targetNamespace="http://schemas.microsoft.com/office/2006/metadata/properties" ma:root="true" ma:fieldsID="cb45f727354635342c118b8d68065657" ns2:_="" ns3:_="">
    <xsd:import namespace="42ddf5c6-9aa5-453b-8ca0-7b5cc0272e8f"/>
    <xsd:import namespace="8b9d3935-004e-4b5a-af2b-0e7d03edf69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df5c6-9aa5-453b-8ca0-7b5cc0272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as de imagen" ma:readOnly="false" ma:fieldId="{5cf76f15-5ced-4ddc-b409-7134ff3c332f}" ma:taxonomyMulti="true" ma:sspId="bbd16b73-22a5-4c2b-a29d-62afeadb1b9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9d3935-004e-4b5a-af2b-0e7d03edf69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e10991-75ea-49f7-a817-123410d91cbd}" ma:internalName="TaxCatchAll" ma:showField="CatchAllData" ma:web="8b9d3935-004e-4b5a-af2b-0e7d03edf6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b9d3935-004e-4b5a-af2b-0e7d03edf69f" xsi:nil="true"/>
    <lcf76f155ced4ddcb4097134ff3c332f xmlns="42ddf5c6-9aa5-453b-8ca0-7b5cc0272e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0B8B72-8381-45FC-87AC-D1AA39D4E61D}">
  <ds:schemaRefs>
    <ds:schemaRef ds:uri="http://schemas.microsoft.com/sharepoint/v3/contenttype/forms"/>
  </ds:schemaRefs>
</ds:datastoreItem>
</file>

<file path=customXml/itemProps2.xml><?xml version="1.0" encoding="utf-8"?>
<ds:datastoreItem xmlns:ds="http://schemas.openxmlformats.org/officeDocument/2006/customXml" ds:itemID="{DFC791E7-AA21-43CE-BE01-8A2E7C5A6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df5c6-9aa5-453b-8ca0-7b5cc0272e8f"/>
    <ds:schemaRef ds:uri="8b9d3935-004e-4b5a-af2b-0e7d03edf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100D41-35FE-40CF-ADB5-45A44633D03A}">
  <ds:schemaRefs>
    <ds:schemaRef ds:uri="http://schemas.microsoft.com/office/2006/metadata/properties"/>
    <ds:schemaRef ds:uri="http://schemas.microsoft.com/office/infopath/2007/PartnerControls"/>
    <ds:schemaRef ds:uri="8b9d3935-004e-4b5a-af2b-0e7d03edf69f"/>
    <ds:schemaRef ds:uri="42ddf5c6-9aa5-453b-8ca0-7b5cc0272e8f"/>
  </ds:schemaRefs>
</ds:datastoreItem>
</file>

<file path=docProps/app.xml><?xml version="1.0" encoding="utf-8"?>
<Properties xmlns="http://schemas.openxmlformats.org/officeDocument/2006/extended-properties" xmlns:vt="http://schemas.openxmlformats.org/officeDocument/2006/docPropsVTypes">
  <TotalTime>172</TotalTime>
  <Words>674</Words>
  <Application>Microsoft Office PowerPoint</Application>
  <PresentationFormat>Panorámica</PresentationFormat>
  <Paragraphs>39</Paragraphs>
  <Slides>16</Slides>
  <Notes>16</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Tema de Office</vt:lpstr>
      <vt:lpstr>“Incidencia del Diseño Gráfico en la Efectividad de los Procesos de Aprendizaje de los Entornos Virtuales .”</vt:lpstr>
      <vt:lpstr>Introducción</vt:lpstr>
      <vt:lpstr>Introducción</vt:lpstr>
      <vt:lpstr>En Contexto</vt:lpstr>
      <vt:lpstr>Más Contexto</vt:lpstr>
      <vt:lpstr>Formación Digital</vt:lpstr>
      <vt:lpstr>Presentación de PowerPoint</vt:lpstr>
      <vt:lpstr>Diseño Gráfico en Entornos Virtuales</vt:lpstr>
      <vt:lpstr>Impacto en la Retención de Información</vt:lpstr>
      <vt:lpstr>Motivación y Compromiso</vt:lpstr>
      <vt:lpstr>Desafíos y Consideraciones en el Diseño Gráfico de Entornos Virtuales de Aprendizaje</vt:lpstr>
      <vt:lpstr>Presentación de PowerPoint</vt:lpstr>
      <vt:lpstr>Herramientas digitales</vt:lpstr>
      <vt:lpstr>Conclusiones</vt:lpstr>
      <vt:lpstr>Conclusiones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“Incidencia del Diseño Gráfico en la Efectividad de los Procesos de Aprendizaje de los Entornos Virtuales .”</dc:title>
  <dc:creator>Keneth López</dc:creator>
  <cp:lastModifiedBy>Gerald Jose Flores Gutierrez</cp:lastModifiedBy>
  <cp:revision>17</cp:revision>
  <dcterms:created xsi:type="dcterms:W3CDTF">2023-08-16T17:06:53Z</dcterms:created>
  <dcterms:modified xsi:type="dcterms:W3CDTF">2023-10-06T18:42:07Z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0x010100986EBCD260ECBF46AAADE8319E96F691</vt:lpwstr>
  </property>
  <property fmtid="{D5CDD505-2E9C-101B-9397-08002B2CF9AE}" pid="3" name="MediaServiceImageTags">
    <vt:lpwstr/>
  </property>
</Properties>
</file>