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0" r:id="rId6"/>
    <p:sldId id="368" r:id="rId7"/>
    <p:sldId id="376" r:id="rId8"/>
    <p:sldId id="374" r:id="rId9"/>
    <p:sldId id="268" r:id="rId10"/>
    <p:sldId id="272" r:id="rId11"/>
    <p:sldId id="377" r:id="rId12"/>
    <p:sldId id="271" r:id="rId13"/>
    <p:sldId id="370" r:id="rId14"/>
    <p:sldId id="286" r:id="rId15"/>
    <p:sldId id="371" r:id="rId16"/>
    <p:sldId id="288" r:id="rId17"/>
    <p:sldId id="289" r:id="rId18"/>
    <p:sldId id="290" r:id="rId19"/>
    <p:sldId id="291" r:id="rId20"/>
    <p:sldId id="292" r:id="rId21"/>
    <p:sldId id="293" r:id="rId22"/>
    <p:sldId id="301" r:id="rId23"/>
    <p:sldId id="302" r:id="rId24"/>
    <p:sldId id="303" r:id="rId25"/>
    <p:sldId id="306" r:id="rId26"/>
    <p:sldId id="321" r:id="rId27"/>
    <p:sldId id="381" r:id="rId28"/>
    <p:sldId id="383" r:id="rId29"/>
    <p:sldId id="384" r:id="rId30"/>
    <p:sldId id="385" r:id="rId31"/>
    <p:sldId id="386" r:id="rId32"/>
    <p:sldId id="387" r:id="rId33"/>
    <p:sldId id="392" r:id="rId34"/>
    <p:sldId id="391" r:id="rId35"/>
    <p:sldId id="416" r:id="rId36"/>
    <p:sldId id="394" r:id="rId37"/>
    <p:sldId id="430" r:id="rId38"/>
    <p:sldId id="422" r:id="rId39"/>
    <p:sldId id="420" r:id="rId40"/>
    <p:sldId id="423" r:id="rId41"/>
    <p:sldId id="419" r:id="rId42"/>
    <p:sldId id="431" r:id="rId43"/>
    <p:sldId id="424" r:id="rId44"/>
    <p:sldId id="427" r:id="rId45"/>
    <p:sldId id="425" r:id="rId46"/>
    <p:sldId id="378" r:id="rId47"/>
    <p:sldId id="433" r:id="rId48"/>
    <p:sldId id="434" r:id="rId49"/>
    <p:sldId id="435" r:id="rId50"/>
    <p:sldId id="439" r:id="rId51"/>
    <p:sldId id="437" r:id="rId52"/>
    <p:sldId id="440" r:id="rId53"/>
    <p:sldId id="436" r:id="rId54"/>
    <p:sldId id="395" r:id="rId55"/>
    <p:sldId id="333" r:id="rId56"/>
    <p:sldId id="447" r:id="rId57"/>
    <p:sldId id="448" r:id="rId58"/>
    <p:sldId id="449" r:id="rId59"/>
    <p:sldId id="411" r:id="rId60"/>
    <p:sldId id="446" r:id="rId61"/>
    <p:sldId id="412" r:id="rId62"/>
    <p:sldId id="359" r:id="rId63"/>
    <p:sldId id="361" r:id="rId64"/>
    <p:sldId id="362" r:id="rId65"/>
    <p:sldId id="363" r:id="rId66"/>
    <p:sldId id="358" r:id="rId67"/>
    <p:sldId id="429" r:id="rId68"/>
    <p:sldId id="366" r:id="rId69"/>
  </p:sldIdLst>
  <p:sldSz cx="12192000" cy="6858000"/>
  <p:notesSz cx="6858000" cy="9144000"/>
  <p:defaultText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C5F5"/>
    <a:srgbClr val="F39BD4"/>
    <a:srgbClr val="67F939"/>
    <a:srgbClr val="2C601E"/>
    <a:srgbClr val="542A46"/>
    <a:srgbClr val="FBE5D6"/>
    <a:srgbClr val="DAE3F3"/>
    <a:srgbClr val="000000"/>
    <a:srgbClr val="186AAD"/>
    <a:srgbClr val="95B1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B4AD1E-24C4-4F4C-B5CD-2D40535B4725}" v="29" dt="2023-10-06T18:37:37.215"/>
    <p1510:client id="{90EC169B-E8F8-4FD6-95FD-627159DCC8E9}" v="12" dt="2023-08-16T17:47:50.4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572" autoAdjust="0"/>
    <p:restoredTop sz="94660"/>
  </p:normalViewPr>
  <p:slideViewPr>
    <p:cSldViewPr snapToGrid="0">
      <p:cViewPr varScale="1">
        <p:scale>
          <a:sx n="84" d="100"/>
          <a:sy n="84" d="100"/>
        </p:scale>
        <p:origin x="187" y="110"/>
      </p:cViewPr>
      <p:guideLst/>
    </p:cSldViewPr>
  </p:slideViewPr>
  <p:notesTextViewPr>
    <p:cViewPr>
      <p:scale>
        <a:sx n="1" d="1"/>
        <a:sy n="1" d="1"/>
      </p:scale>
      <p:origin x="0" y="0"/>
    </p:cViewPr>
  </p:notesTextViewPr>
  <p:sorterViewPr>
    <p:cViewPr>
      <p:scale>
        <a:sx n="100" d="100"/>
        <a:sy n="100" d="100"/>
      </p:scale>
      <p:origin x="0" y="-39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eth López" userId="aa34afb1-10ad-4757-956e-7b9defed19c7" providerId="ADAL" clId="{90EC169B-E8F8-4FD6-95FD-627159DCC8E9}"/>
    <pc:docChg chg="custSel addSld delSld modSld">
      <pc:chgData name="Keneth López" userId="aa34afb1-10ad-4757-956e-7b9defed19c7" providerId="ADAL" clId="{90EC169B-E8F8-4FD6-95FD-627159DCC8E9}" dt="2023-08-16T17:47:50.446" v="135"/>
      <pc:docMkLst>
        <pc:docMk/>
      </pc:docMkLst>
      <pc:sldChg chg="modSp mod setBg">
        <pc:chgData name="Keneth López" userId="aa34afb1-10ad-4757-956e-7b9defed19c7" providerId="ADAL" clId="{90EC169B-E8F8-4FD6-95FD-627159DCC8E9}" dt="2023-08-16T17:47:35.261" v="133"/>
        <pc:sldMkLst>
          <pc:docMk/>
          <pc:sldMk cId="3213591982" sldId="256"/>
        </pc:sldMkLst>
        <pc:spChg chg="mod">
          <ac:chgData name="Keneth López" userId="aa34afb1-10ad-4757-956e-7b9defed19c7" providerId="ADAL" clId="{90EC169B-E8F8-4FD6-95FD-627159DCC8E9}" dt="2023-08-16T17:36:37.622" v="125" actId="122"/>
          <ac:spMkLst>
            <pc:docMk/>
            <pc:sldMk cId="3213591982" sldId="256"/>
            <ac:spMk id="3" creationId="{325A9CC9-9E60-183D-8608-08AA4E9B0CF7}"/>
          </ac:spMkLst>
        </pc:spChg>
      </pc:sldChg>
      <pc:sldChg chg="modSp mod setBg">
        <pc:chgData name="Keneth López" userId="aa34afb1-10ad-4757-956e-7b9defed19c7" providerId="ADAL" clId="{90EC169B-E8F8-4FD6-95FD-627159DCC8E9}" dt="2023-08-16T17:30:52.734" v="42" actId="1076"/>
        <pc:sldMkLst>
          <pc:docMk/>
          <pc:sldMk cId="560177089" sldId="257"/>
        </pc:sldMkLst>
        <pc:spChg chg="mod">
          <ac:chgData name="Keneth López" userId="aa34afb1-10ad-4757-956e-7b9defed19c7" providerId="ADAL" clId="{90EC169B-E8F8-4FD6-95FD-627159DCC8E9}" dt="2023-08-16T17:29:50.147" v="38" actId="207"/>
          <ac:spMkLst>
            <pc:docMk/>
            <pc:sldMk cId="560177089" sldId="257"/>
            <ac:spMk id="2" creationId="{BDEF9360-CD80-040E-E819-3B7E052C9B74}"/>
          </ac:spMkLst>
        </pc:spChg>
        <pc:spChg chg="mod">
          <ac:chgData name="Keneth López" userId="aa34afb1-10ad-4757-956e-7b9defed19c7" providerId="ADAL" clId="{90EC169B-E8F8-4FD6-95FD-627159DCC8E9}" dt="2023-08-16T17:30:52.734" v="42" actId="1076"/>
          <ac:spMkLst>
            <pc:docMk/>
            <pc:sldMk cId="560177089" sldId="257"/>
            <ac:spMk id="3" creationId="{2D2AB941-4A1B-12D5-0476-4B593524556E}"/>
          </ac:spMkLst>
        </pc:spChg>
      </pc:sldChg>
      <pc:sldChg chg="addSp delSp modSp mod setBg">
        <pc:chgData name="Keneth López" userId="aa34afb1-10ad-4757-956e-7b9defed19c7" providerId="ADAL" clId="{90EC169B-E8F8-4FD6-95FD-627159DCC8E9}" dt="2023-08-16T17:47:50.446" v="135"/>
        <pc:sldMkLst>
          <pc:docMk/>
          <pc:sldMk cId="3417856363" sldId="258"/>
        </pc:sldMkLst>
        <pc:spChg chg="del mod">
          <ac:chgData name="Keneth López" userId="aa34afb1-10ad-4757-956e-7b9defed19c7" providerId="ADAL" clId="{90EC169B-E8F8-4FD6-95FD-627159DCC8E9}" dt="2023-08-16T17:35:11.418" v="109" actId="478"/>
          <ac:spMkLst>
            <pc:docMk/>
            <pc:sldMk cId="3417856363" sldId="258"/>
            <ac:spMk id="2" creationId="{F284B269-CB89-0502-B29E-0A496F923268}"/>
          </ac:spMkLst>
        </pc:spChg>
        <pc:spChg chg="del">
          <ac:chgData name="Keneth López" userId="aa34afb1-10ad-4757-956e-7b9defed19c7" providerId="ADAL" clId="{90EC169B-E8F8-4FD6-95FD-627159DCC8E9}" dt="2023-08-16T17:31:34.437" v="46" actId="478"/>
          <ac:spMkLst>
            <pc:docMk/>
            <pc:sldMk cId="3417856363" sldId="258"/>
            <ac:spMk id="3" creationId="{28A728E4-667D-9FE1-AC95-110C1DC9A7D7}"/>
          </ac:spMkLst>
        </pc:spChg>
        <pc:spChg chg="add mod">
          <ac:chgData name="Keneth López" userId="aa34afb1-10ad-4757-956e-7b9defed19c7" providerId="ADAL" clId="{90EC169B-E8F8-4FD6-95FD-627159DCC8E9}" dt="2023-08-16T17:35:28.810" v="116" actId="1076"/>
          <ac:spMkLst>
            <pc:docMk/>
            <pc:sldMk cId="3417856363" sldId="258"/>
            <ac:spMk id="4" creationId="{1178917D-6BDC-92FE-EEF2-EBC5D0ABE89C}"/>
          </ac:spMkLst>
        </pc:spChg>
        <pc:spChg chg="add del mod">
          <ac:chgData name="Keneth López" userId="aa34afb1-10ad-4757-956e-7b9defed19c7" providerId="ADAL" clId="{90EC169B-E8F8-4FD6-95FD-627159DCC8E9}" dt="2023-08-16T17:35:14.656" v="110" actId="478"/>
          <ac:spMkLst>
            <pc:docMk/>
            <pc:sldMk cId="3417856363" sldId="258"/>
            <ac:spMk id="6" creationId="{28A1FF16-5D57-2E26-7D22-03B9EC71BA9B}"/>
          </ac:spMkLst>
        </pc:spChg>
      </pc:sldChg>
      <pc:sldChg chg="add del">
        <pc:chgData name="Keneth López" userId="aa34afb1-10ad-4757-956e-7b9defed19c7" providerId="ADAL" clId="{90EC169B-E8F8-4FD6-95FD-627159DCC8E9}" dt="2023-08-16T17:47:15.966" v="131" actId="47"/>
        <pc:sldMkLst>
          <pc:docMk/>
          <pc:sldMk cId="2416325524" sldId="259"/>
        </pc:sldMkLst>
      </pc:sldChg>
      <pc:sldChg chg="add del">
        <pc:chgData name="Keneth López" userId="aa34afb1-10ad-4757-956e-7b9defed19c7" providerId="ADAL" clId="{90EC169B-E8F8-4FD6-95FD-627159DCC8E9}" dt="2023-08-16T17:47:15.217" v="130" actId="47"/>
        <pc:sldMkLst>
          <pc:docMk/>
          <pc:sldMk cId="4138974204" sldId="260"/>
        </pc:sldMkLst>
      </pc:sldChg>
      <pc:sldChg chg="add del">
        <pc:chgData name="Keneth López" userId="aa34afb1-10ad-4757-956e-7b9defed19c7" providerId="ADAL" clId="{90EC169B-E8F8-4FD6-95FD-627159DCC8E9}" dt="2023-08-16T17:47:09.160" v="129" actId="2696"/>
        <pc:sldMkLst>
          <pc:docMk/>
          <pc:sldMk cId="1292069151" sldId="261"/>
        </pc:sldMkLst>
      </pc:sldChg>
      <pc:sldChg chg="add del">
        <pc:chgData name="Keneth López" userId="aa34afb1-10ad-4757-956e-7b9defed19c7" providerId="ADAL" clId="{90EC169B-E8F8-4FD6-95FD-627159DCC8E9}" dt="2023-08-16T17:47:05.207" v="127" actId="2696"/>
        <pc:sldMkLst>
          <pc:docMk/>
          <pc:sldMk cId="3297360450" sldId="261"/>
        </pc:sldMkLst>
      </pc:sldChg>
      <pc:sldChg chg="add del">
        <pc:chgData name="Keneth López" userId="aa34afb1-10ad-4757-956e-7b9defed19c7" providerId="ADAL" clId="{90EC169B-E8F8-4FD6-95FD-627159DCC8E9}" dt="2023-08-16T17:46:58.049" v="126" actId="2696"/>
        <pc:sldMkLst>
          <pc:docMk/>
          <pc:sldMk cId="2661571595" sldId="262"/>
        </pc:sldMkLst>
      </pc:sldChg>
    </pc:docChg>
  </pc:docChgLst>
  <pc:docChgLst>
    <pc:chgData name="VCUALN" userId="S::vcualn@cnu.edu.ni::b860e716-ba24-4502-83f2-ebe130c6faf1" providerId="AD" clId="Web-{35B4AD1E-24C4-4F4C-B5CD-2D40535B4725}"/>
    <pc:docChg chg="modSld">
      <pc:chgData name="VCUALN" userId="S::vcualn@cnu.edu.ni::b860e716-ba24-4502-83f2-ebe130c6faf1" providerId="AD" clId="Web-{35B4AD1E-24C4-4F4C-B5CD-2D40535B4725}" dt="2023-10-06T18:37:37.215" v="23" actId="1076"/>
      <pc:docMkLst>
        <pc:docMk/>
      </pc:docMkLst>
      <pc:sldChg chg="modSp">
        <pc:chgData name="VCUALN" userId="S::vcualn@cnu.edu.ni::b860e716-ba24-4502-83f2-ebe130c6faf1" providerId="AD" clId="Web-{35B4AD1E-24C4-4F4C-B5CD-2D40535B4725}" dt="2023-10-06T18:36:19.135" v="4" actId="20577"/>
        <pc:sldMkLst>
          <pc:docMk/>
          <pc:sldMk cId="3213591982" sldId="256"/>
        </pc:sldMkLst>
        <pc:spChg chg="mod">
          <ac:chgData name="VCUALN" userId="S::vcualn@cnu.edu.ni::b860e716-ba24-4502-83f2-ebe130c6faf1" providerId="AD" clId="Web-{35B4AD1E-24C4-4F4C-B5CD-2D40535B4725}" dt="2023-10-06T18:36:19.135" v="4" actId="20577"/>
          <ac:spMkLst>
            <pc:docMk/>
            <pc:sldMk cId="3213591982" sldId="256"/>
            <ac:spMk id="3" creationId="{325A9CC9-9E60-183D-8608-08AA4E9B0CF7}"/>
          </ac:spMkLst>
        </pc:spChg>
      </pc:sldChg>
      <pc:sldChg chg="modSp">
        <pc:chgData name="VCUALN" userId="S::vcualn@cnu.edu.ni::b860e716-ba24-4502-83f2-ebe130c6faf1" providerId="AD" clId="Web-{35B4AD1E-24C4-4F4C-B5CD-2D40535B4725}" dt="2023-10-06T18:37:37.215" v="23" actId="1076"/>
        <pc:sldMkLst>
          <pc:docMk/>
          <pc:sldMk cId="243706757" sldId="366"/>
        </pc:sldMkLst>
        <pc:spChg chg="mod">
          <ac:chgData name="VCUALN" userId="S::vcualn@cnu.edu.ni::b860e716-ba24-4502-83f2-ebe130c6faf1" providerId="AD" clId="Web-{35B4AD1E-24C4-4F4C-B5CD-2D40535B4725}" dt="2023-10-06T18:37:22.199" v="21" actId="1076"/>
          <ac:spMkLst>
            <pc:docMk/>
            <pc:sldMk cId="243706757" sldId="366"/>
            <ac:spMk id="9" creationId="{00000000-0000-0000-0000-000000000000}"/>
          </ac:spMkLst>
        </pc:spChg>
        <pc:spChg chg="mod">
          <ac:chgData name="VCUALN" userId="S::vcualn@cnu.edu.ni::b860e716-ba24-4502-83f2-ebe130c6faf1" providerId="AD" clId="Web-{35B4AD1E-24C4-4F4C-B5CD-2D40535B4725}" dt="2023-10-06T18:37:37.215" v="23" actId="1076"/>
          <ac:spMkLst>
            <pc:docMk/>
            <pc:sldMk cId="243706757" sldId="366"/>
            <ac:spMk id="27"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BDF93C-9634-CE2D-7986-2B04A54B77F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NI"/>
          </a:p>
        </p:txBody>
      </p:sp>
      <p:sp>
        <p:nvSpPr>
          <p:cNvPr id="3" name="Subtítulo 2">
            <a:extLst>
              <a:ext uri="{FF2B5EF4-FFF2-40B4-BE49-F238E27FC236}">
                <a16:creationId xmlns:a16="http://schemas.microsoft.com/office/drawing/2014/main" id="{E99DF57B-6E0E-0ADF-DE50-46353224D3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NI"/>
          </a:p>
        </p:txBody>
      </p:sp>
      <p:sp>
        <p:nvSpPr>
          <p:cNvPr id="4" name="Marcador de fecha 3">
            <a:extLst>
              <a:ext uri="{FF2B5EF4-FFF2-40B4-BE49-F238E27FC236}">
                <a16:creationId xmlns:a16="http://schemas.microsoft.com/office/drawing/2014/main" id="{ADC4BD15-8DAB-91F1-1380-E8141870C98F}"/>
              </a:ext>
            </a:extLst>
          </p:cNvPr>
          <p:cNvSpPr>
            <a:spLocks noGrp="1"/>
          </p:cNvSpPr>
          <p:nvPr>
            <p:ph type="dt" sz="half" idx="10"/>
          </p:nvPr>
        </p:nvSpPr>
        <p:spPr/>
        <p:txBody>
          <a:bodyPr/>
          <a:lstStyle/>
          <a:p>
            <a:fld id="{419B709C-E74B-47A9-8AF4-7E4E564B53FA}" type="datetimeFigureOut">
              <a:rPr lang="es-NI" smtClean="0"/>
              <a:t>6/10/2023</a:t>
            </a:fld>
            <a:endParaRPr lang="es-NI"/>
          </a:p>
        </p:txBody>
      </p:sp>
      <p:sp>
        <p:nvSpPr>
          <p:cNvPr id="5" name="Marcador de pie de página 4">
            <a:extLst>
              <a:ext uri="{FF2B5EF4-FFF2-40B4-BE49-F238E27FC236}">
                <a16:creationId xmlns:a16="http://schemas.microsoft.com/office/drawing/2014/main" id="{B6090852-68D9-CA53-2F4A-01CCA4924E72}"/>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EB1A2C6C-E6E9-6FF7-889D-4710F66AB59B}"/>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530135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8269F4-F5C8-5B3F-7E3A-12C51E7ADC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NI"/>
          </a:p>
        </p:txBody>
      </p:sp>
      <p:sp>
        <p:nvSpPr>
          <p:cNvPr id="3" name="Marcador de posición de imagen 2">
            <a:extLst>
              <a:ext uri="{FF2B5EF4-FFF2-40B4-BE49-F238E27FC236}">
                <a16:creationId xmlns:a16="http://schemas.microsoft.com/office/drawing/2014/main" id="{6634DE66-0514-137B-2C2D-474F54B233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NI"/>
          </a:p>
        </p:txBody>
      </p:sp>
      <p:sp>
        <p:nvSpPr>
          <p:cNvPr id="4" name="Marcador de texto 3">
            <a:extLst>
              <a:ext uri="{FF2B5EF4-FFF2-40B4-BE49-F238E27FC236}">
                <a16:creationId xmlns:a16="http://schemas.microsoft.com/office/drawing/2014/main" id="{AC46E420-EEAC-4402-81B3-F9F83753D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CB12101-E122-9658-465A-2EF15E364B33}"/>
              </a:ext>
            </a:extLst>
          </p:cNvPr>
          <p:cNvSpPr>
            <a:spLocks noGrp="1"/>
          </p:cNvSpPr>
          <p:nvPr>
            <p:ph type="dt" sz="half" idx="10"/>
          </p:nvPr>
        </p:nvSpPr>
        <p:spPr/>
        <p:txBody>
          <a:bodyPr/>
          <a:lstStyle/>
          <a:p>
            <a:fld id="{419B709C-E74B-47A9-8AF4-7E4E564B53FA}" type="datetimeFigureOut">
              <a:rPr lang="es-NI" smtClean="0"/>
              <a:t>6/10/2023</a:t>
            </a:fld>
            <a:endParaRPr lang="es-NI"/>
          </a:p>
        </p:txBody>
      </p:sp>
      <p:sp>
        <p:nvSpPr>
          <p:cNvPr id="6" name="Marcador de pie de página 5">
            <a:extLst>
              <a:ext uri="{FF2B5EF4-FFF2-40B4-BE49-F238E27FC236}">
                <a16:creationId xmlns:a16="http://schemas.microsoft.com/office/drawing/2014/main" id="{E321093A-F387-E7C4-1B6B-80FA651D6D98}"/>
              </a:ext>
            </a:extLst>
          </p:cNvPr>
          <p:cNvSpPr>
            <a:spLocks noGrp="1"/>
          </p:cNvSpPr>
          <p:nvPr>
            <p:ph type="ftr" sz="quarter" idx="11"/>
          </p:nvPr>
        </p:nvSpPr>
        <p:spPr/>
        <p:txBody>
          <a:bodyPr/>
          <a:lstStyle/>
          <a:p>
            <a:endParaRPr lang="es-NI"/>
          </a:p>
        </p:txBody>
      </p:sp>
      <p:sp>
        <p:nvSpPr>
          <p:cNvPr id="7" name="Marcador de número de diapositiva 6">
            <a:extLst>
              <a:ext uri="{FF2B5EF4-FFF2-40B4-BE49-F238E27FC236}">
                <a16:creationId xmlns:a16="http://schemas.microsoft.com/office/drawing/2014/main" id="{E7EE28D5-B1D7-8B7A-112E-CC0206DA3A80}"/>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1946341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C4530E-E0E4-0FF0-8E8A-4FC38F3DF7BB}"/>
              </a:ext>
            </a:extLst>
          </p:cNvPr>
          <p:cNvSpPr>
            <a:spLocks noGrp="1"/>
          </p:cNvSpPr>
          <p:nvPr>
            <p:ph type="title"/>
          </p:nvPr>
        </p:nvSpPr>
        <p:spPr/>
        <p:txBody>
          <a:bodyPr/>
          <a:lstStyle/>
          <a:p>
            <a:r>
              <a:rPr lang="es-ES"/>
              <a:t>Haga clic para modificar el estilo de título del patrón</a:t>
            </a:r>
            <a:endParaRPr lang="es-NI"/>
          </a:p>
        </p:txBody>
      </p:sp>
      <p:sp>
        <p:nvSpPr>
          <p:cNvPr id="3" name="Marcador de texto vertical 2">
            <a:extLst>
              <a:ext uri="{FF2B5EF4-FFF2-40B4-BE49-F238E27FC236}">
                <a16:creationId xmlns:a16="http://schemas.microsoft.com/office/drawing/2014/main" id="{5D873B3B-63AC-86E7-8A63-4E7E8ABCB68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a:extLst>
              <a:ext uri="{FF2B5EF4-FFF2-40B4-BE49-F238E27FC236}">
                <a16:creationId xmlns:a16="http://schemas.microsoft.com/office/drawing/2014/main" id="{A0AB9886-32CC-22DD-E117-A5E133C0AB30}"/>
              </a:ext>
            </a:extLst>
          </p:cNvPr>
          <p:cNvSpPr>
            <a:spLocks noGrp="1"/>
          </p:cNvSpPr>
          <p:nvPr>
            <p:ph type="dt" sz="half" idx="10"/>
          </p:nvPr>
        </p:nvSpPr>
        <p:spPr/>
        <p:txBody>
          <a:bodyPr/>
          <a:lstStyle/>
          <a:p>
            <a:fld id="{419B709C-E74B-47A9-8AF4-7E4E564B53FA}" type="datetimeFigureOut">
              <a:rPr lang="es-NI" smtClean="0"/>
              <a:t>6/10/2023</a:t>
            </a:fld>
            <a:endParaRPr lang="es-NI"/>
          </a:p>
        </p:txBody>
      </p:sp>
      <p:sp>
        <p:nvSpPr>
          <p:cNvPr id="5" name="Marcador de pie de página 4">
            <a:extLst>
              <a:ext uri="{FF2B5EF4-FFF2-40B4-BE49-F238E27FC236}">
                <a16:creationId xmlns:a16="http://schemas.microsoft.com/office/drawing/2014/main" id="{614FF439-E884-4F17-025F-F2719E22429B}"/>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EECA06D6-08A1-5CE6-7845-A853DFE15106}"/>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2986219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47DA179-E67F-B770-B8AD-B15C5BD0A33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NI"/>
          </a:p>
        </p:txBody>
      </p:sp>
      <p:sp>
        <p:nvSpPr>
          <p:cNvPr id="3" name="Marcador de texto vertical 2">
            <a:extLst>
              <a:ext uri="{FF2B5EF4-FFF2-40B4-BE49-F238E27FC236}">
                <a16:creationId xmlns:a16="http://schemas.microsoft.com/office/drawing/2014/main" id="{E667FDD9-8B79-CC4E-C8ED-DDEF72F7ED1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a:extLst>
              <a:ext uri="{FF2B5EF4-FFF2-40B4-BE49-F238E27FC236}">
                <a16:creationId xmlns:a16="http://schemas.microsoft.com/office/drawing/2014/main" id="{CCC91944-DC98-160E-4859-F75E95066910}"/>
              </a:ext>
            </a:extLst>
          </p:cNvPr>
          <p:cNvSpPr>
            <a:spLocks noGrp="1"/>
          </p:cNvSpPr>
          <p:nvPr>
            <p:ph type="dt" sz="half" idx="10"/>
          </p:nvPr>
        </p:nvSpPr>
        <p:spPr/>
        <p:txBody>
          <a:bodyPr/>
          <a:lstStyle/>
          <a:p>
            <a:fld id="{419B709C-E74B-47A9-8AF4-7E4E564B53FA}" type="datetimeFigureOut">
              <a:rPr lang="es-NI" smtClean="0"/>
              <a:t>6/10/2023</a:t>
            </a:fld>
            <a:endParaRPr lang="es-NI"/>
          </a:p>
        </p:txBody>
      </p:sp>
      <p:sp>
        <p:nvSpPr>
          <p:cNvPr id="5" name="Marcador de pie de página 4">
            <a:extLst>
              <a:ext uri="{FF2B5EF4-FFF2-40B4-BE49-F238E27FC236}">
                <a16:creationId xmlns:a16="http://schemas.microsoft.com/office/drawing/2014/main" id="{4707F5C8-A850-7FCE-7327-2E54CE2600D5}"/>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26314240-1A31-1EE0-C48A-A02A90F3CEBF}"/>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2146261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FBB5B7-9591-2610-DE0A-3699A885487A}"/>
              </a:ext>
            </a:extLst>
          </p:cNvPr>
          <p:cNvSpPr>
            <a:spLocks noGrp="1"/>
          </p:cNvSpPr>
          <p:nvPr>
            <p:ph type="title"/>
          </p:nvPr>
        </p:nvSpPr>
        <p:spPr>
          <a:xfrm>
            <a:off x="838200" y="563245"/>
            <a:ext cx="10515600" cy="1325563"/>
          </a:xfrm>
        </p:spPr>
        <p:txBody>
          <a:bodyPr/>
          <a:lstStyle>
            <a:lvl1pPr>
              <a:defRPr lang="es-NI" sz="4400" b="1" kern="1200">
                <a:solidFill>
                  <a:srgbClr val="002060"/>
                </a:solidFill>
                <a:latin typeface="Bahnschrift" panose="020B0502040204020203" pitchFamily="34" charset="0"/>
                <a:ea typeface="Roboto" panose="02000000000000000000" pitchFamily="2" charset="0"/>
                <a:cs typeface="+mj-cs"/>
              </a:defRPr>
            </a:lvl1pPr>
          </a:lstStyle>
          <a:p>
            <a:r>
              <a:rPr lang="es-ES" dirty="0"/>
              <a:t>Haga clic para modificar el estilo de título del patrón</a:t>
            </a:r>
            <a:endParaRPr lang="es-NI" dirty="0"/>
          </a:p>
        </p:txBody>
      </p:sp>
      <p:sp>
        <p:nvSpPr>
          <p:cNvPr id="3" name="Marcador de contenido 2">
            <a:extLst>
              <a:ext uri="{FF2B5EF4-FFF2-40B4-BE49-F238E27FC236}">
                <a16:creationId xmlns:a16="http://schemas.microsoft.com/office/drawing/2014/main" id="{77F3FAD3-836F-9A21-C326-D54BCF8B3251}"/>
              </a:ext>
            </a:extLst>
          </p:cNvPr>
          <p:cNvSpPr>
            <a:spLocks noGrp="1"/>
          </p:cNvSpPr>
          <p:nvPr>
            <p:ph idx="1" hasCustomPrompt="1"/>
          </p:nvPr>
        </p:nvSpPr>
        <p:spPr>
          <a:xfrm>
            <a:off x="838200" y="2012170"/>
            <a:ext cx="10515600" cy="4678190"/>
          </a:xfrm>
        </p:spPr>
        <p:txBody>
          <a:bodyPr/>
          <a:lstStyle>
            <a:lvl1pPr>
              <a:defRPr lang="es-ES" sz="2800" kern="1200" dirty="0">
                <a:solidFill>
                  <a:srgbClr val="002060"/>
                </a:solidFill>
                <a:latin typeface="D-DIN" panose="020B0504030202030204" pitchFamily="34" charset="0"/>
                <a:ea typeface="Ebrima" panose="02000000000000000000" pitchFamily="2" charset="0"/>
                <a:cs typeface="Ebrima" panose="02000000000000000000" pitchFamily="2" charset="0"/>
              </a:defRPr>
            </a:lvl1pPr>
            <a:lvl2pPr>
              <a:defRPr lang="es-ES" sz="2400" kern="1200" dirty="0" smtClean="0">
                <a:solidFill>
                  <a:srgbClr val="002060"/>
                </a:solidFill>
                <a:latin typeface="D-DIN" panose="020B0504030202030204" pitchFamily="34" charset="0"/>
                <a:ea typeface="Ebrima" panose="02000000000000000000" pitchFamily="2" charset="0"/>
                <a:cs typeface="Ebrima" panose="02000000000000000000" pitchFamily="2" charset="0"/>
              </a:defRPr>
            </a:lvl2pPr>
          </a:lstStyle>
          <a:p>
            <a:pPr lvl="0"/>
            <a:r>
              <a:rPr lang="es-ES" dirty="0"/>
              <a:t>Haga clic para modificar los estilos de texto del patrón</a:t>
            </a:r>
          </a:p>
          <a:p>
            <a:pPr lvl="1"/>
            <a:endParaRPr lang="es-ES" dirty="0"/>
          </a:p>
          <a:p>
            <a:pPr lvl="2"/>
            <a:endParaRPr lang="es-ES" dirty="0"/>
          </a:p>
        </p:txBody>
      </p:sp>
    </p:spTree>
    <p:extLst>
      <p:ext uri="{BB962C8B-B14F-4D97-AF65-F5344CB8AC3E}">
        <p14:creationId xmlns:p14="http://schemas.microsoft.com/office/powerpoint/2010/main" val="4152074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FBB5B7-9591-2610-DE0A-3699A885487A}"/>
              </a:ext>
            </a:extLst>
          </p:cNvPr>
          <p:cNvSpPr>
            <a:spLocks noGrp="1"/>
          </p:cNvSpPr>
          <p:nvPr>
            <p:ph type="title"/>
          </p:nvPr>
        </p:nvSpPr>
        <p:spPr>
          <a:xfrm>
            <a:off x="838200" y="563245"/>
            <a:ext cx="10515600" cy="1325563"/>
          </a:xfrm>
        </p:spPr>
        <p:txBody>
          <a:bodyPr/>
          <a:lstStyle>
            <a:lvl1pPr>
              <a:defRPr lang="es-NI" sz="4400" b="1" kern="1200">
                <a:solidFill>
                  <a:srgbClr val="002060"/>
                </a:solidFill>
                <a:latin typeface="Bahnschrift" panose="020B0502040204020203" pitchFamily="34" charset="0"/>
                <a:ea typeface="Roboto" panose="02000000000000000000" pitchFamily="2" charset="0"/>
                <a:cs typeface="+mj-cs"/>
              </a:defRPr>
            </a:lvl1pPr>
          </a:lstStyle>
          <a:p>
            <a:r>
              <a:rPr lang="es-ES" dirty="0"/>
              <a:t>Haga clic para modificar el estilo de título del patrón</a:t>
            </a:r>
            <a:endParaRPr lang="es-NI" dirty="0"/>
          </a:p>
        </p:txBody>
      </p:sp>
    </p:spTree>
    <p:extLst>
      <p:ext uri="{BB962C8B-B14F-4D97-AF65-F5344CB8AC3E}">
        <p14:creationId xmlns:p14="http://schemas.microsoft.com/office/powerpoint/2010/main" val="2800536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8441FD-1D22-8837-DEA8-9CD608865C7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NI"/>
          </a:p>
        </p:txBody>
      </p:sp>
      <p:sp>
        <p:nvSpPr>
          <p:cNvPr id="3" name="Marcador de texto 2">
            <a:extLst>
              <a:ext uri="{FF2B5EF4-FFF2-40B4-BE49-F238E27FC236}">
                <a16:creationId xmlns:a16="http://schemas.microsoft.com/office/drawing/2014/main" id="{838B2A16-8D44-DE8A-6EDA-1F2FBDBAEB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C1A0571-1DE9-099A-4CE3-975F4BAC4E0B}"/>
              </a:ext>
            </a:extLst>
          </p:cNvPr>
          <p:cNvSpPr>
            <a:spLocks noGrp="1"/>
          </p:cNvSpPr>
          <p:nvPr>
            <p:ph type="dt" sz="half" idx="10"/>
          </p:nvPr>
        </p:nvSpPr>
        <p:spPr/>
        <p:txBody>
          <a:bodyPr/>
          <a:lstStyle/>
          <a:p>
            <a:fld id="{419B709C-E74B-47A9-8AF4-7E4E564B53FA}" type="datetimeFigureOut">
              <a:rPr lang="es-NI" smtClean="0"/>
              <a:t>6/10/2023</a:t>
            </a:fld>
            <a:endParaRPr lang="es-NI"/>
          </a:p>
        </p:txBody>
      </p:sp>
      <p:sp>
        <p:nvSpPr>
          <p:cNvPr id="5" name="Marcador de pie de página 4">
            <a:extLst>
              <a:ext uri="{FF2B5EF4-FFF2-40B4-BE49-F238E27FC236}">
                <a16:creationId xmlns:a16="http://schemas.microsoft.com/office/drawing/2014/main" id="{05BF1152-D0E4-4932-26EB-3C96E6C63F6B}"/>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D97812A6-9903-05B7-5CD2-67256E4768D1}"/>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1710346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6B7691-A84D-07CB-6F90-800856EB28FF}"/>
              </a:ext>
            </a:extLst>
          </p:cNvPr>
          <p:cNvSpPr>
            <a:spLocks noGrp="1"/>
          </p:cNvSpPr>
          <p:nvPr>
            <p:ph type="title"/>
          </p:nvPr>
        </p:nvSpPr>
        <p:spPr/>
        <p:txBody>
          <a:bodyPr/>
          <a:lstStyle/>
          <a:p>
            <a:r>
              <a:rPr lang="es-ES"/>
              <a:t>Haga clic para modificar el estilo de título del patrón</a:t>
            </a:r>
            <a:endParaRPr lang="es-NI"/>
          </a:p>
        </p:txBody>
      </p:sp>
      <p:sp>
        <p:nvSpPr>
          <p:cNvPr id="3" name="Marcador de contenido 2">
            <a:extLst>
              <a:ext uri="{FF2B5EF4-FFF2-40B4-BE49-F238E27FC236}">
                <a16:creationId xmlns:a16="http://schemas.microsoft.com/office/drawing/2014/main" id="{C6E7FA58-BC55-838E-4AE6-AE198CF5592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contenido 3">
            <a:extLst>
              <a:ext uri="{FF2B5EF4-FFF2-40B4-BE49-F238E27FC236}">
                <a16:creationId xmlns:a16="http://schemas.microsoft.com/office/drawing/2014/main" id="{C000F6AC-9AF1-9223-0C59-AE093CAA3B5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5" name="Marcador de fecha 4">
            <a:extLst>
              <a:ext uri="{FF2B5EF4-FFF2-40B4-BE49-F238E27FC236}">
                <a16:creationId xmlns:a16="http://schemas.microsoft.com/office/drawing/2014/main" id="{28492E63-2EB3-D827-9715-2A7CEE9518EA}"/>
              </a:ext>
            </a:extLst>
          </p:cNvPr>
          <p:cNvSpPr>
            <a:spLocks noGrp="1"/>
          </p:cNvSpPr>
          <p:nvPr>
            <p:ph type="dt" sz="half" idx="10"/>
          </p:nvPr>
        </p:nvSpPr>
        <p:spPr/>
        <p:txBody>
          <a:bodyPr/>
          <a:lstStyle/>
          <a:p>
            <a:fld id="{419B709C-E74B-47A9-8AF4-7E4E564B53FA}" type="datetimeFigureOut">
              <a:rPr lang="es-NI" smtClean="0"/>
              <a:t>6/10/2023</a:t>
            </a:fld>
            <a:endParaRPr lang="es-NI"/>
          </a:p>
        </p:txBody>
      </p:sp>
      <p:sp>
        <p:nvSpPr>
          <p:cNvPr id="6" name="Marcador de pie de página 5">
            <a:extLst>
              <a:ext uri="{FF2B5EF4-FFF2-40B4-BE49-F238E27FC236}">
                <a16:creationId xmlns:a16="http://schemas.microsoft.com/office/drawing/2014/main" id="{234019AC-ABEC-81CE-1BAD-B3D88A3DA4E3}"/>
              </a:ext>
            </a:extLst>
          </p:cNvPr>
          <p:cNvSpPr>
            <a:spLocks noGrp="1"/>
          </p:cNvSpPr>
          <p:nvPr>
            <p:ph type="ftr" sz="quarter" idx="11"/>
          </p:nvPr>
        </p:nvSpPr>
        <p:spPr/>
        <p:txBody>
          <a:bodyPr/>
          <a:lstStyle/>
          <a:p>
            <a:endParaRPr lang="es-NI"/>
          </a:p>
        </p:txBody>
      </p:sp>
      <p:sp>
        <p:nvSpPr>
          <p:cNvPr id="7" name="Marcador de número de diapositiva 6">
            <a:extLst>
              <a:ext uri="{FF2B5EF4-FFF2-40B4-BE49-F238E27FC236}">
                <a16:creationId xmlns:a16="http://schemas.microsoft.com/office/drawing/2014/main" id="{845A55C3-C6F9-96FE-904A-9F10DDB71329}"/>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2795948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B0D0DA-FCC1-1CEC-A684-4B17F281A96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NI"/>
          </a:p>
        </p:txBody>
      </p:sp>
      <p:sp>
        <p:nvSpPr>
          <p:cNvPr id="3" name="Marcador de texto 2">
            <a:extLst>
              <a:ext uri="{FF2B5EF4-FFF2-40B4-BE49-F238E27FC236}">
                <a16:creationId xmlns:a16="http://schemas.microsoft.com/office/drawing/2014/main" id="{0B2BDDFE-2F2D-F844-EFE9-AD2E019293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7980056-DA3D-4689-1980-DA4A051ECA5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5" name="Marcador de texto 4">
            <a:extLst>
              <a:ext uri="{FF2B5EF4-FFF2-40B4-BE49-F238E27FC236}">
                <a16:creationId xmlns:a16="http://schemas.microsoft.com/office/drawing/2014/main" id="{505AD022-77FB-31F2-26CA-2D6E0AD781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F3E551E-DB0D-154C-C0F6-0C24073925B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7" name="Marcador de fecha 6">
            <a:extLst>
              <a:ext uri="{FF2B5EF4-FFF2-40B4-BE49-F238E27FC236}">
                <a16:creationId xmlns:a16="http://schemas.microsoft.com/office/drawing/2014/main" id="{BD14FC9A-5F81-D566-72FB-233E3B380019}"/>
              </a:ext>
            </a:extLst>
          </p:cNvPr>
          <p:cNvSpPr>
            <a:spLocks noGrp="1"/>
          </p:cNvSpPr>
          <p:nvPr>
            <p:ph type="dt" sz="half" idx="10"/>
          </p:nvPr>
        </p:nvSpPr>
        <p:spPr/>
        <p:txBody>
          <a:bodyPr/>
          <a:lstStyle/>
          <a:p>
            <a:fld id="{419B709C-E74B-47A9-8AF4-7E4E564B53FA}" type="datetimeFigureOut">
              <a:rPr lang="es-NI" smtClean="0"/>
              <a:t>6/10/2023</a:t>
            </a:fld>
            <a:endParaRPr lang="es-NI"/>
          </a:p>
        </p:txBody>
      </p:sp>
      <p:sp>
        <p:nvSpPr>
          <p:cNvPr id="8" name="Marcador de pie de página 7">
            <a:extLst>
              <a:ext uri="{FF2B5EF4-FFF2-40B4-BE49-F238E27FC236}">
                <a16:creationId xmlns:a16="http://schemas.microsoft.com/office/drawing/2014/main" id="{54CCF691-F3DD-805F-C50D-A0C7FF7FBEBD}"/>
              </a:ext>
            </a:extLst>
          </p:cNvPr>
          <p:cNvSpPr>
            <a:spLocks noGrp="1"/>
          </p:cNvSpPr>
          <p:nvPr>
            <p:ph type="ftr" sz="quarter" idx="11"/>
          </p:nvPr>
        </p:nvSpPr>
        <p:spPr/>
        <p:txBody>
          <a:bodyPr/>
          <a:lstStyle/>
          <a:p>
            <a:endParaRPr lang="es-NI"/>
          </a:p>
        </p:txBody>
      </p:sp>
      <p:sp>
        <p:nvSpPr>
          <p:cNvPr id="9" name="Marcador de número de diapositiva 8">
            <a:extLst>
              <a:ext uri="{FF2B5EF4-FFF2-40B4-BE49-F238E27FC236}">
                <a16:creationId xmlns:a16="http://schemas.microsoft.com/office/drawing/2014/main" id="{6EF360E4-B628-B7A2-044C-A57690A36626}"/>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561369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3DDBC3-D5A1-8C47-9628-16E2176B50F0}"/>
              </a:ext>
            </a:extLst>
          </p:cNvPr>
          <p:cNvSpPr>
            <a:spLocks noGrp="1"/>
          </p:cNvSpPr>
          <p:nvPr>
            <p:ph type="title"/>
          </p:nvPr>
        </p:nvSpPr>
        <p:spPr/>
        <p:txBody>
          <a:bodyPr/>
          <a:lstStyle/>
          <a:p>
            <a:r>
              <a:rPr lang="es-ES"/>
              <a:t>Haga clic para modificar el estilo de título del patrón</a:t>
            </a:r>
            <a:endParaRPr lang="es-NI"/>
          </a:p>
        </p:txBody>
      </p:sp>
      <p:sp>
        <p:nvSpPr>
          <p:cNvPr id="3" name="Marcador de fecha 2">
            <a:extLst>
              <a:ext uri="{FF2B5EF4-FFF2-40B4-BE49-F238E27FC236}">
                <a16:creationId xmlns:a16="http://schemas.microsoft.com/office/drawing/2014/main" id="{1266D389-40F0-36D1-DFC3-259E5AB52C79}"/>
              </a:ext>
            </a:extLst>
          </p:cNvPr>
          <p:cNvSpPr>
            <a:spLocks noGrp="1"/>
          </p:cNvSpPr>
          <p:nvPr>
            <p:ph type="dt" sz="half" idx="10"/>
          </p:nvPr>
        </p:nvSpPr>
        <p:spPr/>
        <p:txBody>
          <a:bodyPr/>
          <a:lstStyle/>
          <a:p>
            <a:fld id="{419B709C-E74B-47A9-8AF4-7E4E564B53FA}" type="datetimeFigureOut">
              <a:rPr lang="es-NI" smtClean="0"/>
              <a:t>6/10/2023</a:t>
            </a:fld>
            <a:endParaRPr lang="es-NI"/>
          </a:p>
        </p:txBody>
      </p:sp>
      <p:sp>
        <p:nvSpPr>
          <p:cNvPr id="4" name="Marcador de pie de página 3">
            <a:extLst>
              <a:ext uri="{FF2B5EF4-FFF2-40B4-BE49-F238E27FC236}">
                <a16:creationId xmlns:a16="http://schemas.microsoft.com/office/drawing/2014/main" id="{EEA54E48-6F80-5121-DAF1-0FE8C54DA3F1}"/>
              </a:ext>
            </a:extLst>
          </p:cNvPr>
          <p:cNvSpPr>
            <a:spLocks noGrp="1"/>
          </p:cNvSpPr>
          <p:nvPr>
            <p:ph type="ftr" sz="quarter" idx="11"/>
          </p:nvPr>
        </p:nvSpPr>
        <p:spPr/>
        <p:txBody>
          <a:bodyPr/>
          <a:lstStyle/>
          <a:p>
            <a:endParaRPr lang="es-NI"/>
          </a:p>
        </p:txBody>
      </p:sp>
      <p:sp>
        <p:nvSpPr>
          <p:cNvPr id="5" name="Marcador de número de diapositiva 4">
            <a:extLst>
              <a:ext uri="{FF2B5EF4-FFF2-40B4-BE49-F238E27FC236}">
                <a16:creationId xmlns:a16="http://schemas.microsoft.com/office/drawing/2014/main" id="{E8504488-F3D7-0610-30F4-5DEFB80DAD8A}"/>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1948509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804CD3E-8B65-5248-86A0-E7D5D90F56E5}"/>
              </a:ext>
            </a:extLst>
          </p:cNvPr>
          <p:cNvSpPr>
            <a:spLocks noGrp="1"/>
          </p:cNvSpPr>
          <p:nvPr>
            <p:ph type="dt" sz="half" idx="10"/>
          </p:nvPr>
        </p:nvSpPr>
        <p:spPr/>
        <p:txBody>
          <a:bodyPr/>
          <a:lstStyle/>
          <a:p>
            <a:fld id="{419B709C-E74B-47A9-8AF4-7E4E564B53FA}" type="datetimeFigureOut">
              <a:rPr lang="es-NI" smtClean="0"/>
              <a:t>6/10/2023</a:t>
            </a:fld>
            <a:endParaRPr lang="es-NI"/>
          </a:p>
        </p:txBody>
      </p:sp>
      <p:sp>
        <p:nvSpPr>
          <p:cNvPr id="3" name="Marcador de pie de página 2">
            <a:extLst>
              <a:ext uri="{FF2B5EF4-FFF2-40B4-BE49-F238E27FC236}">
                <a16:creationId xmlns:a16="http://schemas.microsoft.com/office/drawing/2014/main" id="{F0D85507-ACBE-508D-71C2-473F0F6A4F57}"/>
              </a:ext>
            </a:extLst>
          </p:cNvPr>
          <p:cNvSpPr>
            <a:spLocks noGrp="1"/>
          </p:cNvSpPr>
          <p:nvPr>
            <p:ph type="ftr" sz="quarter" idx="11"/>
          </p:nvPr>
        </p:nvSpPr>
        <p:spPr/>
        <p:txBody>
          <a:bodyPr/>
          <a:lstStyle/>
          <a:p>
            <a:endParaRPr lang="es-NI"/>
          </a:p>
        </p:txBody>
      </p:sp>
      <p:sp>
        <p:nvSpPr>
          <p:cNvPr id="4" name="Marcador de número de diapositiva 3">
            <a:extLst>
              <a:ext uri="{FF2B5EF4-FFF2-40B4-BE49-F238E27FC236}">
                <a16:creationId xmlns:a16="http://schemas.microsoft.com/office/drawing/2014/main" id="{75E004A5-9C54-3C64-E7E2-A14A73C746C2}"/>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1362528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DB6E0B-E3D3-A934-B805-A99020E6A24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NI"/>
          </a:p>
        </p:txBody>
      </p:sp>
      <p:sp>
        <p:nvSpPr>
          <p:cNvPr id="3" name="Marcador de contenido 2">
            <a:extLst>
              <a:ext uri="{FF2B5EF4-FFF2-40B4-BE49-F238E27FC236}">
                <a16:creationId xmlns:a16="http://schemas.microsoft.com/office/drawing/2014/main" id="{070A997F-4860-B959-7BBC-8907082445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texto 3">
            <a:extLst>
              <a:ext uri="{FF2B5EF4-FFF2-40B4-BE49-F238E27FC236}">
                <a16:creationId xmlns:a16="http://schemas.microsoft.com/office/drawing/2014/main" id="{378B81E1-9D36-A86B-63D2-9FFDD727C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EC6775E-9727-D2C8-4EFD-9A4236D5EF5F}"/>
              </a:ext>
            </a:extLst>
          </p:cNvPr>
          <p:cNvSpPr>
            <a:spLocks noGrp="1"/>
          </p:cNvSpPr>
          <p:nvPr>
            <p:ph type="dt" sz="half" idx="10"/>
          </p:nvPr>
        </p:nvSpPr>
        <p:spPr/>
        <p:txBody>
          <a:bodyPr/>
          <a:lstStyle/>
          <a:p>
            <a:fld id="{419B709C-E74B-47A9-8AF4-7E4E564B53FA}" type="datetimeFigureOut">
              <a:rPr lang="es-NI" smtClean="0"/>
              <a:t>6/10/2023</a:t>
            </a:fld>
            <a:endParaRPr lang="es-NI"/>
          </a:p>
        </p:txBody>
      </p:sp>
      <p:sp>
        <p:nvSpPr>
          <p:cNvPr id="6" name="Marcador de pie de página 5">
            <a:extLst>
              <a:ext uri="{FF2B5EF4-FFF2-40B4-BE49-F238E27FC236}">
                <a16:creationId xmlns:a16="http://schemas.microsoft.com/office/drawing/2014/main" id="{7862201A-7DF5-FCCF-3956-236DE97C2D3E}"/>
              </a:ext>
            </a:extLst>
          </p:cNvPr>
          <p:cNvSpPr>
            <a:spLocks noGrp="1"/>
          </p:cNvSpPr>
          <p:nvPr>
            <p:ph type="ftr" sz="quarter" idx="11"/>
          </p:nvPr>
        </p:nvSpPr>
        <p:spPr/>
        <p:txBody>
          <a:bodyPr/>
          <a:lstStyle/>
          <a:p>
            <a:endParaRPr lang="es-NI"/>
          </a:p>
        </p:txBody>
      </p:sp>
      <p:sp>
        <p:nvSpPr>
          <p:cNvPr id="7" name="Marcador de número de diapositiva 6">
            <a:extLst>
              <a:ext uri="{FF2B5EF4-FFF2-40B4-BE49-F238E27FC236}">
                <a16:creationId xmlns:a16="http://schemas.microsoft.com/office/drawing/2014/main" id="{8C4A5058-5D4C-40E0-35C7-FA7A6C51390F}"/>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3841843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067EDC5-DB64-0F4B-3627-580F575E75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NI"/>
          </a:p>
        </p:txBody>
      </p:sp>
      <p:sp>
        <p:nvSpPr>
          <p:cNvPr id="3" name="Marcador de texto 2">
            <a:extLst>
              <a:ext uri="{FF2B5EF4-FFF2-40B4-BE49-F238E27FC236}">
                <a16:creationId xmlns:a16="http://schemas.microsoft.com/office/drawing/2014/main" id="{AC407F72-A20A-87F8-15F1-8BBD075D10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a:extLst>
              <a:ext uri="{FF2B5EF4-FFF2-40B4-BE49-F238E27FC236}">
                <a16:creationId xmlns:a16="http://schemas.microsoft.com/office/drawing/2014/main" id="{F4CEFD90-8347-FA93-1DDD-DA344C9D89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B709C-E74B-47A9-8AF4-7E4E564B53FA}" type="datetimeFigureOut">
              <a:rPr lang="es-NI" smtClean="0"/>
              <a:t>6/10/2023</a:t>
            </a:fld>
            <a:endParaRPr lang="es-NI"/>
          </a:p>
        </p:txBody>
      </p:sp>
      <p:sp>
        <p:nvSpPr>
          <p:cNvPr id="5" name="Marcador de pie de página 4">
            <a:extLst>
              <a:ext uri="{FF2B5EF4-FFF2-40B4-BE49-F238E27FC236}">
                <a16:creationId xmlns:a16="http://schemas.microsoft.com/office/drawing/2014/main" id="{CE46703A-E83B-4C29-8546-AEB0AF99DB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a:p>
        </p:txBody>
      </p:sp>
      <p:sp>
        <p:nvSpPr>
          <p:cNvPr id="6" name="Marcador de número de diapositiva 5">
            <a:extLst>
              <a:ext uri="{FF2B5EF4-FFF2-40B4-BE49-F238E27FC236}">
                <a16:creationId xmlns:a16="http://schemas.microsoft.com/office/drawing/2014/main" id="{433A2CF1-4FC8-3956-AE11-6EF4217765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48F36-128D-4A94-BE40-ACD8F3111A28}" type="slidenum">
              <a:rPr lang="es-NI" smtClean="0"/>
              <a:t>‹Nº›</a:t>
            </a:fld>
            <a:endParaRPr lang="es-NI"/>
          </a:p>
        </p:txBody>
      </p:sp>
    </p:spTree>
    <p:extLst>
      <p:ext uri="{BB962C8B-B14F-4D97-AF65-F5344CB8AC3E}">
        <p14:creationId xmlns:p14="http://schemas.microsoft.com/office/powerpoint/2010/main" val="512938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hyperlink" Target="https://openai.com/blog/teaching-with-ai" TargetMode="External"/><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4.svg"/><Relationship Id="rId21" Type="http://schemas.openxmlformats.org/officeDocument/2006/relationships/image" Target="../media/image80.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image" Target="../media/image63.png"/><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8.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10.svg"/><Relationship Id="rId15" Type="http://schemas.openxmlformats.org/officeDocument/2006/relationships/image" Target="../media/image74.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9.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8.xml"/><Relationship Id="rId1" Type="http://schemas.openxmlformats.org/officeDocument/2006/relationships/themeOverride" Target="../theme/themeOverride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FBE373-6481-FBA5-4A97-9B4FF654DB9E}"/>
              </a:ext>
            </a:extLst>
          </p:cNvPr>
          <p:cNvSpPr>
            <a:spLocks noGrp="1"/>
          </p:cNvSpPr>
          <p:nvPr>
            <p:ph type="ctrTitle"/>
          </p:nvPr>
        </p:nvSpPr>
        <p:spPr>
          <a:xfrm>
            <a:off x="763929" y="2766350"/>
            <a:ext cx="10718157" cy="1556778"/>
          </a:xfrm>
          <a:noFill/>
          <a:effectLst>
            <a:outerShdw blurRad="50800" dist="38100" dir="2700000" algn="tl" rotWithShape="0">
              <a:schemeClr val="accent1">
                <a:lumMod val="50000"/>
                <a:alpha val="33000"/>
              </a:schemeClr>
            </a:outerShdw>
          </a:effectLst>
        </p:spPr>
        <p:txBody>
          <a:bodyPr>
            <a:noAutofit/>
          </a:bodyPr>
          <a:lstStyle/>
          <a:p>
            <a:r>
              <a:rPr lang="es-NI" sz="6600" dirty="0" err="1">
                <a:solidFill>
                  <a:srgbClr val="186AAD"/>
                </a:solidFill>
                <a:effectLst/>
                <a:latin typeface="Franklin Gothic Heavy" panose="020B0903020102020204" pitchFamily="34" charset="0"/>
              </a:rPr>
              <a:t>ChatGPT</a:t>
            </a:r>
            <a:r>
              <a:rPr lang="es-NI" sz="6600" dirty="0">
                <a:solidFill>
                  <a:srgbClr val="186AAD"/>
                </a:solidFill>
                <a:effectLst/>
                <a:latin typeface="Franklin Gothic Heavy" panose="020B0903020102020204" pitchFamily="34" charset="0"/>
              </a:rPr>
              <a:t> en educación</a:t>
            </a:r>
            <a:br>
              <a:rPr lang="es-NI" sz="4800" dirty="0">
                <a:solidFill>
                  <a:srgbClr val="186AAD"/>
                </a:solidFill>
                <a:effectLst/>
                <a:latin typeface="Franklin Gothic Heavy" panose="020B0903020102020204" pitchFamily="34" charset="0"/>
              </a:rPr>
            </a:br>
            <a:r>
              <a:rPr lang="es-NI" sz="4000" dirty="0">
                <a:solidFill>
                  <a:srgbClr val="186AAD"/>
                </a:solidFill>
                <a:effectLst/>
                <a:latin typeface="Franklin Gothic Book" panose="020B0503020102020204" pitchFamily="34" charset="0"/>
              </a:rPr>
              <a:t>Aplicaciones - Retos - Oportunidades</a:t>
            </a:r>
          </a:p>
        </p:txBody>
      </p:sp>
      <p:sp>
        <p:nvSpPr>
          <p:cNvPr id="3" name="Subtítulo 2">
            <a:extLst>
              <a:ext uri="{FF2B5EF4-FFF2-40B4-BE49-F238E27FC236}">
                <a16:creationId xmlns:a16="http://schemas.microsoft.com/office/drawing/2014/main" id="{325A9CC9-9E60-183D-8608-08AA4E9B0CF7}"/>
              </a:ext>
            </a:extLst>
          </p:cNvPr>
          <p:cNvSpPr>
            <a:spLocks noGrp="1"/>
          </p:cNvSpPr>
          <p:nvPr>
            <p:ph type="subTitle" idx="1"/>
          </p:nvPr>
        </p:nvSpPr>
        <p:spPr>
          <a:xfrm>
            <a:off x="1524000" y="4450450"/>
            <a:ext cx="9144000" cy="1488531"/>
          </a:xfrm>
          <a:ln>
            <a:noFill/>
          </a:ln>
        </p:spPr>
        <p:txBody>
          <a:bodyPr anchor="ctr">
            <a:normAutofit/>
          </a:bodyPr>
          <a:lstStyle/>
          <a:p>
            <a:r>
              <a:rPr lang="es-ES" sz="3200" dirty="0">
                <a:solidFill>
                  <a:srgbClr val="186AAD"/>
                </a:solidFill>
                <a:latin typeface="Roboto"/>
                <a:ea typeface="Roboto"/>
                <a:cs typeface="Roboto"/>
              </a:rPr>
              <a:t>Norman René Trujillo Zapata, </a:t>
            </a:r>
            <a:r>
              <a:rPr lang="es-ES" sz="3200" dirty="0" err="1">
                <a:solidFill>
                  <a:srgbClr val="186AAD"/>
                </a:solidFill>
                <a:latin typeface="Roboto"/>
                <a:ea typeface="Roboto"/>
                <a:cs typeface="Roboto"/>
              </a:rPr>
              <a:t>MSc</a:t>
            </a:r>
            <a:r>
              <a:rPr lang="es-ES" sz="3200" dirty="0">
                <a:solidFill>
                  <a:srgbClr val="186AAD"/>
                </a:solidFill>
                <a:latin typeface="Roboto"/>
                <a:ea typeface="Roboto"/>
                <a:cs typeface="Roboto"/>
              </a:rPr>
              <a:t>.</a:t>
            </a:r>
            <a:endParaRPr lang="es-ES" dirty="0">
              <a:solidFill>
                <a:srgbClr val="186AAD"/>
              </a:solidFill>
              <a:latin typeface="Roboto"/>
              <a:ea typeface="Roboto"/>
              <a:cs typeface="Roboto"/>
            </a:endParaRPr>
          </a:p>
          <a:p>
            <a:r>
              <a:rPr lang="es-ES" sz="2000" dirty="0">
                <a:solidFill>
                  <a:srgbClr val="186AAD"/>
                </a:solidFill>
                <a:latin typeface="Roboto" panose="02000000000000000000" pitchFamily="2" charset="0"/>
                <a:ea typeface="Roboto" panose="02000000000000000000" pitchFamily="2" charset="0"/>
              </a:rPr>
              <a:t>Universidad Nacional de Ingeniería</a:t>
            </a:r>
            <a:endParaRPr lang="es-NI" sz="2000" dirty="0">
              <a:solidFill>
                <a:srgbClr val="186AAD"/>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13591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0" y="0"/>
            <a:ext cx="4979459" cy="7069099"/>
            <a:chOff x="0" y="0"/>
            <a:chExt cx="9958917" cy="14138197"/>
          </a:xfrm>
        </p:grpSpPr>
        <p:pic>
          <p:nvPicPr>
            <p:cNvPr id="5" name="Picture 3"/>
            <p:cNvPicPr>
              <a:picLocks noChangeAspect="1"/>
            </p:cNvPicPr>
            <p:nvPr/>
          </p:nvPicPr>
          <p:blipFill>
            <a:blip r:embed="rId2"/>
            <a:srcRect l="15831" r="15059"/>
            <a:stretch>
              <a:fillRect/>
            </a:stretch>
          </p:blipFill>
          <p:spPr>
            <a:xfrm>
              <a:off x="0" y="0"/>
              <a:ext cx="9958917" cy="14138197"/>
            </a:xfrm>
            <a:prstGeom prst="rect">
              <a:avLst/>
            </a:prstGeom>
          </p:spPr>
        </p:pic>
      </p:grpSp>
      <p:sp>
        <p:nvSpPr>
          <p:cNvPr id="2" name="Título 1"/>
          <p:cNvSpPr>
            <a:spLocks noGrp="1"/>
          </p:cNvSpPr>
          <p:nvPr>
            <p:ph type="title"/>
          </p:nvPr>
        </p:nvSpPr>
        <p:spPr>
          <a:xfrm>
            <a:off x="5577840" y="563245"/>
            <a:ext cx="5775960" cy="1325563"/>
          </a:xfrm>
        </p:spPr>
        <p:txBody>
          <a:bodyPr/>
          <a:lstStyle/>
          <a:p>
            <a:r>
              <a:rPr lang="es-NI" dirty="0"/>
              <a:t>Características</a:t>
            </a:r>
          </a:p>
        </p:txBody>
      </p:sp>
      <p:sp>
        <p:nvSpPr>
          <p:cNvPr id="6" name="TextBox 8"/>
          <p:cNvSpPr txBox="1"/>
          <p:nvPr/>
        </p:nvSpPr>
        <p:spPr>
          <a:xfrm>
            <a:off x="6111240" y="2526948"/>
            <a:ext cx="4475121" cy="654025"/>
          </a:xfrm>
          <a:prstGeom prst="rect">
            <a:avLst/>
          </a:prstGeom>
        </p:spPr>
        <p:txBody>
          <a:bodyPr lIns="0" tIns="0" rIns="0" bIns="0" rtlCol="0" anchor="t">
            <a:spAutoFit/>
          </a:bodyPr>
          <a:lstStyle/>
          <a:p>
            <a:pPr>
              <a:lnSpc>
                <a:spcPts val="5103"/>
              </a:lnSpc>
            </a:pPr>
            <a:r>
              <a:rPr lang="en-US" sz="3645" dirty="0" err="1">
                <a:solidFill>
                  <a:srgbClr val="000000"/>
                </a:solidFill>
                <a:latin typeface="Telegraf"/>
              </a:rPr>
              <a:t>Variedad</a:t>
            </a:r>
            <a:endParaRPr lang="en-US" sz="3645" dirty="0">
              <a:solidFill>
                <a:srgbClr val="000000"/>
              </a:solidFill>
              <a:latin typeface="Telegraf"/>
            </a:endParaRPr>
          </a:p>
        </p:txBody>
      </p:sp>
      <p:sp>
        <p:nvSpPr>
          <p:cNvPr id="7" name="TextBox 9"/>
          <p:cNvSpPr txBox="1"/>
          <p:nvPr/>
        </p:nvSpPr>
        <p:spPr>
          <a:xfrm>
            <a:off x="6111240" y="3371945"/>
            <a:ext cx="1638212" cy="654025"/>
          </a:xfrm>
          <a:prstGeom prst="rect">
            <a:avLst/>
          </a:prstGeom>
        </p:spPr>
        <p:txBody>
          <a:bodyPr lIns="0" tIns="0" rIns="0" bIns="0" rtlCol="0" anchor="t">
            <a:spAutoFit/>
          </a:bodyPr>
          <a:lstStyle/>
          <a:p>
            <a:pPr>
              <a:lnSpc>
                <a:spcPts val="5103"/>
              </a:lnSpc>
              <a:spcBef>
                <a:spcPct val="0"/>
              </a:spcBef>
            </a:pPr>
            <a:r>
              <a:rPr lang="en-US" sz="3645" dirty="0" err="1">
                <a:solidFill>
                  <a:srgbClr val="000000"/>
                </a:solidFill>
                <a:latin typeface="Telegraf"/>
              </a:rPr>
              <a:t>Calidad</a:t>
            </a:r>
            <a:endParaRPr lang="en-US" sz="3645" dirty="0">
              <a:solidFill>
                <a:srgbClr val="000000"/>
              </a:solidFill>
              <a:latin typeface="Telegraf"/>
            </a:endParaRPr>
          </a:p>
        </p:txBody>
      </p:sp>
      <p:sp>
        <p:nvSpPr>
          <p:cNvPr id="8" name="TextBox 10"/>
          <p:cNvSpPr txBox="1"/>
          <p:nvPr/>
        </p:nvSpPr>
        <p:spPr>
          <a:xfrm>
            <a:off x="6111241" y="4216942"/>
            <a:ext cx="4851595" cy="654025"/>
          </a:xfrm>
          <a:prstGeom prst="rect">
            <a:avLst/>
          </a:prstGeom>
        </p:spPr>
        <p:txBody>
          <a:bodyPr lIns="0" tIns="0" rIns="0" bIns="0" rtlCol="0" anchor="t">
            <a:spAutoFit/>
          </a:bodyPr>
          <a:lstStyle/>
          <a:p>
            <a:pPr>
              <a:lnSpc>
                <a:spcPts val="5103"/>
              </a:lnSpc>
              <a:spcBef>
                <a:spcPct val="0"/>
              </a:spcBef>
            </a:pPr>
            <a:r>
              <a:rPr lang="en-US" sz="3645">
                <a:solidFill>
                  <a:srgbClr val="000000"/>
                </a:solidFill>
                <a:latin typeface="Telegraf"/>
              </a:rPr>
              <a:t>Velocidad</a:t>
            </a:r>
          </a:p>
        </p:txBody>
      </p:sp>
      <p:sp>
        <p:nvSpPr>
          <p:cNvPr id="9" name="TextBox 11"/>
          <p:cNvSpPr txBox="1"/>
          <p:nvPr/>
        </p:nvSpPr>
        <p:spPr>
          <a:xfrm>
            <a:off x="6111241" y="5061939"/>
            <a:ext cx="5538611" cy="654025"/>
          </a:xfrm>
          <a:prstGeom prst="rect">
            <a:avLst/>
          </a:prstGeom>
        </p:spPr>
        <p:txBody>
          <a:bodyPr lIns="0" tIns="0" rIns="0" bIns="0" rtlCol="0" anchor="t">
            <a:spAutoFit/>
          </a:bodyPr>
          <a:lstStyle/>
          <a:p>
            <a:pPr>
              <a:lnSpc>
                <a:spcPts val="5103"/>
              </a:lnSpc>
              <a:spcBef>
                <a:spcPct val="0"/>
              </a:spcBef>
            </a:pPr>
            <a:r>
              <a:rPr lang="en-US" sz="3645" dirty="0" err="1">
                <a:solidFill>
                  <a:srgbClr val="000000"/>
                </a:solidFill>
                <a:latin typeface="Telegraf"/>
              </a:rPr>
              <a:t>Posibilidad</a:t>
            </a:r>
            <a:r>
              <a:rPr lang="en-US" sz="3645" dirty="0">
                <a:solidFill>
                  <a:srgbClr val="000000"/>
                </a:solidFill>
                <a:latin typeface="Telegraf"/>
              </a:rPr>
              <a:t> de </a:t>
            </a:r>
            <a:r>
              <a:rPr lang="en-US" sz="3645" dirty="0" err="1">
                <a:solidFill>
                  <a:srgbClr val="000000"/>
                </a:solidFill>
                <a:latin typeface="Telegraf"/>
              </a:rPr>
              <a:t>interacción</a:t>
            </a:r>
            <a:endParaRPr lang="en-US" sz="3645" dirty="0">
              <a:solidFill>
                <a:srgbClr val="000000"/>
              </a:solidFill>
              <a:latin typeface="Telegraf"/>
            </a:endParaRPr>
          </a:p>
        </p:txBody>
      </p:sp>
    </p:spTree>
    <p:extLst>
      <p:ext uri="{BB962C8B-B14F-4D97-AF65-F5344CB8AC3E}">
        <p14:creationId xmlns:p14="http://schemas.microsoft.com/office/powerpoint/2010/main" val="283267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485196" y="0"/>
            <a:ext cx="4706804" cy="6858000"/>
            <a:chOff x="0" y="0"/>
            <a:chExt cx="7095071" cy="10337800"/>
          </a:xfrm>
        </p:grpSpPr>
        <p:sp>
          <p:nvSpPr>
            <p:cNvPr id="3" name="Freeform 3"/>
            <p:cNvSpPr/>
            <p:nvPr/>
          </p:nvSpPr>
          <p:spPr>
            <a:xfrm>
              <a:off x="0" y="0"/>
              <a:ext cx="7095109" cy="10337800"/>
            </a:xfrm>
            <a:custGeom>
              <a:avLst/>
              <a:gdLst/>
              <a:ahLst/>
              <a:cxnLst/>
              <a:rect l="l" t="t" r="r" b="b"/>
              <a:pathLst>
                <a:path w="7095109" h="10337800">
                  <a:moveTo>
                    <a:pt x="2370709" y="0"/>
                  </a:moveTo>
                  <a:lnTo>
                    <a:pt x="0" y="4292600"/>
                  </a:lnTo>
                  <a:lnTo>
                    <a:pt x="3776091" y="9084691"/>
                  </a:lnTo>
                  <a:lnTo>
                    <a:pt x="2590800" y="10337800"/>
                  </a:lnTo>
                  <a:lnTo>
                    <a:pt x="7095109" y="10337800"/>
                  </a:lnTo>
                  <a:lnTo>
                    <a:pt x="7095109" y="0"/>
                  </a:lnTo>
                  <a:close/>
                </a:path>
              </a:pathLst>
            </a:custGeom>
            <a:blipFill>
              <a:blip r:embed="rId2"/>
              <a:stretch>
                <a:fillRect l="-77623" r="-77623"/>
              </a:stretch>
            </a:blipFill>
          </p:spPr>
        </p:sp>
      </p:grpSp>
      <p:grpSp>
        <p:nvGrpSpPr>
          <p:cNvPr id="4" name="Group 4"/>
          <p:cNvGrpSpPr/>
          <p:nvPr/>
        </p:nvGrpSpPr>
        <p:grpSpPr>
          <a:xfrm rot="-2292491">
            <a:off x="7981010" y="2239277"/>
            <a:ext cx="708325" cy="4489892"/>
            <a:chOff x="0" y="0"/>
            <a:chExt cx="279832" cy="1773784"/>
          </a:xfrm>
        </p:grpSpPr>
        <p:sp>
          <p:nvSpPr>
            <p:cNvPr id="5" name="Freeform 5"/>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004E8E"/>
            </a:solidFill>
          </p:spPr>
        </p:sp>
        <p:sp>
          <p:nvSpPr>
            <p:cNvPr id="6" name="TextBox 6"/>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grpSp>
        <p:nvGrpSpPr>
          <p:cNvPr id="7" name="Group 7"/>
          <p:cNvGrpSpPr/>
          <p:nvPr/>
        </p:nvGrpSpPr>
        <p:grpSpPr>
          <a:xfrm rot="7221385">
            <a:off x="8734354" y="6267360"/>
            <a:ext cx="1682635" cy="635372"/>
            <a:chOff x="0" y="0"/>
            <a:chExt cx="1614384" cy="609600"/>
          </a:xfrm>
        </p:grpSpPr>
        <p:sp>
          <p:nvSpPr>
            <p:cNvPr id="8" name="Freeform 8"/>
            <p:cNvSpPr/>
            <p:nvPr/>
          </p:nvSpPr>
          <p:spPr>
            <a:xfrm>
              <a:off x="0" y="0"/>
              <a:ext cx="1614384" cy="609600"/>
            </a:xfrm>
            <a:custGeom>
              <a:avLst/>
              <a:gdLst/>
              <a:ahLst/>
              <a:cxnLst/>
              <a:rect l="l" t="t" r="r" b="b"/>
              <a:pathLst>
                <a:path w="1614384" h="609600">
                  <a:moveTo>
                    <a:pt x="203200" y="0"/>
                  </a:moveTo>
                  <a:lnTo>
                    <a:pt x="1614384" y="0"/>
                  </a:lnTo>
                  <a:lnTo>
                    <a:pt x="1411184" y="609600"/>
                  </a:lnTo>
                  <a:lnTo>
                    <a:pt x="0" y="609600"/>
                  </a:lnTo>
                  <a:lnTo>
                    <a:pt x="203200" y="0"/>
                  </a:lnTo>
                  <a:close/>
                </a:path>
              </a:pathLst>
            </a:custGeom>
            <a:solidFill>
              <a:srgbClr val="004E8E"/>
            </a:solidFill>
          </p:spPr>
        </p:sp>
        <p:sp>
          <p:nvSpPr>
            <p:cNvPr id="9" name="TextBox 9"/>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0" name="Group 10"/>
          <p:cNvGrpSpPr/>
          <p:nvPr/>
        </p:nvGrpSpPr>
        <p:grpSpPr>
          <a:xfrm rot="7221385">
            <a:off x="7536195" y="6388448"/>
            <a:ext cx="2558444" cy="393197"/>
            <a:chOff x="0" y="0"/>
            <a:chExt cx="2454669" cy="377249"/>
          </a:xfrm>
        </p:grpSpPr>
        <p:sp>
          <p:nvSpPr>
            <p:cNvPr id="11" name="Freeform 11"/>
            <p:cNvSpPr/>
            <p:nvPr/>
          </p:nvSpPr>
          <p:spPr>
            <a:xfrm>
              <a:off x="0" y="0"/>
              <a:ext cx="2454669" cy="377249"/>
            </a:xfrm>
            <a:custGeom>
              <a:avLst/>
              <a:gdLst/>
              <a:ahLst/>
              <a:cxnLst/>
              <a:rect l="l" t="t" r="r" b="b"/>
              <a:pathLst>
                <a:path w="2454669" h="377249">
                  <a:moveTo>
                    <a:pt x="203200" y="0"/>
                  </a:moveTo>
                  <a:lnTo>
                    <a:pt x="2454669" y="0"/>
                  </a:lnTo>
                  <a:lnTo>
                    <a:pt x="2251469" y="377249"/>
                  </a:lnTo>
                  <a:lnTo>
                    <a:pt x="0" y="377249"/>
                  </a:lnTo>
                  <a:lnTo>
                    <a:pt x="203200" y="0"/>
                  </a:lnTo>
                  <a:close/>
                </a:path>
              </a:pathLst>
            </a:custGeom>
            <a:solidFill>
              <a:srgbClr val="060644"/>
            </a:solidFill>
          </p:spPr>
        </p:sp>
        <p:sp>
          <p:nvSpPr>
            <p:cNvPr id="12" name="TextBox 12"/>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3" name="Group 13"/>
          <p:cNvGrpSpPr/>
          <p:nvPr/>
        </p:nvGrpSpPr>
        <p:grpSpPr>
          <a:xfrm rot="7091654">
            <a:off x="6057797" y="637261"/>
            <a:ext cx="2758724" cy="393197"/>
            <a:chOff x="0" y="0"/>
            <a:chExt cx="2646825" cy="377249"/>
          </a:xfrm>
        </p:grpSpPr>
        <p:sp>
          <p:nvSpPr>
            <p:cNvPr id="14" name="Freeform 14"/>
            <p:cNvSpPr/>
            <p:nvPr/>
          </p:nvSpPr>
          <p:spPr>
            <a:xfrm>
              <a:off x="0" y="0"/>
              <a:ext cx="2646825" cy="377249"/>
            </a:xfrm>
            <a:custGeom>
              <a:avLst/>
              <a:gdLst/>
              <a:ahLst/>
              <a:cxnLst/>
              <a:rect l="l" t="t" r="r" b="b"/>
              <a:pathLst>
                <a:path w="2646825" h="377249">
                  <a:moveTo>
                    <a:pt x="203200" y="0"/>
                  </a:moveTo>
                  <a:lnTo>
                    <a:pt x="2646825" y="0"/>
                  </a:lnTo>
                  <a:lnTo>
                    <a:pt x="2443625" y="377249"/>
                  </a:lnTo>
                  <a:lnTo>
                    <a:pt x="0" y="377249"/>
                  </a:lnTo>
                  <a:lnTo>
                    <a:pt x="203200" y="0"/>
                  </a:lnTo>
                  <a:close/>
                </a:path>
              </a:pathLst>
            </a:custGeom>
            <a:solidFill>
              <a:srgbClr val="060644"/>
            </a:solidFill>
          </p:spPr>
        </p:sp>
        <p:sp>
          <p:nvSpPr>
            <p:cNvPr id="15" name="TextBox 15"/>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6" name="Group 16"/>
          <p:cNvGrpSpPr/>
          <p:nvPr/>
        </p:nvGrpSpPr>
        <p:grpSpPr>
          <a:xfrm rot="1710481">
            <a:off x="7689184" y="-1078178"/>
            <a:ext cx="708325" cy="4457700"/>
            <a:chOff x="0" y="0"/>
            <a:chExt cx="279832" cy="1761067"/>
          </a:xfrm>
        </p:grpSpPr>
        <p:sp>
          <p:nvSpPr>
            <p:cNvPr id="17" name="Freeform 17"/>
            <p:cNvSpPr/>
            <p:nvPr/>
          </p:nvSpPr>
          <p:spPr>
            <a:xfrm>
              <a:off x="0" y="0"/>
              <a:ext cx="279832" cy="1761067"/>
            </a:xfrm>
            <a:custGeom>
              <a:avLst/>
              <a:gdLst/>
              <a:ahLst/>
              <a:cxnLst/>
              <a:rect l="l" t="t" r="r" b="b"/>
              <a:pathLst>
                <a:path w="279832" h="1761067">
                  <a:moveTo>
                    <a:pt x="0" y="0"/>
                  </a:moveTo>
                  <a:lnTo>
                    <a:pt x="279832" y="0"/>
                  </a:lnTo>
                  <a:lnTo>
                    <a:pt x="279832" y="1761067"/>
                  </a:lnTo>
                  <a:lnTo>
                    <a:pt x="0" y="1761067"/>
                  </a:lnTo>
                  <a:close/>
                </a:path>
              </a:pathLst>
            </a:custGeom>
            <a:solidFill>
              <a:srgbClr val="004E8E"/>
            </a:solidFill>
          </p:spPr>
        </p:sp>
        <p:sp>
          <p:nvSpPr>
            <p:cNvPr id="18" name="TextBox 18"/>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grpSp>
        <p:nvGrpSpPr>
          <p:cNvPr id="19" name="Group 19"/>
          <p:cNvGrpSpPr/>
          <p:nvPr/>
        </p:nvGrpSpPr>
        <p:grpSpPr>
          <a:xfrm rot="1744249">
            <a:off x="11455764" y="1484491"/>
            <a:ext cx="1472473" cy="9725343"/>
            <a:chOff x="0" y="0"/>
            <a:chExt cx="581718" cy="3842111"/>
          </a:xfrm>
        </p:grpSpPr>
        <p:sp>
          <p:nvSpPr>
            <p:cNvPr id="20" name="Freeform 20"/>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060644"/>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sp>
        <p:nvSpPr>
          <p:cNvPr id="22" name="TextBox 22"/>
          <p:cNvSpPr txBox="1"/>
          <p:nvPr/>
        </p:nvSpPr>
        <p:spPr>
          <a:xfrm>
            <a:off x="1600199" y="4058177"/>
            <a:ext cx="4348593" cy="1231106"/>
          </a:xfrm>
          <a:prstGeom prst="rect">
            <a:avLst/>
          </a:prstGeom>
        </p:spPr>
        <p:txBody>
          <a:bodyPr wrap="square" lIns="0" tIns="0" rIns="0" bIns="0" rtlCol="0" anchor="t">
            <a:spAutoFit/>
          </a:bodyPr>
          <a:lstStyle/>
          <a:p>
            <a:pPr algn="just">
              <a:lnSpc>
                <a:spcPts val="9628"/>
              </a:lnSpc>
            </a:pPr>
            <a:r>
              <a:rPr lang="en-US" sz="8800" dirty="0">
                <a:solidFill>
                  <a:srgbClr val="124A87"/>
                </a:solidFill>
                <a:latin typeface="Caminata One" panose="03050500040007020003" pitchFamily="66" charset="0"/>
              </a:rPr>
              <a:t>Prompt</a:t>
            </a:r>
          </a:p>
        </p:txBody>
      </p:sp>
    </p:spTree>
    <p:extLst>
      <p:ext uri="{BB962C8B-B14F-4D97-AF65-F5344CB8AC3E}">
        <p14:creationId xmlns:p14="http://schemas.microsoft.com/office/powerpoint/2010/main" val="3989869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noChangeAspect="1"/>
          </p:cNvGrpSpPr>
          <p:nvPr/>
        </p:nvGrpSpPr>
        <p:grpSpPr>
          <a:xfrm>
            <a:off x="7843528" y="137160"/>
            <a:ext cx="4248581" cy="6644201"/>
            <a:chOff x="0" y="0"/>
            <a:chExt cx="4060457" cy="6350000"/>
          </a:xfrm>
        </p:grpSpPr>
        <p:sp>
          <p:nvSpPr>
            <p:cNvPr id="5" name="Freeform 3"/>
            <p:cNvSpPr/>
            <p:nvPr/>
          </p:nvSpPr>
          <p:spPr>
            <a:xfrm>
              <a:off x="-47574" y="-10566"/>
              <a:ext cx="4229202" cy="6382144"/>
            </a:xfrm>
            <a:custGeom>
              <a:avLst/>
              <a:gdLst/>
              <a:ahLst/>
              <a:cxnLst/>
              <a:rect l="l" t="t" r="r" b="b"/>
              <a:pathLst>
                <a:path w="4229202" h="6382144">
                  <a:moveTo>
                    <a:pt x="2959239" y="6284811"/>
                  </a:moveTo>
                  <a:cubicBezTo>
                    <a:pt x="2417889" y="6366306"/>
                    <a:pt x="1866697" y="6382143"/>
                    <a:pt x="1321562" y="6331877"/>
                  </a:cubicBezTo>
                  <a:cubicBezTo>
                    <a:pt x="1037437" y="6305677"/>
                    <a:pt x="738683" y="6254496"/>
                    <a:pt x="521297" y="6069685"/>
                  </a:cubicBezTo>
                  <a:cubicBezTo>
                    <a:pt x="305409" y="5886145"/>
                    <a:pt x="206184" y="5600890"/>
                    <a:pt x="147332" y="5323700"/>
                  </a:cubicBezTo>
                  <a:cubicBezTo>
                    <a:pt x="0" y="4629784"/>
                    <a:pt x="48018" y="3911358"/>
                    <a:pt x="89522" y="3203194"/>
                  </a:cubicBezTo>
                  <a:cubicBezTo>
                    <a:pt x="131051" y="2494610"/>
                    <a:pt x="165392" y="1785302"/>
                    <a:pt x="234658" y="1078890"/>
                  </a:cubicBezTo>
                  <a:cubicBezTo>
                    <a:pt x="258051" y="840308"/>
                    <a:pt x="295503" y="580986"/>
                    <a:pt x="469785" y="416369"/>
                  </a:cubicBezTo>
                  <a:cubicBezTo>
                    <a:pt x="597674" y="295567"/>
                    <a:pt x="776833" y="248729"/>
                    <a:pt x="948753" y="211429"/>
                  </a:cubicBezTo>
                  <a:cubicBezTo>
                    <a:pt x="1613890" y="67094"/>
                    <a:pt x="2295741" y="0"/>
                    <a:pt x="2976245" y="11912"/>
                  </a:cubicBezTo>
                  <a:cubicBezTo>
                    <a:pt x="3228416" y="833348"/>
                    <a:pt x="3071126" y="1677822"/>
                    <a:pt x="2736126" y="2469108"/>
                  </a:cubicBezTo>
                  <a:cubicBezTo>
                    <a:pt x="2761590" y="2481148"/>
                    <a:pt x="2875712" y="2374823"/>
                    <a:pt x="2895981" y="2355265"/>
                  </a:cubicBezTo>
                  <a:cubicBezTo>
                    <a:pt x="3131985" y="2127478"/>
                    <a:pt x="3336074" y="1866646"/>
                    <a:pt x="3500399" y="1582762"/>
                  </a:cubicBezTo>
                  <a:cubicBezTo>
                    <a:pt x="3696157" y="1608607"/>
                    <a:pt x="3872027" y="1875167"/>
                    <a:pt x="3911866" y="2068563"/>
                  </a:cubicBezTo>
                  <a:cubicBezTo>
                    <a:pt x="4071696" y="2844254"/>
                    <a:pt x="4229201" y="3664877"/>
                    <a:pt x="3971277" y="4413681"/>
                  </a:cubicBezTo>
                  <a:cubicBezTo>
                    <a:pt x="3892258" y="4643107"/>
                    <a:pt x="3776332" y="4857762"/>
                    <a:pt x="3660851" y="5071173"/>
                  </a:cubicBezTo>
                  <a:cubicBezTo>
                    <a:pt x="3422396" y="5511850"/>
                    <a:pt x="3314420" y="5931382"/>
                    <a:pt x="2959239" y="6284811"/>
                  </a:cubicBezTo>
                  <a:close/>
                </a:path>
              </a:pathLst>
            </a:custGeom>
            <a:blipFill>
              <a:blip r:embed="rId2"/>
              <a:stretch>
                <a:fillRect l="-17360" r="-39769"/>
              </a:stretch>
            </a:blipFill>
          </p:spPr>
        </p:sp>
      </p:grpSp>
      <p:sp>
        <p:nvSpPr>
          <p:cNvPr id="6" name="TextBox 5"/>
          <p:cNvSpPr txBox="1"/>
          <p:nvPr/>
        </p:nvSpPr>
        <p:spPr>
          <a:xfrm>
            <a:off x="1169043" y="3530279"/>
            <a:ext cx="6447708" cy="3308598"/>
          </a:xfrm>
          <a:prstGeom prst="rect">
            <a:avLst/>
          </a:prstGeom>
        </p:spPr>
        <p:txBody>
          <a:bodyPr wrap="square" lIns="0" tIns="0" rIns="0" bIns="0" rtlCol="0" anchor="t">
            <a:spAutoFit/>
          </a:bodyPr>
          <a:lstStyle/>
          <a:p>
            <a:pPr marL="669458" lvl="1" indent="-334729">
              <a:lnSpc>
                <a:spcPts val="4341"/>
              </a:lnSpc>
              <a:buFont typeface="Arial"/>
              <a:buChar char="•"/>
            </a:pPr>
            <a:r>
              <a:rPr lang="en-US" sz="2400" dirty="0" err="1">
                <a:solidFill>
                  <a:srgbClr val="002060"/>
                </a:solidFill>
                <a:latin typeface="D-DIN" panose="020B0504030202030204" pitchFamily="34" charset="0"/>
                <a:ea typeface="Ebrima" panose="02000000000000000000" pitchFamily="2" charset="0"/>
                <a:cs typeface="Ebrima" panose="02000000000000000000" pitchFamily="2" charset="0"/>
              </a:rPr>
              <a:t>Frase</a:t>
            </a:r>
            <a:endParaRPr lang="en-US" sz="2400" dirty="0">
              <a:solidFill>
                <a:srgbClr val="002060"/>
              </a:solidFill>
              <a:latin typeface="D-DIN" panose="020B0504030202030204" pitchFamily="34" charset="0"/>
              <a:ea typeface="Ebrima" panose="02000000000000000000" pitchFamily="2" charset="0"/>
              <a:cs typeface="Ebrima" panose="02000000000000000000" pitchFamily="2" charset="0"/>
            </a:endParaRPr>
          </a:p>
          <a:p>
            <a:pPr marL="669458" lvl="1" indent="-334729">
              <a:lnSpc>
                <a:spcPts val="4341"/>
              </a:lnSpc>
              <a:buFont typeface="Arial"/>
              <a:buChar char="•"/>
            </a:pPr>
            <a:r>
              <a:rPr lang="en-US" sz="2400" dirty="0" err="1">
                <a:solidFill>
                  <a:srgbClr val="002060"/>
                </a:solidFill>
                <a:latin typeface="D-DIN" panose="020B0504030202030204" pitchFamily="34" charset="0"/>
                <a:ea typeface="Ebrima" panose="02000000000000000000" pitchFamily="2" charset="0"/>
                <a:cs typeface="Ebrima" panose="02000000000000000000" pitchFamily="2" charset="0"/>
              </a:rPr>
              <a:t>Interacción</a:t>
            </a:r>
            <a:r>
              <a:rPr lang="en-US" sz="2400" dirty="0">
                <a:solidFill>
                  <a:srgbClr val="002060"/>
                </a:solidFill>
                <a:latin typeface="D-DIN" panose="020B0504030202030204" pitchFamily="34" charset="0"/>
                <a:ea typeface="Ebrima" panose="02000000000000000000" pitchFamily="2" charset="0"/>
                <a:cs typeface="Ebrima" panose="02000000000000000000" pitchFamily="2" charset="0"/>
              </a:rPr>
              <a:t> con la IA</a:t>
            </a:r>
          </a:p>
          <a:p>
            <a:pPr marL="669458" lvl="1" indent="-334729">
              <a:lnSpc>
                <a:spcPts val="4341"/>
              </a:lnSpc>
              <a:buFont typeface="Arial"/>
              <a:buChar char="•"/>
            </a:pPr>
            <a:r>
              <a:rPr lang="en-US" sz="2400" dirty="0" err="1">
                <a:solidFill>
                  <a:srgbClr val="002060"/>
                </a:solidFill>
                <a:latin typeface="D-DIN" panose="020B0504030202030204" pitchFamily="34" charset="0"/>
                <a:ea typeface="Ebrima" panose="02000000000000000000" pitchFamily="2" charset="0"/>
                <a:cs typeface="Ebrima" panose="02000000000000000000" pitchFamily="2" charset="0"/>
              </a:rPr>
              <a:t>Contexto</a:t>
            </a:r>
            <a:r>
              <a:rPr lang="en-US" sz="2400" dirty="0">
                <a:solidFill>
                  <a:srgbClr val="002060"/>
                </a:solidFill>
                <a:latin typeface="D-DIN" panose="020B0504030202030204" pitchFamily="34" charset="0"/>
                <a:ea typeface="Ebrima" panose="02000000000000000000" pitchFamily="2" charset="0"/>
                <a:cs typeface="Ebrima" panose="02000000000000000000" pitchFamily="2" charset="0"/>
              </a:rPr>
              <a:t>, </a:t>
            </a:r>
            <a:r>
              <a:rPr lang="en-US" sz="2400" dirty="0" err="1">
                <a:solidFill>
                  <a:srgbClr val="002060"/>
                </a:solidFill>
                <a:latin typeface="D-DIN" panose="020B0504030202030204" pitchFamily="34" charset="0"/>
                <a:ea typeface="Ebrima" panose="02000000000000000000" pitchFamily="2" charset="0"/>
                <a:cs typeface="Ebrima" panose="02000000000000000000" pitchFamily="2" charset="0"/>
              </a:rPr>
              <a:t>Parámetros</a:t>
            </a:r>
            <a:endParaRPr lang="en-US" sz="2400" dirty="0">
              <a:solidFill>
                <a:srgbClr val="002060"/>
              </a:solidFill>
              <a:latin typeface="D-DIN" panose="020B0504030202030204" pitchFamily="34" charset="0"/>
              <a:ea typeface="Ebrima" panose="02000000000000000000" pitchFamily="2" charset="0"/>
              <a:cs typeface="Ebrima" panose="02000000000000000000" pitchFamily="2" charset="0"/>
            </a:endParaRPr>
          </a:p>
          <a:p>
            <a:pPr marL="669458" lvl="1" indent="-334729">
              <a:lnSpc>
                <a:spcPts val="4341"/>
              </a:lnSpc>
              <a:buFont typeface="Arial"/>
              <a:buChar char="•"/>
            </a:pPr>
            <a:r>
              <a:rPr lang="en-US" sz="2400" dirty="0" err="1">
                <a:solidFill>
                  <a:srgbClr val="002060"/>
                </a:solidFill>
                <a:latin typeface="D-DIN" panose="020B0504030202030204" pitchFamily="34" charset="0"/>
                <a:ea typeface="Ebrima" panose="02000000000000000000" pitchFamily="2" charset="0"/>
                <a:cs typeface="Ebrima" panose="02000000000000000000" pitchFamily="2" charset="0"/>
              </a:rPr>
              <a:t>Solicitud</a:t>
            </a:r>
            <a:endParaRPr lang="en-US" sz="2400" dirty="0">
              <a:solidFill>
                <a:srgbClr val="002060"/>
              </a:solidFill>
              <a:latin typeface="D-DIN" panose="020B0504030202030204" pitchFamily="34" charset="0"/>
              <a:ea typeface="Ebrima" panose="02000000000000000000" pitchFamily="2" charset="0"/>
              <a:cs typeface="Ebrima" panose="02000000000000000000" pitchFamily="2" charset="0"/>
            </a:endParaRPr>
          </a:p>
          <a:p>
            <a:pPr marL="669458" lvl="1" indent="-334729">
              <a:lnSpc>
                <a:spcPts val="4341"/>
              </a:lnSpc>
              <a:buFont typeface="Arial"/>
              <a:buChar char="•"/>
            </a:pPr>
            <a:r>
              <a:rPr lang="en-US" sz="2400" dirty="0" err="1">
                <a:solidFill>
                  <a:srgbClr val="002060"/>
                </a:solidFill>
                <a:latin typeface="D-DIN" panose="020B0504030202030204" pitchFamily="34" charset="0"/>
                <a:ea typeface="Ebrima" panose="02000000000000000000" pitchFamily="2" charset="0"/>
                <a:cs typeface="Ebrima" panose="02000000000000000000" pitchFamily="2" charset="0"/>
              </a:rPr>
              <a:t>Generación</a:t>
            </a:r>
            <a:r>
              <a:rPr lang="en-US" sz="2400" dirty="0">
                <a:solidFill>
                  <a:srgbClr val="002060"/>
                </a:solidFill>
                <a:latin typeface="D-DIN" panose="020B0504030202030204" pitchFamily="34" charset="0"/>
                <a:ea typeface="Ebrima" panose="02000000000000000000" pitchFamily="2" charset="0"/>
                <a:cs typeface="Ebrima" panose="02000000000000000000" pitchFamily="2" charset="0"/>
              </a:rPr>
              <a:t> de </a:t>
            </a:r>
            <a:r>
              <a:rPr lang="en-US" sz="2400" dirty="0" err="1">
                <a:solidFill>
                  <a:srgbClr val="002060"/>
                </a:solidFill>
                <a:latin typeface="D-DIN" panose="020B0504030202030204" pitchFamily="34" charset="0"/>
                <a:ea typeface="Ebrima" panose="02000000000000000000" pitchFamily="2" charset="0"/>
                <a:cs typeface="Ebrima" panose="02000000000000000000" pitchFamily="2" charset="0"/>
              </a:rPr>
              <a:t>contenidos</a:t>
            </a:r>
            <a:endParaRPr lang="en-US" sz="2400" dirty="0">
              <a:solidFill>
                <a:srgbClr val="002060"/>
              </a:solidFill>
              <a:latin typeface="D-DIN" panose="020B0504030202030204" pitchFamily="34" charset="0"/>
              <a:ea typeface="Ebrima" panose="02000000000000000000" pitchFamily="2" charset="0"/>
              <a:cs typeface="Ebrima" panose="02000000000000000000" pitchFamily="2" charset="0"/>
            </a:endParaRPr>
          </a:p>
          <a:p>
            <a:pPr marL="669458" lvl="1" indent="-334729">
              <a:lnSpc>
                <a:spcPts val="4341"/>
              </a:lnSpc>
              <a:buFont typeface="Arial"/>
              <a:buChar char="•"/>
            </a:pPr>
            <a:r>
              <a:rPr lang="en-US" sz="2400" dirty="0" err="1">
                <a:solidFill>
                  <a:srgbClr val="002060"/>
                </a:solidFill>
                <a:latin typeface="D-DIN" panose="020B0504030202030204" pitchFamily="34" charset="0"/>
                <a:ea typeface="Ebrima" panose="02000000000000000000" pitchFamily="2" charset="0"/>
                <a:cs typeface="Ebrima" panose="02000000000000000000" pitchFamily="2" charset="0"/>
              </a:rPr>
              <a:t>Respuestas</a:t>
            </a:r>
            <a:r>
              <a:rPr lang="en-US" sz="2400" dirty="0">
                <a:solidFill>
                  <a:srgbClr val="002060"/>
                </a:solidFill>
                <a:latin typeface="D-DIN" panose="020B0504030202030204" pitchFamily="34" charset="0"/>
                <a:ea typeface="Ebrima" panose="02000000000000000000" pitchFamily="2" charset="0"/>
                <a:cs typeface="Ebrima" panose="02000000000000000000" pitchFamily="2" charset="0"/>
              </a:rPr>
              <a:t> </a:t>
            </a:r>
            <a:r>
              <a:rPr lang="en-US" sz="2400" dirty="0" err="1">
                <a:solidFill>
                  <a:srgbClr val="002060"/>
                </a:solidFill>
                <a:latin typeface="D-DIN" panose="020B0504030202030204" pitchFamily="34" charset="0"/>
                <a:ea typeface="Ebrima" panose="02000000000000000000" pitchFamily="2" charset="0"/>
                <a:cs typeface="Ebrima" panose="02000000000000000000" pitchFamily="2" charset="0"/>
              </a:rPr>
              <a:t>específicas</a:t>
            </a:r>
            <a:r>
              <a:rPr lang="en-US" sz="2400" dirty="0">
                <a:solidFill>
                  <a:srgbClr val="002060"/>
                </a:solidFill>
                <a:latin typeface="D-DIN" panose="020B0504030202030204" pitchFamily="34" charset="0"/>
                <a:ea typeface="Ebrima" panose="02000000000000000000" pitchFamily="2" charset="0"/>
                <a:cs typeface="Ebrima" panose="02000000000000000000" pitchFamily="2" charset="0"/>
              </a:rPr>
              <a:t> y </a:t>
            </a:r>
            <a:r>
              <a:rPr lang="en-US" sz="2400" dirty="0" err="1">
                <a:solidFill>
                  <a:srgbClr val="002060"/>
                </a:solidFill>
                <a:latin typeface="D-DIN" panose="020B0504030202030204" pitchFamily="34" charset="0"/>
                <a:ea typeface="Ebrima" panose="02000000000000000000" pitchFamily="2" charset="0"/>
                <a:cs typeface="Ebrima" panose="02000000000000000000" pitchFamily="2" charset="0"/>
              </a:rPr>
              <a:t>coherentes</a:t>
            </a:r>
            <a:endParaRPr lang="en-US" sz="2400" dirty="0">
              <a:solidFill>
                <a:srgbClr val="002060"/>
              </a:solidFill>
              <a:latin typeface="D-DIN" panose="020B0504030202030204" pitchFamily="34" charset="0"/>
              <a:ea typeface="Ebrima" panose="02000000000000000000" pitchFamily="2" charset="0"/>
              <a:cs typeface="Ebrima" panose="02000000000000000000" pitchFamily="2" charset="0"/>
            </a:endParaRPr>
          </a:p>
        </p:txBody>
      </p:sp>
      <p:sp>
        <p:nvSpPr>
          <p:cNvPr id="7" name="TextBox 6"/>
          <p:cNvSpPr txBox="1"/>
          <p:nvPr/>
        </p:nvSpPr>
        <p:spPr>
          <a:xfrm>
            <a:off x="960699" y="1630437"/>
            <a:ext cx="6656052" cy="1923604"/>
          </a:xfrm>
          <a:prstGeom prst="rect">
            <a:avLst/>
          </a:prstGeom>
        </p:spPr>
        <p:txBody>
          <a:bodyPr wrap="square" lIns="0" tIns="0" rIns="0" bIns="0" rtlCol="0" anchor="t">
            <a:spAutoFit/>
          </a:bodyPr>
          <a:lstStyle/>
          <a:p>
            <a:pPr>
              <a:lnSpc>
                <a:spcPts val="4994"/>
              </a:lnSpc>
              <a:spcBef>
                <a:spcPct val="0"/>
              </a:spcBef>
            </a:pPr>
            <a:r>
              <a:rPr lang="en-US" sz="3100" dirty="0" err="1">
                <a:solidFill>
                  <a:srgbClr val="002060"/>
                </a:solidFill>
                <a:effectLst>
                  <a:outerShdw blurRad="38100" dist="38100" dir="2700000" algn="tl">
                    <a:srgbClr val="000000">
                      <a:alpha val="43137"/>
                    </a:srgbClr>
                  </a:outerShdw>
                </a:effectLst>
                <a:latin typeface="D-DIN" panose="020B0504030202030204" pitchFamily="34" charset="0"/>
                <a:ea typeface="Ebrima" panose="02000000000000000000" pitchFamily="2" charset="0"/>
                <a:cs typeface="Ebrima" panose="02000000000000000000" pitchFamily="2" charset="0"/>
              </a:rPr>
              <a:t>Indicación</a:t>
            </a:r>
            <a:r>
              <a:rPr lang="en-US" sz="3100" dirty="0">
                <a:solidFill>
                  <a:srgbClr val="002060"/>
                </a:solidFill>
                <a:effectLst>
                  <a:outerShdw blurRad="38100" dist="38100" dir="2700000" algn="tl">
                    <a:srgbClr val="000000">
                      <a:alpha val="43137"/>
                    </a:srgbClr>
                  </a:outerShdw>
                </a:effectLst>
                <a:latin typeface="D-DIN" panose="020B0504030202030204" pitchFamily="34" charset="0"/>
                <a:ea typeface="Ebrima" panose="02000000000000000000" pitchFamily="2" charset="0"/>
                <a:cs typeface="Ebrima" panose="02000000000000000000" pitchFamily="2" charset="0"/>
              </a:rPr>
              <a:t> para </a:t>
            </a:r>
            <a:r>
              <a:rPr lang="en-US" sz="3100" dirty="0" err="1">
                <a:solidFill>
                  <a:srgbClr val="002060"/>
                </a:solidFill>
                <a:effectLst>
                  <a:outerShdw blurRad="38100" dist="38100" dir="2700000" algn="tl">
                    <a:srgbClr val="000000">
                      <a:alpha val="43137"/>
                    </a:srgbClr>
                  </a:outerShdw>
                </a:effectLst>
                <a:latin typeface="D-DIN" panose="020B0504030202030204" pitchFamily="34" charset="0"/>
                <a:ea typeface="Ebrima" panose="02000000000000000000" pitchFamily="2" charset="0"/>
                <a:cs typeface="Ebrima" panose="02000000000000000000" pitchFamily="2" charset="0"/>
              </a:rPr>
              <a:t>pedirle</a:t>
            </a:r>
            <a:r>
              <a:rPr lang="en-US" sz="3100" dirty="0">
                <a:solidFill>
                  <a:srgbClr val="002060"/>
                </a:solidFill>
                <a:effectLst>
                  <a:outerShdw blurRad="38100" dist="38100" dir="2700000" algn="tl">
                    <a:srgbClr val="000000">
                      <a:alpha val="43137"/>
                    </a:srgbClr>
                  </a:outerShdw>
                </a:effectLst>
                <a:latin typeface="D-DIN" panose="020B0504030202030204" pitchFamily="34" charset="0"/>
                <a:ea typeface="Ebrima" panose="02000000000000000000" pitchFamily="2" charset="0"/>
                <a:cs typeface="Ebrima" panose="02000000000000000000" pitchFamily="2" charset="0"/>
              </a:rPr>
              <a:t> a la IA que </a:t>
            </a:r>
            <a:r>
              <a:rPr lang="en-US" sz="3100" dirty="0" err="1">
                <a:solidFill>
                  <a:srgbClr val="002060"/>
                </a:solidFill>
                <a:effectLst>
                  <a:outerShdw blurRad="38100" dist="38100" dir="2700000" algn="tl">
                    <a:srgbClr val="000000">
                      <a:alpha val="43137"/>
                    </a:srgbClr>
                  </a:outerShdw>
                </a:effectLst>
                <a:latin typeface="D-DIN" panose="020B0504030202030204" pitchFamily="34" charset="0"/>
                <a:ea typeface="Ebrima" panose="02000000000000000000" pitchFamily="2" charset="0"/>
                <a:cs typeface="Ebrima" panose="02000000000000000000" pitchFamily="2" charset="0"/>
              </a:rPr>
              <a:t>genere</a:t>
            </a:r>
            <a:r>
              <a:rPr lang="en-US" sz="3100" dirty="0">
                <a:solidFill>
                  <a:srgbClr val="002060"/>
                </a:solidFill>
                <a:effectLst>
                  <a:outerShdw blurRad="38100" dist="38100" dir="2700000" algn="tl">
                    <a:srgbClr val="000000">
                      <a:alpha val="43137"/>
                    </a:srgbClr>
                  </a:outerShdw>
                </a:effectLst>
                <a:latin typeface="D-DIN" panose="020B0504030202030204" pitchFamily="34" charset="0"/>
                <a:ea typeface="Ebrima" panose="02000000000000000000" pitchFamily="2" charset="0"/>
                <a:cs typeface="Ebrima" panose="02000000000000000000" pitchFamily="2" charset="0"/>
              </a:rPr>
              <a:t> </a:t>
            </a:r>
            <a:r>
              <a:rPr lang="en-US" sz="3100" dirty="0" err="1">
                <a:solidFill>
                  <a:srgbClr val="002060"/>
                </a:solidFill>
                <a:effectLst>
                  <a:outerShdw blurRad="38100" dist="38100" dir="2700000" algn="tl">
                    <a:srgbClr val="000000">
                      <a:alpha val="43137"/>
                    </a:srgbClr>
                  </a:outerShdw>
                </a:effectLst>
                <a:latin typeface="D-DIN" panose="020B0504030202030204" pitchFamily="34" charset="0"/>
                <a:ea typeface="Ebrima" panose="02000000000000000000" pitchFamily="2" charset="0"/>
                <a:cs typeface="Ebrima" panose="02000000000000000000" pitchFamily="2" charset="0"/>
              </a:rPr>
              <a:t>información</a:t>
            </a:r>
            <a:r>
              <a:rPr lang="en-US" sz="3100" dirty="0">
                <a:solidFill>
                  <a:srgbClr val="002060"/>
                </a:solidFill>
                <a:effectLst>
                  <a:outerShdw blurRad="38100" dist="38100" dir="2700000" algn="tl">
                    <a:srgbClr val="000000">
                      <a:alpha val="43137"/>
                    </a:srgbClr>
                  </a:outerShdw>
                </a:effectLst>
                <a:latin typeface="D-DIN" panose="020B0504030202030204" pitchFamily="34" charset="0"/>
                <a:ea typeface="Ebrima" panose="02000000000000000000" pitchFamily="2" charset="0"/>
                <a:cs typeface="Ebrima" panose="02000000000000000000" pitchFamily="2" charset="0"/>
              </a:rPr>
              <a:t> </a:t>
            </a:r>
            <a:r>
              <a:rPr lang="en-US" sz="3100" dirty="0" err="1">
                <a:solidFill>
                  <a:srgbClr val="002060"/>
                </a:solidFill>
                <a:effectLst>
                  <a:outerShdw blurRad="38100" dist="38100" dir="2700000" algn="tl">
                    <a:srgbClr val="000000">
                      <a:alpha val="43137"/>
                    </a:srgbClr>
                  </a:outerShdw>
                </a:effectLst>
                <a:latin typeface="D-DIN" panose="020B0504030202030204" pitchFamily="34" charset="0"/>
                <a:ea typeface="Ebrima" panose="02000000000000000000" pitchFamily="2" charset="0"/>
                <a:cs typeface="Ebrima" panose="02000000000000000000" pitchFamily="2" charset="0"/>
              </a:rPr>
              <a:t>sobre</a:t>
            </a:r>
            <a:r>
              <a:rPr lang="en-US" sz="3100" dirty="0">
                <a:solidFill>
                  <a:srgbClr val="002060"/>
                </a:solidFill>
                <a:effectLst>
                  <a:outerShdw blurRad="38100" dist="38100" dir="2700000" algn="tl">
                    <a:srgbClr val="000000">
                      <a:alpha val="43137"/>
                    </a:srgbClr>
                  </a:outerShdw>
                </a:effectLst>
                <a:latin typeface="D-DIN" panose="020B0504030202030204" pitchFamily="34" charset="0"/>
                <a:ea typeface="Ebrima" panose="02000000000000000000" pitchFamily="2" charset="0"/>
                <a:cs typeface="Ebrima" panose="02000000000000000000" pitchFamily="2" charset="0"/>
              </a:rPr>
              <a:t> un </a:t>
            </a:r>
            <a:r>
              <a:rPr lang="en-US" sz="3100" dirty="0" err="1">
                <a:solidFill>
                  <a:srgbClr val="002060"/>
                </a:solidFill>
                <a:effectLst>
                  <a:outerShdw blurRad="38100" dist="38100" dir="2700000" algn="tl">
                    <a:srgbClr val="000000">
                      <a:alpha val="43137"/>
                    </a:srgbClr>
                  </a:outerShdw>
                </a:effectLst>
                <a:latin typeface="D-DIN" panose="020B0504030202030204" pitchFamily="34" charset="0"/>
                <a:ea typeface="Ebrima" panose="02000000000000000000" pitchFamily="2" charset="0"/>
                <a:cs typeface="Ebrima" panose="02000000000000000000" pitchFamily="2" charset="0"/>
              </a:rPr>
              <a:t>tema</a:t>
            </a:r>
            <a:r>
              <a:rPr lang="en-US" sz="3100" dirty="0">
                <a:solidFill>
                  <a:srgbClr val="002060"/>
                </a:solidFill>
                <a:effectLst>
                  <a:outerShdw blurRad="38100" dist="38100" dir="2700000" algn="tl">
                    <a:srgbClr val="000000">
                      <a:alpha val="43137"/>
                    </a:srgbClr>
                  </a:outerShdw>
                </a:effectLst>
                <a:latin typeface="D-DIN" panose="020B0504030202030204" pitchFamily="34" charset="0"/>
                <a:ea typeface="Ebrima" panose="02000000000000000000" pitchFamily="2" charset="0"/>
                <a:cs typeface="Ebrima" panose="02000000000000000000" pitchFamily="2" charset="0"/>
              </a:rPr>
              <a:t> particular</a:t>
            </a:r>
          </a:p>
        </p:txBody>
      </p:sp>
      <p:sp>
        <p:nvSpPr>
          <p:cNvPr id="8" name="Título 22"/>
          <p:cNvSpPr txBox="1">
            <a:spLocks/>
          </p:cNvSpPr>
          <p:nvPr/>
        </p:nvSpPr>
        <p:spPr>
          <a:xfrm>
            <a:off x="838200" y="5632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s-NI" sz="4400" b="1" kern="1200">
                <a:solidFill>
                  <a:srgbClr val="002060"/>
                </a:solidFill>
                <a:latin typeface="Bahnschrift" panose="020B0502040204020203" pitchFamily="34" charset="0"/>
                <a:ea typeface="Roboto" panose="02000000000000000000" pitchFamily="2" charset="0"/>
                <a:cs typeface="+mj-cs"/>
              </a:defRPr>
            </a:lvl1pPr>
          </a:lstStyle>
          <a:p>
            <a:r>
              <a:rPr lang="es-NI" dirty="0"/>
              <a:t>Prompt</a:t>
            </a:r>
          </a:p>
        </p:txBody>
      </p:sp>
    </p:spTree>
    <p:extLst>
      <p:ext uri="{BB962C8B-B14F-4D97-AF65-F5344CB8AC3E}">
        <p14:creationId xmlns:p14="http://schemas.microsoft.com/office/powerpoint/2010/main" val="2545342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147" y="1416476"/>
            <a:ext cx="3620311" cy="5255956"/>
            <a:chOff x="0" y="307714"/>
            <a:chExt cx="7240622" cy="10511913"/>
          </a:xfrm>
        </p:grpSpPr>
        <p:grpSp>
          <p:nvGrpSpPr>
            <p:cNvPr id="3" name="Group 3"/>
            <p:cNvGrpSpPr/>
            <p:nvPr/>
          </p:nvGrpSpPr>
          <p:grpSpPr>
            <a:xfrm>
              <a:off x="0" y="1479450"/>
              <a:ext cx="7240622" cy="9340177"/>
              <a:chOff x="0" y="0"/>
              <a:chExt cx="1354533" cy="1747305"/>
            </a:xfrm>
          </p:grpSpPr>
          <p:sp>
            <p:nvSpPr>
              <p:cNvPr id="4" name="Freeform 4"/>
              <p:cNvSpPr/>
              <p:nvPr/>
            </p:nvSpPr>
            <p:spPr>
              <a:xfrm>
                <a:off x="0" y="0"/>
                <a:ext cx="1354533" cy="1747305"/>
              </a:xfrm>
              <a:custGeom>
                <a:avLst/>
                <a:gdLst/>
                <a:ahLst/>
                <a:cxnLst/>
                <a:rect l="l" t="t" r="r" b="b"/>
                <a:pathLst>
                  <a:path w="1354533" h="1747305">
                    <a:moveTo>
                      <a:pt x="1151333" y="0"/>
                    </a:moveTo>
                    <a:lnTo>
                      <a:pt x="0" y="0"/>
                    </a:lnTo>
                    <a:lnTo>
                      <a:pt x="0" y="1747305"/>
                    </a:lnTo>
                    <a:lnTo>
                      <a:pt x="1151333" y="1747305"/>
                    </a:lnTo>
                    <a:lnTo>
                      <a:pt x="1354533" y="873652"/>
                    </a:lnTo>
                    <a:lnTo>
                      <a:pt x="1151333" y="0"/>
                    </a:lnTo>
                    <a:close/>
                  </a:path>
                </a:pathLst>
              </a:custGeom>
              <a:solidFill>
                <a:srgbClr val="E3E8FF"/>
              </a:solidFill>
            </p:spPr>
          </p:sp>
          <p:sp>
            <p:nvSpPr>
              <p:cNvPr id="5" name="TextBox 5"/>
              <p:cNvSpPr txBox="1"/>
              <p:nvPr/>
            </p:nvSpPr>
            <p:spPr>
              <a:xfrm>
                <a:off x="0" y="-66675"/>
                <a:ext cx="698500" cy="473075"/>
              </a:xfrm>
              <a:prstGeom prst="rect">
                <a:avLst/>
              </a:prstGeom>
            </p:spPr>
            <p:txBody>
              <a:bodyPr lIns="33867" tIns="33867" rIns="33867" bIns="33867" rtlCol="0" anchor="ctr"/>
              <a:lstStyle/>
              <a:p>
                <a:pPr algn="ctr">
                  <a:lnSpc>
                    <a:spcPts val="1867"/>
                  </a:lnSpc>
                </a:pPr>
                <a:endParaRPr sz="1200"/>
              </a:p>
            </p:txBody>
          </p:sp>
        </p:grpSp>
        <p:sp>
          <p:nvSpPr>
            <p:cNvPr id="6" name="TextBox 6"/>
            <p:cNvSpPr txBox="1"/>
            <p:nvPr/>
          </p:nvSpPr>
          <p:spPr>
            <a:xfrm>
              <a:off x="567686" y="2206444"/>
              <a:ext cx="5376404" cy="8079135"/>
            </a:xfrm>
            <a:prstGeom prst="rect">
              <a:avLst/>
            </a:prstGeom>
          </p:spPr>
          <p:txBody>
            <a:bodyPr lIns="0" tIns="0" rIns="0" bIns="0" rtlCol="0" anchor="t">
              <a:spAutoFit/>
            </a:bodyPr>
            <a:lstStyle/>
            <a:p>
              <a:pPr>
                <a:lnSpc>
                  <a:spcPts val="3548"/>
                </a:lnSpc>
              </a:pPr>
              <a:r>
                <a:rPr lang="en-US" sz="2534">
                  <a:solidFill>
                    <a:srgbClr val="000000"/>
                  </a:solidFill>
                  <a:latin typeface="Open Sans"/>
                </a:rPr>
                <a:t>Datos que se procesarán</a:t>
              </a:r>
            </a:p>
            <a:p>
              <a:pPr>
                <a:lnSpc>
                  <a:spcPts val="3548"/>
                </a:lnSpc>
              </a:pPr>
              <a:endParaRPr lang="en-US" sz="2534">
                <a:solidFill>
                  <a:srgbClr val="000000"/>
                </a:solidFill>
                <a:latin typeface="Open Sans"/>
              </a:endParaRPr>
            </a:p>
            <a:p>
              <a:pPr>
                <a:lnSpc>
                  <a:spcPts val="3548"/>
                </a:lnSpc>
              </a:pPr>
              <a:endParaRPr lang="en-US" sz="2534">
                <a:solidFill>
                  <a:srgbClr val="000000"/>
                </a:solidFill>
                <a:latin typeface="Open Sans"/>
              </a:endParaRPr>
            </a:p>
            <a:p>
              <a:pPr>
                <a:lnSpc>
                  <a:spcPts val="3548"/>
                </a:lnSpc>
              </a:pPr>
              <a:r>
                <a:rPr lang="en-US" sz="2534">
                  <a:solidFill>
                    <a:srgbClr val="000000"/>
                  </a:solidFill>
                  <a:latin typeface="Open Sans"/>
                </a:rPr>
                <a:t>Restricciones</a:t>
              </a:r>
            </a:p>
            <a:p>
              <a:pPr>
                <a:lnSpc>
                  <a:spcPts val="3548"/>
                </a:lnSpc>
              </a:pPr>
              <a:r>
                <a:rPr lang="en-US" sz="2534">
                  <a:solidFill>
                    <a:srgbClr val="000000"/>
                  </a:solidFill>
                  <a:latin typeface="Open Sans"/>
                </a:rPr>
                <a:t>Estímulo</a:t>
              </a:r>
            </a:p>
            <a:p>
              <a:pPr>
                <a:lnSpc>
                  <a:spcPts val="3548"/>
                </a:lnSpc>
              </a:pPr>
              <a:r>
                <a:rPr lang="en-US" sz="2534">
                  <a:solidFill>
                    <a:srgbClr val="000000"/>
                  </a:solidFill>
                  <a:latin typeface="Open Sans"/>
                </a:rPr>
                <a:t>Ejemplos</a:t>
              </a:r>
            </a:p>
            <a:p>
              <a:pPr>
                <a:lnSpc>
                  <a:spcPts val="3548"/>
                </a:lnSpc>
              </a:pPr>
              <a:r>
                <a:rPr lang="en-US" sz="2534">
                  <a:solidFill>
                    <a:srgbClr val="000000"/>
                  </a:solidFill>
                  <a:latin typeface="Open Sans"/>
                </a:rPr>
                <a:t>Contexto</a:t>
              </a:r>
            </a:p>
            <a:p>
              <a:pPr>
                <a:lnSpc>
                  <a:spcPts val="3548"/>
                </a:lnSpc>
              </a:pPr>
              <a:r>
                <a:rPr lang="en-US" sz="2534">
                  <a:solidFill>
                    <a:srgbClr val="000000"/>
                  </a:solidFill>
                  <a:latin typeface="Open Sans"/>
                </a:rPr>
                <a:t>Recursos</a:t>
              </a:r>
            </a:p>
          </p:txBody>
        </p:sp>
        <p:sp>
          <p:nvSpPr>
            <p:cNvPr id="7" name="TextBox 7"/>
            <p:cNvSpPr txBox="1"/>
            <p:nvPr/>
          </p:nvSpPr>
          <p:spPr>
            <a:xfrm rot="21421882">
              <a:off x="40730" y="307714"/>
              <a:ext cx="6522158" cy="1384994"/>
            </a:xfrm>
            <a:prstGeom prst="rect">
              <a:avLst/>
            </a:prstGeom>
          </p:spPr>
          <p:txBody>
            <a:bodyPr wrap="square" lIns="0" tIns="0" rIns="0" bIns="0" rtlCol="0" anchor="t">
              <a:spAutoFit/>
            </a:bodyPr>
            <a:lstStyle/>
            <a:p>
              <a:pPr algn="ctr">
                <a:lnSpc>
                  <a:spcPts val="5378"/>
                </a:lnSpc>
              </a:pPr>
              <a:r>
                <a:rPr lang="en-US" sz="6600" dirty="0">
                  <a:solidFill>
                    <a:srgbClr val="124A87"/>
                  </a:solidFill>
                  <a:latin typeface="Caminata One" panose="03050500040007020003" pitchFamily="66" charset="0"/>
                </a:rPr>
                <a:t>Entrada</a:t>
              </a:r>
            </a:p>
          </p:txBody>
        </p:sp>
      </p:grpSp>
      <p:grpSp>
        <p:nvGrpSpPr>
          <p:cNvPr id="8" name="Group 8"/>
          <p:cNvGrpSpPr/>
          <p:nvPr/>
        </p:nvGrpSpPr>
        <p:grpSpPr>
          <a:xfrm>
            <a:off x="4285845" y="1391920"/>
            <a:ext cx="3620311" cy="5280511"/>
            <a:chOff x="0" y="258604"/>
            <a:chExt cx="7240622" cy="10561022"/>
          </a:xfrm>
        </p:grpSpPr>
        <p:grpSp>
          <p:nvGrpSpPr>
            <p:cNvPr id="9" name="Group 9"/>
            <p:cNvGrpSpPr/>
            <p:nvPr/>
          </p:nvGrpSpPr>
          <p:grpSpPr>
            <a:xfrm>
              <a:off x="0" y="1433412"/>
              <a:ext cx="7240622" cy="9386214"/>
              <a:chOff x="0" y="0"/>
              <a:chExt cx="1354533" cy="1755917"/>
            </a:xfrm>
          </p:grpSpPr>
          <p:sp>
            <p:nvSpPr>
              <p:cNvPr id="10" name="Freeform 10"/>
              <p:cNvSpPr/>
              <p:nvPr/>
            </p:nvSpPr>
            <p:spPr>
              <a:xfrm>
                <a:off x="0" y="0"/>
                <a:ext cx="1354533" cy="1755917"/>
              </a:xfrm>
              <a:custGeom>
                <a:avLst/>
                <a:gdLst/>
                <a:ahLst/>
                <a:cxnLst/>
                <a:rect l="l" t="t" r="r" b="b"/>
                <a:pathLst>
                  <a:path w="1354533" h="1755917">
                    <a:moveTo>
                      <a:pt x="1151333" y="0"/>
                    </a:moveTo>
                    <a:lnTo>
                      <a:pt x="0" y="0"/>
                    </a:lnTo>
                    <a:lnTo>
                      <a:pt x="0" y="1755917"/>
                    </a:lnTo>
                    <a:lnTo>
                      <a:pt x="1151333" y="1755917"/>
                    </a:lnTo>
                    <a:lnTo>
                      <a:pt x="1354533" y="877959"/>
                    </a:lnTo>
                    <a:lnTo>
                      <a:pt x="1151333" y="0"/>
                    </a:lnTo>
                    <a:close/>
                  </a:path>
                </a:pathLst>
              </a:custGeom>
              <a:solidFill>
                <a:srgbClr val="FBEEEC"/>
              </a:solidFill>
            </p:spPr>
          </p:sp>
          <p:sp>
            <p:nvSpPr>
              <p:cNvPr id="11" name="TextBox 11"/>
              <p:cNvSpPr txBox="1"/>
              <p:nvPr/>
            </p:nvSpPr>
            <p:spPr>
              <a:xfrm>
                <a:off x="0" y="-66675"/>
                <a:ext cx="698500" cy="473075"/>
              </a:xfrm>
              <a:prstGeom prst="rect">
                <a:avLst/>
              </a:prstGeom>
            </p:spPr>
            <p:txBody>
              <a:bodyPr lIns="33867" tIns="33867" rIns="33867" bIns="33867" rtlCol="0" anchor="ctr"/>
              <a:lstStyle/>
              <a:p>
                <a:pPr algn="ctr">
                  <a:lnSpc>
                    <a:spcPts val="1867"/>
                  </a:lnSpc>
                </a:pPr>
                <a:endParaRPr sz="1200"/>
              </a:p>
            </p:txBody>
          </p:sp>
        </p:grpSp>
        <p:sp>
          <p:nvSpPr>
            <p:cNvPr id="12" name="TextBox 12"/>
            <p:cNvSpPr txBox="1"/>
            <p:nvPr/>
          </p:nvSpPr>
          <p:spPr>
            <a:xfrm>
              <a:off x="417942" y="1955968"/>
              <a:ext cx="5376404" cy="6283772"/>
            </a:xfrm>
            <a:prstGeom prst="rect">
              <a:avLst/>
            </a:prstGeom>
          </p:spPr>
          <p:txBody>
            <a:bodyPr lIns="0" tIns="0" rIns="0" bIns="0" rtlCol="0" anchor="t">
              <a:spAutoFit/>
            </a:bodyPr>
            <a:lstStyle/>
            <a:p>
              <a:pPr>
                <a:lnSpc>
                  <a:spcPts val="3548"/>
                </a:lnSpc>
              </a:pPr>
              <a:r>
                <a:rPr lang="en-US" sz="2534">
                  <a:solidFill>
                    <a:srgbClr val="000000"/>
                  </a:solidFill>
                  <a:latin typeface="Open Sans"/>
                </a:rPr>
                <a:t>Operaciones que se harán con los datos</a:t>
              </a:r>
            </a:p>
            <a:p>
              <a:pPr>
                <a:lnSpc>
                  <a:spcPts val="3548"/>
                </a:lnSpc>
              </a:pPr>
              <a:endParaRPr lang="en-US" sz="2534">
                <a:solidFill>
                  <a:srgbClr val="000000"/>
                </a:solidFill>
                <a:latin typeface="Open Sans"/>
              </a:endParaRPr>
            </a:p>
            <a:p>
              <a:pPr>
                <a:lnSpc>
                  <a:spcPts val="3548"/>
                </a:lnSpc>
              </a:pPr>
              <a:r>
                <a:rPr lang="en-US" sz="2534">
                  <a:solidFill>
                    <a:srgbClr val="000000"/>
                  </a:solidFill>
                  <a:latin typeface="Open Sans"/>
                </a:rPr>
                <a:t>Acción</a:t>
              </a:r>
            </a:p>
            <a:p>
              <a:pPr>
                <a:lnSpc>
                  <a:spcPts val="3548"/>
                </a:lnSpc>
              </a:pPr>
              <a:r>
                <a:rPr lang="en-US" sz="2534">
                  <a:solidFill>
                    <a:srgbClr val="000000"/>
                  </a:solidFill>
                  <a:latin typeface="Open Sans"/>
                </a:rPr>
                <a:t>Tarea</a:t>
              </a:r>
            </a:p>
            <a:p>
              <a:pPr>
                <a:lnSpc>
                  <a:spcPts val="3548"/>
                </a:lnSpc>
              </a:pPr>
              <a:r>
                <a:rPr lang="en-US" sz="2534">
                  <a:solidFill>
                    <a:srgbClr val="000000"/>
                  </a:solidFill>
                  <a:latin typeface="Open Sans"/>
                </a:rPr>
                <a:t>Proceso</a:t>
              </a:r>
            </a:p>
          </p:txBody>
        </p:sp>
        <p:sp>
          <p:nvSpPr>
            <p:cNvPr id="13" name="TextBox 13"/>
            <p:cNvSpPr txBox="1"/>
            <p:nvPr/>
          </p:nvSpPr>
          <p:spPr>
            <a:xfrm rot="21421882">
              <a:off x="41552" y="258604"/>
              <a:ext cx="5298618" cy="1546578"/>
            </a:xfrm>
            <a:prstGeom prst="rect">
              <a:avLst/>
            </a:prstGeom>
          </p:spPr>
          <p:txBody>
            <a:bodyPr lIns="0" tIns="0" rIns="0" bIns="0" rtlCol="0" anchor="t">
              <a:spAutoFit/>
            </a:bodyPr>
            <a:lstStyle/>
            <a:p>
              <a:pPr algn="ctr">
                <a:lnSpc>
                  <a:spcPts val="5378"/>
                </a:lnSpc>
              </a:pPr>
              <a:r>
                <a:rPr lang="en-US" sz="6600" dirty="0" err="1">
                  <a:solidFill>
                    <a:srgbClr val="124A87"/>
                  </a:solidFill>
                  <a:latin typeface="Caminata One" panose="03050500040007020003" pitchFamily="66" charset="0"/>
                </a:rPr>
                <a:t>Proceso</a:t>
              </a:r>
              <a:endParaRPr lang="en-US" sz="6600" dirty="0">
                <a:solidFill>
                  <a:srgbClr val="124A87"/>
                </a:solidFill>
                <a:latin typeface="Caminata One" panose="03050500040007020003" pitchFamily="66" charset="0"/>
              </a:endParaRPr>
            </a:p>
          </p:txBody>
        </p:sp>
      </p:grpSp>
      <p:grpSp>
        <p:nvGrpSpPr>
          <p:cNvPr id="14" name="Group 14"/>
          <p:cNvGrpSpPr/>
          <p:nvPr/>
        </p:nvGrpSpPr>
        <p:grpSpPr>
          <a:xfrm>
            <a:off x="8505543" y="1391920"/>
            <a:ext cx="3620311" cy="5280511"/>
            <a:chOff x="0" y="258604"/>
            <a:chExt cx="7240622" cy="10561022"/>
          </a:xfrm>
        </p:grpSpPr>
        <p:grpSp>
          <p:nvGrpSpPr>
            <p:cNvPr id="15" name="Group 15"/>
            <p:cNvGrpSpPr/>
            <p:nvPr/>
          </p:nvGrpSpPr>
          <p:grpSpPr>
            <a:xfrm>
              <a:off x="0" y="1433412"/>
              <a:ext cx="7240622" cy="9386214"/>
              <a:chOff x="0" y="0"/>
              <a:chExt cx="1354533" cy="1755917"/>
            </a:xfrm>
          </p:grpSpPr>
          <p:sp>
            <p:nvSpPr>
              <p:cNvPr id="16" name="Freeform 16"/>
              <p:cNvSpPr/>
              <p:nvPr/>
            </p:nvSpPr>
            <p:spPr>
              <a:xfrm>
                <a:off x="0" y="0"/>
                <a:ext cx="1354533" cy="1755917"/>
              </a:xfrm>
              <a:custGeom>
                <a:avLst/>
                <a:gdLst/>
                <a:ahLst/>
                <a:cxnLst/>
                <a:rect l="l" t="t" r="r" b="b"/>
                <a:pathLst>
                  <a:path w="1354533" h="1755917">
                    <a:moveTo>
                      <a:pt x="1151333" y="0"/>
                    </a:moveTo>
                    <a:lnTo>
                      <a:pt x="0" y="0"/>
                    </a:lnTo>
                    <a:lnTo>
                      <a:pt x="0" y="1755917"/>
                    </a:lnTo>
                    <a:lnTo>
                      <a:pt x="1151333" y="1755917"/>
                    </a:lnTo>
                    <a:lnTo>
                      <a:pt x="1354533" y="877959"/>
                    </a:lnTo>
                    <a:lnTo>
                      <a:pt x="1151333" y="0"/>
                    </a:lnTo>
                    <a:close/>
                  </a:path>
                </a:pathLst>
              </a:custGeom>
              <a:solidFill>
                <a:srgbClr val="ECFFD4"/>
              </a:solidFill>
            </p:spPr>
          </p:sp>
          <p:sp>
            <p:nvSpPr>
              <p:cNvPr id="17" name="TextBox 17"/>
              <p:cNvSpPr txBox="1"/>
              <p:nvPr/>
            </p:nvSpPr>
            <p:spPr>
              <a:xfrm>
                <a:off x="0" y="-66675"/>
                <a:ext cx="698500" cy="473075"/>
              </a:xfrm>
              <a:prstGeom prst="rect">
                <a:avLst/>
              </a:prstGeom>
            </p:spPr>
            <p:txBody>
              <a:bodyPr lIns="33867" tIns="33867" rIns="33867" bIns="33867" rtlCol="0" anchor="ctr"/>
              <a:lstStyle/>
              <a:p>
                <a:pPr algn="ctr">
                  <a:lnSpc>
                    <a:spcPts val="1867"/>
                  </a:lnSpc>
                </a:pPr>
                <a:endParaRPr sz="1200"/>
              </a:p>
            </p:txBody>
          </p:sp>
        </p:grpSp>
        <p:sp>
          <p:nvSpPr>
            <p:cNvPr id="18" name="TextBox 18"/>
            <p:cNvSpPr txBox="1"/>
            <p:nvPr/>
          </p:nvSpPr>
          <p:spPr>
            <a:xfrm rot="21421882">
              <a:off x="575478" y="258604"/>
              <a:ext cx="5298618" cy="1546578"/>
            </a:xfrm>
            <a:prstGeom prst="rect">
              <a:avLst/>
            </a:prstGeom>
          </p:spPr>
          <p:txBody>
            <a:bodyPr lIns="0" tIns="0" rIns="0" bIns="0" rtlCol="0" anchor="t">
              <a:spAutoFit/>
            </a:bodyPr>
            <a:lstStyle/>
            <a:p>
              <a:pPr algn="ctr">
                <a:lnSpc>
                  <a:spcPts val="5378"/>
                </a:lnSpc>
              </a:pPr>
              <a:r>
                <a:rPr lang="en-US" sz="6600" dirty="0" err="1">
                  <a:solidFill>
                    <a:srgbClr val="124A87"/>
                  </a:solidFill>
                  <a:latin typeface="Caminata One" panose="03050500040007020003" pitchFamily="66" charset="0"/>
                </a:rPr>
                <a:t>Salida</a:t>
              </a:r>
              <a:endParaRPr lang="en-US" sz="6600" dirty="0">
                <a:solidFill>
                  <a:srgbClr val="124A87"/>
                </a:solidFill>
                <a:latin typeface="Caminata One" panose="03050500040007020003" pitchFamily="66" charset="0"/>
              </a:endParaRPr>
            </a:p>
          </p:txBody>
        </p:sp>
        <p:sp>
          <p:nvSpPr>
            <p:cNvPr id="19" name="TextBox 19"/>
            <p:cNvSpPr txBox="1"/>
            <p:nvPr/>
          </p:nvSpPr>
          <p:spPr>
            <a:xfrm>
              <a:off x="689894" y="1955968"/>
              <a:ext cx="5376404" cy="7181454"/>
            </a:xfrm>
            <a:prstGeom prst="rect">
              <a:avLst/>
            </a:prstGeom>
          </p:spPr>
          <p:txBody>
            <a:bodyPr lIns="0" tIns="0" rIns="0" bIns="0" rtlCol="0" anchor="t">
              <a:spAutoFit/>
            </a:bodyPr>
            <a:lstStyle/>
            <a:p>
              <a:pPr>
                <a:lnSpc>
                  <a:spcPts val="3548"/>
                </a:lnSpc>
              </a:pPr>
              <a:r>
                <a:rPr lang="en-US" sz="2534">
                  <a:solidFill>
                    <a:srgbClr val="000000"/>
                  </a:solidFill>
                  <a:latin typeface="Open Sans"/>
                </a:rPr>
                <a:t>Resultados que se obtienen con las operaciones</a:t>
              </a:r>
            </a:p>
            <a:p>
              <a:pPr>
                <a:lnSpc>
                  <a:spcPts val="3548"/>
                </a:lnSpc>
              </a:pPr>
              <a:endParaRPr lang="en-US" sz="2534">
                <a:solidFill>
                  <a:srgbClr val="000000"/>
                </a:solidFill>
                <a:latin typeface="Open Sans"/>
              </a:endParaRPr>
            </a:p>
            <a:p>
              <a:pPr>
                <a:lnSpc>
                  <a:spcPts val="3548"/>
                </a:lnSpc>
              </a:pPr>
              <a:r>
                <a:rPr lang="en-US" sz="2534">
                  <a:solidFill>
                    <a:srgbClr val="000000"/>
                  </a:solidFill>
                  <a:latin typeface="Open Sans"/>
                </a:rPr>
                <a:t>Efecto</a:t>
              </a:r>
            </a:p>
            <a:p>
              <a:pPr>
                <a:lnSpc>
                  <a:spcPts val="3548"/>
                </a:lnSpc>
              </a:pPr>
              <a:r>
                <a:rPr lang="en-US" sz="2534">
                  <a:solidFill>
                    <a:srgbClr val="000000"/>
                  </a:solidFill>
                  <a:latin typeface="Open Sans"/>
                </a:rPr>
                <a:t>Restricciones: formato, tipo, cantidad, tono</a:t>
              </a:r>
            </a:p>
          </p:txBody>
        </p:sp>
      </p:grpSp>
      <p:sp>
        <p:nvSpPr>
          <p:cNvPr id="20" name="Freeform 20"/>
          <p:cNvSpPr/>
          <p:nvPr/>
        </p:nvSpPr>
        <p:spPr>
          <a:xfrm rot="-1876944">
            <a:off x="3235430" y="5415518"/>
            <a:ext cx="1266958" cy="893205"/>
          </a:xfrm>
          <a:custGeom>
            <a:avLst/>
            <a:gdLst/>
            <a:ahLst/>
            <a:cxnLst/>
            <a:rect l="l" t="t" r="r" b="b"/>
            <a:pathLst>
              <a:path w="1900437" h="1339808">
                <a:moveTo>
                  <a:pt x="0" y="0"/>
                </a:moveTo>
                <a:lnTo>
                  <a:pt x="1900437" y="0"/>
                </a:lnTo>
                <a:lnTo>
                  <a:pt x="1900437" y="1339809"/>
                </a:lnTo>
                <a:lnTo>
                  <a:pt x="0" y="1339809"/>
                </a:lnTo>
                <a:lnTo>
                  <a:pt x="0" y="0"/>
                </a:lnTo>
                <a:close/>
              </a:path>
            </a:pathLst>
          </a:custGeom>
          <a:blipFill>
            <a:blip r:embed="rId2"/>
            <a:stretch>
              <a:fillRect/>
            </a:stretch>
          </a:blipFill>
        </p:spPr>
      </p:sp>
      <p:sp>
        <p:nvSpPr>
          <p:cNvPr id="22" name="Freeform 22"/>
          <p:cNvSpPr/>
          <p:nvPr/>
        </p:nvSpPr>
        <p:spPr>
          <a:xfrm rot="-1876944">
            <a:off x="7283238" y="5415518"/>
            <a:ext cx="1266958" cy="893205"/>
          </a:xfrm>
          <a:custGeom>
            <a:avLst/>
            <a:gdLst/>
            <a:ahLst/>
            <a:cxnLst/>
            <a:rect l="l" t="t" r="r" b="b"/>
            <a:pathLst>
              <a:path w="1900437" h="1339808">
                <a:moveTo>
                  <a:pt x="0" y="0"/>
                </a:moveTo>
                <a:lnTo>
                  <a:pt x="1900437" y="0"/>
                </a:lnTo>
                <a:lnTo>
                  <a:pt x="1900437" y="1339809"/>
                </a:lnTo>
                <a:lnTo>
                  <a:pt x="0" y="1339809"/>
                </a:lnTo>
                <a:lnTo>
                  <a:pt x="0" y="0"/>
                </a:lnTo>
                <a:close/>
              </a:path>
            </a:pathLst>
          </a:custGeom>
          <a:blipFill>
            <a:blip r:embed="rId2"/>
            <a:stretch>
              <a:fillRect/>
            </a:stretch>
          </a:blipFill>
        </p:spPr>
      </p:sp>
    </p:spTree>
    <p:extLst>
      <p:ext uri="{BB962C8B-B14F-4D97-AF65-F5344CB8AC3E}">
        <p14:creationId xmlns:p14="http://schemas.microsoft.com/office/powerpoint/2010/main" val="1835444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12130"/>
            <a:ext cx="12192000" cy="3120673"/>
          </a:xfrm>
          <a:custGeom>
            <a:avLst/>
            <a:gdLst/>
            <a:ahLst/>
            <a:cxnLst/>
            <a:rect l="l" t="t" r="r" b="b"/>
            <a:pathLst>
              <a:path w="18288000" h="4681010">
                <a:moveTo>
                  <a:pt x="0" y="0"/>
                </a:moveTo>
                <a:lnTo>
                  <a:pt x="18288000" y="0"/>
                </a:lnTo>
                <a:lnTo>
                  <a:pt x="18288000" y="4681010"/>
                </a:lnTo>
                <a:lnTo>
                  <a:pt x="0" y="4681010"/>
                </a:lnTo>
                <a:lnTo>
                  <a:pt x="0" y="0"/>
                </a:lnTo>
                <a:close/>
              </a:path>
            </a:pathLst>
          </a:custGeom>
          <a:blipFill>
            <a:blip r:embed="rId2"/>
            <a:stretch>
              <a:fillRect/>
            </a:stretch>
          </a:blipFill>
        </p:spPr>
      </p:sp>
      <p:sp>
        <p:nvSpPr>
          <p:cNvPr id="3" name="TextBox 3"/>
          <p:cNvSpPr txBox="1"/>
          <p:nvPr/>
        </p:nvSpPr>
        <p:spPr>
          <a:xfrm>
            <a:off x="0" y="1812949"/>
            <a:ext cx="12192000" cy="730969"/>
          </a:xfrm>
          <a:prstGeom prst="rect">
            <a:avLst/>
          </a:prstGeom>
        </p:spPr>
        <p:txBody>
          <a:bodyPr lIns="0" tIns="0" rIns="0" bIns="0" rtlCol="0" anchor="t">
            <a:spAutoFit/>
          </a:bodyPr>
          <a:lstStyle/>
          <a:p>
            <a:pPr algn="ctr">
              <a:lnSpc>
                <a:spcPts val="5718"/>
              </a:lnSpc>
              <a:spcBef>
                <a:spcPct val="0"/>
              </a:spcBef>
            </a:pPr>
            <a:r>
              <a:rPr lang="en-US" sz="4085" dirty="0">
                <a:solidFill>
                  <a:srgbClr val="000000"/>
                </a:solidFill>
                <a:latin typeface="Poppins Medium"/>
              </a:rPr>
              <a:t>Un </a:t>
            </a:r>
            <a:r>
              <a:rPr lang="en-US" sz="4085" dirty="0" err="1">
                <a:solidFill>
                  <a:srgbClr val="000000"/>
                </a:solidFill>
                <a:latin typeface="Poppins Medium"/>
              </a:rPr>
              <a:t>pato</a:t>
            </a:r>
            <a:r>
              <a:rPr lang="en-US" sz="4085" dirty="0">
                <a:solidFill>
                  <a:srgbClr val="000000"/>
                </a:solidFill>
                <a:latin typeface="Poppins Medium"/>
              </a:rPr>
              <a:t> </a:t>
            </a:r>
            <a:r>
              <a:rPr lang="en-US" sz="4085" dirty="0" err="1">
                <a:solidFill>
                  <a:srgbClr val="000000"/>
                </a:solidFill>
                <a:latin typeface="Poppins Medium"/>
              </a:rPr>
              <a:t>flotando</a:t>
            </a:r>
            <a:r>
              <a:rPr lang="en-US" sz="4085" dirty="0">
                <a:solidFill>
                  <a:srgbClr val="000000"/>
                </a:solidFill>
                <a:latin typeface="Poppins Medium"/>
              </a:rPr>
              <a:t> </a:t>
            </a:r>
            <a:r>
              <a:rPr lang="en-US" sz="4085" dirty="0" err="1">
                <a:solidFill>
                  <a:srgbClr val="000000"/>
                </a:solidFill>
                <a:latin typeface="Poppins Medium"/>
              </a:rPr>
              <a:t>en</a:t>
            </a:r>
            <a:r>
              <a:rPr lang="en-US" sz="4085" dirty="0">
                <a:solidFill>
                  <a:srgbClr val="000000"/>
                </a:solidFill>
                <a:latin typeface="Poppins Medium"/>
              </a:rPr>
              <a:t> el </a:t>
            </a:r>
            <a:r>
              <a:rPr lang="en-US" sz="4085" dirty="0" err="1">
                <a:solidFill>
                  <a:srgbClr val="000000"/>
                </a:solidFill>
                <a:latin typeface="Poppins Medium"/>
              </a:rPr>
              <a:t>agua</a:t>
            </a:r>
            <a:r>
              <a:rPr lang="en-US" sz="4085" dirty="0">
                <a:solidFill>
                  <a:srgbClr val="000000"/>
                </a:solidFill>
                <a:latin typeface="Poppins Medium"/>
              </a:rPr>
              <a:t>.</a:t>
            </a:r>
          </a:p>
        </p:txBody>
      </p:sp>
    </p:spTree>
    <p:extLst>
      <p:ext uri="{BB962C8B-B14F-4D97-AF65-F5344CB8AC3E}">
        <p14:creationId xmlns:p14="http://schemas.microsoft.com/office/powerpoint/2010/main" val="631471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07573"/>
            <a:ext cx="12192000" cy="3041556"/>
          </a:xfrm>
          <a:custGeom>
            <a:avLst/>
            <a:gdLst/>
            <a:ahLst/>
            <a:cxnLst/>
            <a:rect l="l" t="t" r="r" b="b"/>
            <a:pathLst>
              <a:path w="18288000" h="4562334">
                <a:moveTo>
                  <a:pt x="0" y="0"/>
                </a:moveTo>
                <a:lnTo>
                  <a:pt x="18288000" y="0"/>
                </a:lnTo>
                <a:lnTo>
                  <a:pt x="18288000" y="4562334"/>
                </a:lnTo>
                <a:lnTo>
                  <a:pt x="0" y="4562334"/>
                </a:lnTo>
                <a:lnTo>
                  <a:pt x="0" y="0"/>
                </a:lnTo>
                <a:close/>
              </a:path>
            </a:pathLst>
          </a:custGeom>
          <a:blipFill>
            <a:blip r:embed="rId2"/>
            <a:stretch>
              <a:fillRect/>
            </a:stretch>
          </a:blipFill>
        </p:spPr>
      </p:sp>
      <p:sp>
        <p:nvSpPr>
          <p:cNvPr id="3" name="TextBox 3"/>
          <p:cNvSpPr txBox="1"/>
          <p:nvPr/>
        </p:nvSpPr>
        <p:spPr>
          <a:xfrm>
            <a:off x="0" y="1205262"/>
            <a:ext cx="12192000" cy="2192908"/>
          </a:xfrm>
          <a:prstGeom prst="rect">
            <a:avLst/>
          </a:prstGeom>
        </p:spPr>
        <p:txBody>
          <a:bodyPr lIns="0" tIns="0" rIns="0" bIns="0" rtlCol="0" anchor="t">
            <a:spAutoFit/>
          </a:bodyPr>
          <a:lstStyle/>
          <a:p>
            <a:pPr algn="ctr">
              <a:lnSpc>
                <a:spcPts val="5718"/>
              </a:lnSpc>
              <a:spcBef>
                <a:spcPct val="0"/>
              </a:spcBef>
            </a:pPr>
            <a:r>
              <a:rPr lang="en-US" sz="4085" dirty="0">
                <a:solidFill>
                  <a:srgbClr val="000000"/>
                </a:solidFill>
                <a:latin typeface="Poppins Medium"/>
              </a:rPr>
              <a:t> </a:t>
            </a:r>
            <a:r>
              <a:rPr lang="en-US" sz="4085" dirty="0" err="1">
                <a:solidFill>
                  <a:srgbClr val="000000"/>
                </a:solidFill>
                <a:latin typeface="Poppins Medium"/>
              </a:rPr>
              <a:t>Fotografía</a:t>
            </a:r>
            <a:r>
              <a:rPr lang="en-US" sz="4085" dirty="0">
                <a:solidFill>
                  <a:srgbClr val="000000"/>
                </a:solidFill>
                <a:latin typeface="Poppins Medium"/>
              </a:rPr>
              <a:t> </a:t>
            </a:r>
            <a:r>
              <a:rPr lang="en-US" sz="4085" dirty="0" err="1">
                <a:solidFill>
                  <a:srgbClr val="000000"/>
                </a:solidFill>
                <a:latin typeface="Poppins Medium"/>
              </a:rPr>
              <a:t>realista</a:t>
            </a:r>
            <a:r>
              <a:rPr lang="en-US" sz="4085" dirty="0">
                <a:solidFill>
                  <a:srgbClr val="000000"/>
                </a:solidFill>
                <a:latin typeface="Poppins Medium"/>
              </a:rPr>
              <a:t> de un </a:t>
            </a:r>
            <a:r>
              <a:rPr lang="en-US" sz="4085" dirty="0" err="1">
                <a:solidFill>
                  <a:srgbClr val="000000"/>
                </a:solidFill>
                <a:latin typeface="Poppins Medium"/>
              </a:rPr>
              <a:t>pato</a:t>
            </a:r>
            <a:r>
              <a:rPr lang="en-US" sz="4085" dirty="0">
                <a:solidFill>
                  <a:srgbClr val="000000"/>
                </a:solidFill>
                <a:latin typeface="Poppins Medium"/>
              </a:rPr>
              <a:t> de color </a:t>
            </a:r>
            <a:r>
              <a:rPr lang="en-US" sz="4085" dirty="0" err="1">
                <a:solidFill>
                  <a:srgbClr val="000000"/>
                </a:solidFill>
                <a:latin typeface="Poppins Medium"/>
              </a:rPr>
              <a:t>azul</a:t>
            </a:r>
            <a:r>
              <a:rPr lang="en-US" sz="4085" dirty="0">
                <a:solidFill>
                  <a:srgbClr val="000000"/>
                </a:solidFill>
                <a:latin typeface="Poppins Medium"/>
              </a:rPr>
              <a:t>, con </a:t>
            </a:r>
            <a:r>
              <a:rPr lang="en-US" sz="4085" dirty="0" err="1">
                <a:solidFill>
                  <a:srgbClr val="000000"/>
                </a:solidFill>
                <a:latin typeface="Poppins Medium"/>
              </a:rPr>
              <a:t>tonalidades</a:t>
            </a:r>
            <a:r>
              <a:rPr lang="en-US" sz="4085" dirty="0">
                <a:solidFill>
                  <a:srgbClr val="000000"/>
                </a:solidFill>
                <a:latin typeface="Poppins Medium"/>
              </a:rPr>
              <a:t> </a:t>
            </a:r>
            <a:r>
              <a:rPr lang="en-US" sz="4085" dirty="0" err="1">
                <a:solidFill>
                  <a:srgbClr val="000000"/>
                </a:solidFill>
                <a:latin typeface="Poppins Medium"/>
              </a:rPr>
              <a:t>rojas</a:t>
            </a:r>
            <a:r>
              <a:rPr lang="en-US" sz="4085" dirty="0">
                <a:solidFill>
                  <a:srgbClr val="000000"/>
                </a:solidFill>
                <a:latin typeface="Poppins Medium"/>
              </a:rPr>
              <a:t>, </a:t>
            </a:r>
            <a:r>
              <a:rPr lang="en-US" sz="4085" dirty="0" err="1">
                <a:solidFill>
                  <a:srgbClr val="000000"/>
                </a:solidFill>
                <a:latin typeface="Poppins Medium"/>
              </a:rPr>
              <a:t>flotando</a:t>
            </a:r>
            <a:r>
              <a:rPr lang="en-US" sz="4085" dirty="0">
                <a:solidFill>
                  <a:srgbClr val="000000"/>
                </a:solidFill>
                <a:latin typeface="Poppins Medium"/>
              </a:rPr>
              <a:t> </a:t>
            </a:r>
            <a:r>
              <a:rPr lang="en-US" sz="4085" dirty="0" err="1">
                <a:solidFill>
                  <a:srgbClr val="000000"/>
                </a:solidFill>
                <a:latin typeface="Poppins Medium"/>
              </a:rPr>
              <a:t>en</a:t>
            </a:r>
            <a:r>
              <a:rPr lang="en-US" sz="4085" dirty="0">
                <a:solidFill>
                  <a:srgbClr val="000000"/>
                </a:solidFill>
                <a:latin typeface="Poppins Medium"/>
              </a:rPr>
              <a:t> un </a:t>
            </a:r>
            <a:r>
              <a:rPr lang="en-US" sz="4085" dirty="0" err="1">
                <a:solidFill>
                  <a:srgbClr val="000000"/>
                </a:solidFill>
                <a:latin typeface="Poppins Medium"/>
              </a:rPr>
              <a:t>estanque</a:t>
            </a:r>
            <a:r>
              <a:rPr lang="en-US" sz="4085" dirty="0">
                <a:solidFill>
                  <a:srgbClr val="000000"/>
                </a:solidFill>
                <a:latin typeface="Poppins Medium"/>
              </a:rPr>
              <a:t> </a:t>
            </a:r>
            <a:r>
              <a:rPr lang="en-US" sz="4085" dirty="0" err="1">
                <a:solidFill>
                  <a:srgbClr val="000000"/>
                </a:solidFill>
                <a:latin typeface="Poppins Medium"/>
              </a:rPr>
              <a:t>pequeño</a:t>
            </a:r>
            <a:r>
              <a:rPr lang="en-US" sz="4085" dirty="0">
                <a:solidFill>
                  <a:srgbClr val="000000"/>
                </a:solidFill>
                <a:latin typeface="Poppins Medium"/>
              </a:rPr>
              <a:t>, </a:t>
            </a:r>
            <a:r>
              <a:rPr lang="en-US" sz="4085" dirty="0" err="1">
                <a:solidFill>
                  <a:srgbClr val="000000"/>
                </a:solidFill>
                <a:latin typeface="Poppins Medium"/>
              </a:rPr>
              <a:t>rodeado</a:t>
            </a:r>
            <a:r>
              <a:rPr lang="en-US" sz="4085" dirty="0">
                <a:solidFill>
                  <a:srgbClr val="000000"/>
                </a:solidFill>
                <a:latin typeface="Poppins Medium"/>
              </a:rPr>
              <a:t> de </a:t>
            </a:r>
            <a:r>
              <a:rPr lang="en-US" sz="4085" dirty="0" err="1">
                <a:solidFill>
                  <a:srgbClr val="000000"/>
                </a:solidFill>
                <a:latin typeface="Poppins Medium"/>
              </a:rPr>
              <a:t>plantas</a:t>
            </a:r>
            <a:r>
              <a:rPr lang="en-US" sz="4085" dirty="0">
                <a:solidFill>
                  <a:srgbClr val="000000"/>
                </a:solidFill>
                <a:latin typeface="Poppins Medium"/>
              </a:rPr>
              <a:t>, </a:t>
            </a:r>
            <a:r>
              <a:rPr lang="en-US" sz="4085" dirty="0" err="1">
                <a:solidFill>
                  <a:srgbClr val="000000"/>
                </a:solidFill>
                <a:latin typeface="Poppins Medium"/>
              </a:rPr>
              <a:t>en</a:t>
            </a:r>
            <a:r>
              <a:rPr lang="en-US" sz="4085" dirty="0">
                <a:solidFill>
                  <a:srgbClr val="000000"/>
                </a:solidFill>
                <a:latin typeface="Poppins Medium"/>
              </a:rPr>
              <a:t> un </a:t>
            </a:r>
            <a:r>
              <a:rPr lang="en-US" sz="4085" dirty="0" err="1">
                <a:solidFill>
                  <a:srgbClr val="000000"/>
                </a:solidFill>
                <a:latin typeface="Poppins Medium"/>
              </a:rPr>
              <a:t>paisaje</a:t>
            </a:r>
            <a:r>
              <a:rPr lang="en-US" sz="4085" dirty="0">
                <a:solidFill>
                  <a:srgbClr val="000000"/>
                </a:solidFill>
                <a:latin typeface="Poppins Medium"/>
              </a:rPr>
              <a:t> </a:t>
            </a:r>
            <a:r>
              <a:rPr lang="en-US" sz="4085" dirty="0" err="1">
                <a:solidFill>
                  <a:srgbClr val="000000"/>
                </a:solidFill>
                <a:latin typeface="Poppins Medium"/>
              </a:rPr>
              <a:t>primaveral</a:t>
            </a:r>
            <a:r>
              <a:rPr lang="en-US" sz="4085" dirty="0">
                <a:solidFill>
                  <a:srgbClr val="000000"/>
                </a:solidFill>
                <a:latin typeface="Poppins Medium"/>
              </a:rPr>
              <a:t>.</a:t>
            </a:r>
          </a:p>
        </p:txBody>
      </p:sp>
    </p:spTree>
    <p:extLst>
      <p:ext uri="{BB962C8B-B14F-4D97-AF65-F5344CB8AC3E}">
        <p14:creationId xmlns:p14="http://schemas.microsoft.com/office/powerpoint/2010/main" val="310656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466610" y="96086"/>
            <a:ext cx="6582271" cy="6678528"/>
            <a:chOff x="0" y="0"/>
            <a:chExt cx="2952750" cy="2995930"/>
          </a:xfrm>
        </p:grpSpPr>
        <p:sp>
          <p:nvSpPr>
            <p:cNvPr id="3" name="Freeform 3"/>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2"/>
              <a:stretch>
                <a:fillRect l="-3879" r="-3879"/>
              </a:stretch>
            </a:blipFill>
          </p:spPr>
        </p:sp>
      </p:grpSp>
      <p:sp>
        <p:nvSpPr>
          <p:cNvPr id="4" name="TextBox 4"/>
          <p:cNvSpPr txBox="1"/>
          <p:nvPr/>
        </p:nvSpPr>
        <p:spPr>
          <a:xfrm>
            <a:off x="814039" y="2805558"/>
            <a:ext cx="4000396" cy="1885131"/>
          </a:xfrm>
          <a:prstGeom prst="rect">
            <a:avLst/>
          </a:prstGeom>
        </p:spPr>
        <p:txBody>
          <a:bodyPr wrap="square" lIns="0" tIns="0" rIns="0" bIns="0" rtlCol="0" anchor="t">
            <a:spAutoFit/>
          </a:bodyPr>
          <a:lstStyle/>
          <a:p>
            <a:pPr>
              <a:lnSpc>
                <a:spcPts val="4853"/>
              </a:lnSpc>
            </a:pPr>
            <a:r>
              <a:rPr lang="en-US" sz="4400" dirty="0" err="1">
                <a:solidFill>
                  <a:srgbClr val="002060"/>
                </a:solidFill>
                <a:latin typeface="Bahnschrift" panose="020B0502040204020203" pitchFamily="34" charset="0"/>
                <a:ea typeface="Roboto" panose="02000000000000000000" pitchFamily="2" charset="0"/>
                <a:cs typeface="+mj-cs"/>
              </a:rPr>
              <a:t>Profesor</a:t>
            </a:r>
            <a:r>
              <a:rPr lang="en-US" sz="4400" dirty="0">
                <a:solidFill>
                  <a:srgbClr val="002060"/>
                </a:solidFill>
                <a:latin typeface="Bahnschrift" panose="020B0502040204020203" pitchFamily="34" charset="0"/>
                <a:ea typeface="Roboto" panose="02000000000000000000" pitchFamily="2" charset="0"/>
                <a:cs typeface="+mj-cs"/>
              </a:rPr>
              <a:t> </a:t>
            </a:r>
            <a:r>
              <a:rPr lang="en-US" sz="4400" dirty="0" err="1">
                <a:solidFill>
                  <a:srgbClr val="002060"/>
                </a:solidFill>
                <a:latin typeface="Bahnschrift" panose="020B0502040204020203" pitchFamily="34" charset="0"/>
                <a:ea typeface="Roboto" panose="02000000000000000000" pitchFamily="2" charset="0"/>
                <a:cs typeface="+mj-cs"/>
              </a:rPr>
              <a:t>impartiendo</a:t>
            </a:r>
            <a:r>
              <a:rPr lang="en-US" sz="4400" dirty="0">
                <a:solidFill>
                  <a:srgbClr val="002060"/>
                </a:solidFill>
                <a:latin typeface="Bahnschrift" panose="020B0502040204020203" pitchFamily="34" charset="0"/>
                <a:ea typeface="Roboto" panose="02000000000000000000" pitchFamily="2" charset="0"/>
                <a:cs typeface="+mj-cs"/>
              </a:rPr>
              <a:t> </a:t>
            </a:r>
            <a:r>
              <a:rPr lang="en-US" sz="4400" dirty="0" err="1">
                <a:solidFill>
                  <a:srgbClr val="002060"/>
                </a:solidFill>
                <a:latin typeface="Bahnschrift" panose="020B0502040204020203" pitchFamily="34" charset="0"/>
                <a:ea typeface="Roboto" panose="02000000000000000000" pitchFamily="2" charset="0"/>
                <a:cs typeface="+mj-cs"/>
              </a:rPr>
              <a:t>clases</a:t>
            </a:r>
            <a:endParaRPr lang="en-US" sz="4400" dirty="0">
              <a:solidFill>
                <a:srgbClr val="002060"/>
              </a:solidFill>
              <a:latin typeface="Bahnschrift" panose="020B0502040204020203" pitchFamily="34" charset="0"/>
              <a:ea typeface="Roboto" panose="02000000000000000000" pitchFamily="2" charset="0"/>
              <a:cs typeface="+mj-cs"/>
            </a:endParaRPr>
          </a:p>
        </p:txBody>
      </p:sp>
    </p:spTree>
    <p:extLst>
      <p:ext uri="{BB962C8B-B14F-4D97-AF65-F5344CB8AC3E}">
        <p14:creationId xmlns:p14="http://schemas.microsoft.com/office/powerpoint/2010/main" val="134663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466610" y="96086"/>
            <a:ext cx="6582271" cy="6678528"/>
            <a:chOff x="0" y="0"/>
            <a:chExt cx="2952750" cy="2995930"/>
          </a:xfrm>
        </p:grpSpPr>
        <p:sp>
          <p:nvSpPr>
            <p:cNvPr id="3" name="Freeform 3"/>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2"/>
              <a:stretch>
                <a:fillRect l="-4051" r="-4051"/>
              </a:stretch>
            </a:blipFill>
          </p:spPr>
        </p:sp>
      </p:grpSp>
      <p:sp>
        <p:nvSpPr>
          <p:cNvPr id="4" name="TextBox 4"/>
          <p:cNvSpPr txBox="1"/>
          <p:nvPr/>
        </p:nvSpPr>
        <p:spPr>
          <a:xfrm>
            <a:off x="400669" y="898531"/>
            <a:ext cx="4525277" cy="5603970"/>
          </a:xfrm>
          <a:prstGeom prst="rect">
            <a:avLst/>
          </a:prstGeom>
        </p:spPr>
        <p:txBody>
          <a:bodyPr wrap="square" lIns="0" tIns="0" rIns="0" bIns="0" rtlCol="0" anchor="t">
            <a:spAutoFit/>
          </a:bodyPr>
          <a:lstStyle>
            <a:defPPr>
              <a:defRPr lang="es-NI"/>
            </a:defPPr>
            <a:lvl1pPr>
              <a:lnSpc>
                <a:spcPts val="4853"/>
              </a:lnSpc>
              <a:defRPr sz="4400" b="1">
                <a:solidFill>
                  <a:srgbClr val="002060"/>
                </a:solidFill>
                <a:latin typeface="Bahnschrift" panose="020B0502040204020203" pitchFamily="34" charset="0"/>
                <a:ea typeface="Roboto" panose="02000000000000000000" pitchFamily="2" charset="0"/>
                <a:cs typeface="+mj-cs"/>
              </a:defRPr>
            </a:lvl1pPr>
          </a:lstStyle>
          <a:p>
            <a:r>
              <a:rPr lang="en-US" sz="4000" b="0" dirty="0" err="1"/>
              <a:t>Profesor</a:t>
            </a:r>
            <a:r>
              <a:rPr lang="en-US" sz="4000" b="0" dirty="0"/>
              <a:t> de </a:t>
            </a:r>
            <a:r>
              <a:rPr lang="en-US" sz="4000" b="0" dirty="0" err="1"/>
              <a:t>sexo</a:t>
            </a:r>
            <a:r>
              <a:rPr lang="en-US" sz="4000" b="0" dirty="0"/>
              <a:t> </a:t>
            </a:r>
            <a:r>
              <a:rPr lang="en-US" sz="4000" b="0" dirty="0" err="1"/>
              <a:t>masculino</a:t>
            </a:r>
            <a:r>
              <a:rPr lang="en-US" sz="4000" b="0" dirty="0"/>
              <a:t>, </a:t>
            </a:r>
            <a:r>
              <a:rPr lang="en-US" sz="4000" b="0" dirty="0" err="1"/>
              <a:t>impartiendo</a:t>
            </a:r>
            <a:r>
              <a:rPr lang="en-US" sz="4000" b="0" dirty="0"/>
              <a:t> </a:t>
            </a:r>
            <a:r>
              <a:rPr lang="en-US" sz="4000" b="0" dirty="0" err="1"/>
              <a:t>clases</a:t>
            </a:r>
            <a:r>
              <a:rPr lang="en-US" sz="4000" b="0" dirty="0"/>
              <a:t>, </a:t>
            </a:r>
            <a:r>
              <a:rPr lang="en-US" sz="4000" b="0" dirty="0" err="1"/>
              <a:t>viste</a:t>
            </a:r>
            <a:r>
              <a:rPr lang="en-US" sz="4000" b="0" dirty="0"/>
              <a:t> </a:t>
            </a:r>
            <a:r>
              <a:rPr lang="en-US" sz="4000" b="0" dirty="0" err="1"/>
              <a:t>camisa</a:t>
            </a:r>
            <a:r>
              <a:rPr lang="en-US" sz="4000" b="0" dirty="0"/>
              <a:t> </a:t>
            </a:r>
            <a:r>
              <a:rPr lang="en-US" sz="4000" b="0" dirty="0" err="1"/>
              <a:t>roja</a:t>
            </a:r>
            <a:r>
              <a:rPr lang="en-US" sz="4000" b="0" dirty="0"/>
              <a:t>, con </a:t>
            </a:r>
            <a:r>
              <a:rPr lang="en-US" sz="4000" b="0" dirty="0" err="1"/>
              <a:t>pantalón</a:t>
            </a:r>
            <a:r>
              <a:rPr lang="en-US" sz="4000" b="0" dirty="0"/>
              <a:t> </a:t>
            </a:r>
            <a:r>
              <a:rPr lang="en-US" sz="4000" b="0" dirty="0" err="1"/>
              <a:t>blanco</a:t>
            </a:r>
            <a:r>
              <a:rPr lang="en-US" sz="4000" b="0" dirty="0"/>
              <a:t>, </a:t>
            </a:r>
            <a:r>
              <a:rPr lang="en-US" sz="4000" b="0" dirty="0" err="1"/>
              <a:t>frente</a:t>
            </a:r>
            <a:r>
              <a:rPr lang="en-US" sz="4000" b="0" dirty="0"/>
              <a:t> a </a:t>
            </a:r>
            <a:r>
              <a:rPr lang="en-US" sz="4000" b="0" dirty="0" err="1"/>
              <a:t>pizarra</a:t>
            </a:r>
            <a:r>
              <a:rPr lang="en-US" sz="4000" b="0" dirty="0"/>
              <a:t>, </a:t>
            </a:r>
            <a:r>
              <a:rPr lang="en-US" sz="4000" b="0" dirty="0" err="1"/>
              <a:t>en</a:t>
            </a:r>
            <a:r>
              <a:rPr lang="en-US" sz="4000" b="0" dirty="0"/>
              <a:t> un </a:t>
            </a:r>
            <a:r>
              <a:rPr lang="en-US" sz="4000" b="0" dirty="0" err="1"/>
              <a:t>salón</a:t>
            </a:r>
            <a:r>
              <a:rPr lang="en-US" sz="4000" b="0" dirty="0"/>
              <a:t> de </a:t>
            </a:r>
            <a:r>
              <a:rPr lang="en-US" sz="4000" b="0" dirty="0" err="1"/>
              <a:t>universidad</a:t>
            </a:r>
            <a:r>
              <a:rPr lang="en-US" sz="4000" b="0" dirty="0"/>
              <a:t>. </a:t>
            </a:r>
            <a:r>
              <a:rPr lang="en-US" sz="4000" b="0" dirty="0" err="1"/>
              <a:t>Usa</a:t>
            </a:r>
            <a:r>
              <a:rPr lang="en-US" sz="4000" b="0" dirty="0"/>
              <a:t> </a:t>
            </a:r>
            <a:r>
              <a:rPr lang="en-US" sz="4000" b="0" dirty="0" err="1"/>
              <a:t>gafas</a:t>
            </a:r>
            <a:r>
              <a:rPr lang="en-US" sz="4000" b="0" dirty="0"/>
              <a:t>  de sol.</a:t>
            </a:r>
          </a:p>
        </p:txBody>
      </p:sp>
    </p:spTree>
    <p:extLst>
      <p:ext uri="{BB962C8B-B14F-4D97-AF65-F5344CB8AC3E}">
        <p14:creationId xmlns:p14="http://schemas.microsoft.com/office/powerpoint/2010/main" val="80184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4974" y="1692387"/>
            <a:ext cx="3787499" cy="688636"/>
            <a:chOff x="0" y="0"/>
            <a:chExt cx="7574997" cy="1377272"/>
          </a:xfrm>
        </p:grpSpPr>
        <p:sp>
          <p:nvSpPr>
            <p:cNvPr id="3" name="Freeform 3"/>
            <p:cNvSpPr/>
            <p:nvPr/>
          </p:nvSpPr>
          <p:spPr>
            <a:xfrm>
              <a:off x="0" y="0"/>
              <a:ext cx="7574997" cy="1377272"/>
            </a:xfrm>
            <a:custGeom>
              <a:avLst/>
              <a:gdLst/>
              <a:ahLst/>
              <a:cxnLst/>
              <a:rect l="l" t="t" r="r" b="b"/>
              <a:pathLst>
                <a:path w="7574997" h="1377272">
                  <a:moveTo>
                    <a:pt x="0" y="0"/>
                  </a:moveTo>
                  <a:lnTo>
                    <a:pt x="7574997" y="0"/>
                  </a:lnTo>
                  <a:lnTo>
                    <a:pt x="7574997" y="1377272"/>
                  </a:lnTo>
                  <a:lnTo>
                    <a:pt x="0" y="13772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0" y="111584"/>
              <a:ext cx="7574997" cy="1179810"/>
            </a:xfrm>
            <a:prstGeom prst="rect">
              <a:avLst/>
            </a:prstGeom>
          </p:spPr>
          <p:txBody>
            <a:bodyPr lIns="0" tIns="0" rIns="0" bIns="0" rtlCol="0" anchor="t">
              <a:spAutoFit/>
            </a:bodyPr>
            <a:lstStyle/>
            <a:p>
              <a:pPr algn="ctr">
                <a:lnSpc>
                  <a:spcPts val="4550"/>
                </a:lnSpc>
              </a:pPr>
              <a:r>
                <a:rPr lang="en-US" sz="3250" dirty="0" err="1">
                  <a:solidFill>
                    <a:srgbClr val="000000"/>
                  </a:solidFill>
                  <a:latin typeface="Open Sans"/>
                </a:rPr>
                <a:t>Introducción</a:t>
              </a:r>
              <a:endParaRPr lang="en-US" sz="3250" dirty="0">
                <a:solidFill>
                  <a:srgbClr val="000000"/>
                </a:solidFill>
                <a:latin typeface="Open Sans"/>
              </a:endParaRPr>
            </a:p>
          </p:txBody>
        </p:sp>
      </p:grpSp>
      <p:grpSp>
        <p:nvGrpSpPr>
          <p:cNvPr id="5" name="Group 5"/>
          <p:cNvGrpSpPr/>
          <p:nvPr/>
        </p:nvGrpSpPr>
        <p:grpSpPr>
          <a:xfrm>
            <a:off x="1094974" y="2537299"/>
            <a:ext cx="3787499" cy="688636"/>
            <a:chOff x="0" y="0"/>
            <a:chExt cx="7574997" cy="1377272"/>
          </a:xfrm>
        </p:grpSpPr>
        <p:sp>
          <p:nvSpPr>
            <p:cNvPr id="6" name="Freeform 6"/>
            <p:cNvSpPr/>
            <p:nvPr/>
          </p:nvSpPr>
          <p:spPr>
            <a:xfrm>
              <a:off x="0" y="0"/>
              <a:ext cx="7574997" cy="1377272"/>
            </a:xfrm>
            <a:custGeom>
              <a:avLst/>
              <a:gdLst/>
              <a:ahLst/>
              <a:cxnLst/>
              <a:rect l="l" t="t" r="r" b="b"/>
              <a:pathLst>
                <a:path w="7574997" h="1377272">
                  <a:moveTo>
                    <a:pt x="0" y="0"/>
                  </a:moveTo>
                  <a:lnTo>
                    <a:pt x="7574997" y="0"/>
                  </a:lnTo>
                  <a:lnTo>
                    <a:pt x="7574997" y="1377272"/>
                  </a:lnTo>
                  <a:lnTo>
                    <a:pt x="0" y="13772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0" y="111584"/>
              <a:ext cx="7574997" cy="1179810"/>
            </a:xfrm>
            <a:prstGeom prst="rect">
              <a:avLst/>
            </a:prstGeom>
          </p:spPr>
          <p:txBody>
            <a:bodyPr lIns="0" tIns="0" rIns="0" bIns="0" rtlCol="0" anchor="t">
              <a:spAutoFit/>
            </a:bodyPr>
            <a:lstStyle/>
            <a:p>
              <a:pPr algn="ctr">
                <a:lnSpc>
                  <a:spcPts val="4550"/>
                </a:lnSpc>
              </a:pPr>
              <a:r>
                <a:rPr lang="en-US" sz="3250">
                  <a:solidFill>
                    <a:srgbClr val="000000"/>
                  </a:solidFill>
                  <a:latin typeface="Open Sans"/>
                </a:rPr>
                <a:t>Contexto</a:t>
              </a:r>
            </a:p>
          </p:txBody>
        </p:sp>
      </p:grpSp>
      <p:grpSp>
        <p:nvGrpSpPr>
          <p:cNvPr id="8" name="Group 8"/>
          <p:cNvGrpSpPr/>
          <p:nvPr/>
        </p:nvGrpSpPr>
        <p:grpSpPr>
          <a:xfrm>
            <a:off x="1094974" y="3382210"/>
            <a:ext cx="3787499" cy="688636"/>
            <a:chOff x="0" y="0"/>
            <a:chExt cx="7574997" cy="1377272"/>
          </a:xfrm>
        </p:grpSpPr>
        <p:sp>
          <p:nvSpPr>
            <p:cNvPr id="9" name="Freeform 9"/>
            <p:cNvSpPr/>
            <p:nvPr/>
          </p:nvSpPr>
          <p:spPr>
            <a:xfrm>
              <a:off x="0" y="0"/>
              <a:ext cx="7574997" cy="1377272"/>
            </a:xfrm>
            <a:custGeom>
              <a:avLst/>
              <a:gdLst/>
              <a:ahLst/>
              <a:cxnLst/>
              <a:rect l="l" t="t" r="r" b="b"/>
              <a:pathLst>
                <a:path w="7574997" h="1377272">
                  <a:moveTo>
                    <a:pt x="0" y="0"/>
                  </a:moveTo>
                  <a:lnTo>
                    <a:pt x="7574997" y="0"/>
                  </a:lnTo>
                  <a:lnTo>
                    <a:pt x="7574997" y="1377272"/>
                  </a:lnTo>
                  <a:lnTo>
                    <a:pt x="0" y="13772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0" y="111584"/>
              <a:ext cx="7574997" cy="1179810"/>
            </a:xfrm>
            <a:prstGeom prst="rect">
              <a:avLst/>
            </a:prstGeom>
          </p:spPr>
          <p:txBody>
            <a:bodyPr lIns="0" tIns="0" rIns="0" bIns="0" rtlCol="0" anchor="t">
              <a:spAutoFit/>
            </a:bodyPr>
            <a:lstStyle/>
            <a:p>
              <a:pPr algn="ctr">
                <a:lnSpc>
                  <a:spcPts val="4550"/>
                </a:lnSpc>
              </a:pPr>
              <a:r>
                <a:rPr lang="en-US" sz="3250">
                  <a:solidFill>
                    <a:srgbClr val="000000"/>
                  </a:solidFill>
                  <a:latin typeface="Open Sans"/>
                </a:rPr>
                <a:t>Orden</a:t>
              </a:r>
            </a:p>
          </p:txBody>
        </p:sp>
      </p:grpSp>
      <p:grpSp>
        <p:nvGrpSpPr>
          <p:cNvPr id="11" name="Group 11"/>
          <p:cNvGrpSpPr/>
          <p:nvPr/>
        </p:nvGrpSpPr>
        <p:grpSpPr>
          <a:xfrm>
            <a:off x="1094974" y="5916946"/>
            <a:ext cx="3787499" cy="688636"/>
            <a:chOff x="0" y="0"/>
            <a:chExt cx="7574997" cy="1377272"/>
          </a:xfrm>
        </p:grpSpPr>
        <p:sp>
          <p:nvSpPr>
            <p:cNvPr id="12" name="Freeform 12"/>
            <p:cNvSpPr/>
            <p:nvPr/>
          </p:nvSpPr>
          <p:spPr>
            <a:xfrm>
              <a:off x="0" y="0"/>
              <a:ext cx="7574997" cy="1377272"/>
            </a:xfrm>
            <a:custGeom>
              <a:avLst/>
              <a:gdLst/>
              <a:ahLst/>
              <a:cxnLst/>
              <a:rect l="l" t="t" r="r" b="b"/>
              <a:pathLst>
                <a:path w="7574997" h="1377272">
                  <a:moveTo>
                    <a:pt x="0" y="0"/>
                  </a:moveTo>
                  <a:lnTo>
                    <a:pt x="7574997" y="0"/>
                  </a:lnTo>
                  <a:lnTo>
                    <a:pt x="7574997" y="1377272"/>
                  </a:lnTo>
                  <a:lnTo>
                    <a:pt x="0" y="13772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3"/>
            <p:cNvSpPr txBox="1"/>
            <p:nvPr/>
          </p:nvSpPr>
          <p:spPr>
            <a:xfrm>
              <a:off x="0" y="111584"/>
              <a:ext cx="7574997" cy="1179810"/>
            </a:xfrm>
            <a:prstGeom prst="rect">
              <a:avLst/>
            </a:prstGeom>
          </p:spPr>
          <p:txBody>
            <a:bodyPr lIns="0" tIns="0" rIns="0" bIns="0" rtlCol="0" anchor="t">
              <a:spAutoFit/>
            </a:bodyPr>
            <a:lstStyle/>
            <a:p>
              <a:pPr algn="ctr">
                <a:lnSpc>
                  <a:spcPts val="4550"/>
                </a:lnSpc>
              </a:pPr>
              <a:r>
                <a:rPr lang="en-US" sz="3250">
                  <a:solidFill>
                    <a:srgbClr val="000000"/>
                  </a:solidFill>
                  <a:latin typeface="Open Sans"/>
                </a:rPr>
                <a:t>Formato</a:t>
              </a:r>
            </a:p>
          </p:txBody>
        </p:sp>
      </p:grpSp>
      <p:grpSp>
        <p:nvGrpSpPr>
          <p:cNvPr id="14" name="Group 14"/>
          <p:cNvGrpSpPr/>
          <p:nvPr/>
        </p:nvGrpSpPr>
        <p:grpSpPr>
          <a:xfrm>
            <a:off x="1094974" y="5072034"/>
            <a:ext cx="3787499" cy="688636"/>
            <a:chOff x="0" y="0"/>
            <a:chExt cx="7574997" cy="1377272"/>
          </a:xfrm>
        </p:grpSpPr>
        <p:sp>
          <p:nvSpPr>
            <p:cNvPr id="15" name="Freeform 15"/>
            <p:cNvSpPr/>
            <p:nvPr/>
          </p:nvSpPr>
          <p:spPr>
            <a:xfrm>
              <a:off x="0" y="0"/>
              <a:ext cx="7574997" cy="1377272"/>
            </a:xfrm>
            <a:custGeom>
              <a:avLst/>
              <a:gdLst/>
              <a:ahLst/>
              <a:cxnLst/>
              <a:rect l="l" t="t" r="r" b="b"/>
              <a:pathLst>
                <a:path w="7574997" h="1377272">
                  <a:moveTo>
                    <a:pt x="0" y="0"/>
                  </a:moveTo>
                  <a:lnTo>
                    <a:pt x="7574997" y="0"/>
                  </a:lnTo>
                  <a:lnTo>
                    <a:pt x="7574997" y="1377272"/>
                  </a:lnTo>
                  <a:lnTo>
                    <a:pt x="0" y="13772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0" y="111584"/>
              <a:ext cx="7574997" cy="1179810"/>
            </a:xfrm>
            <a:prstGeom prst="rect">
              <a:avLst/>
            </a:prstGeom>
          </p:spPr>
          <p:txBody>
            <a:bodyPr lIns="0" tIns="0" rIns="0" bIns="0" rtlCol="0" anchor="t">
              <a:spAutoFit/>
            </a:bodyPr>
            <a:lstStyle/>
            <a:p>
              <a:pPr algn="ctr">
                <a:lnSpc>
                  <a:spcPts val="4550"/>
                </a:lnSpc>
              </a:pPr>
              <a:r>
                <a:rPr lang="en-US" sz="3250">
                  <a:solidFill>
                    <a:srgbClr val="000000"/>
                  </a:solidFill>
                  <a:latin typeface="Open Sans"/>
                </a:rPr>
                <a:t>Restricciones</a:t>
              </a:r>
            </a:p>
          </p:txBody>
        </p:sp>
      </p:grpSp>
      <p:grpSp>
        <p:nvGrpSpPr>
          <p:cNvPr id="17" name="Group 17"/>
          <p:cNvGrpSpPr/>
          <p:nvPr/>
        </p:nvGrpSpPr>
        <p:grpSpPr>
          <a:xfrm>
            <a:off x="1094974" y="4227122"/>
            <a:ext cx="3787499" cy="688636"/>
            <a:chOff x="0" y="0"/>
            <a:chExt cx="7574997" cy="1377272"/>
          </a:xfrm>
        </p:grpSpPr>
        <p:sp>
          <p:nvSpPr>
            <p:cNvPr id="18" name="Freeform 18"/>
            <p:cNvSpPr/>
            <p:nvPr/>
          </p:nvSpPr>
          <p:spPr>
            <a:xfrm>
              <a:off x="0" y="0"/>
              <a:ext cx="7574997" cy="1377272"/>
            </a:xfrm>
            <a:custGeom>
              <a:avLst/>
              <a:gdLst/>
              <a:ahLst/>
              <a:cxnLst/>
              <a:rect l="l" t="t" r="r" b="b"/>
              <a:pathLst>
                <a:path w="7574997" h="1377272">
                  <a:moveTo>
                    <a:pt x="0" y="0"/>
                  </a:moveTo>
                  <a:lnTo>
                    <a:pt x="7574997" y="0"/>
                  </a:lnTo>
                  <a:lnTo>
                    <a:pt x="7574997" y="1377272"/>
                  </a:lnTo>
                  <a:lnTo>
                    <a:pt x="0" y="13772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TextBox 19"/>
            <p:cNvSpPr txBox="1"/>
            <p:nvPr/>
          </p:nvSpPr>
          <p:spPr>
            <a:xfrm>
              <a:off x="0" y="111584"/>
              <a:ext cx="7574997" cy="1179810"/>
            </a:xfrm>
            <a:prstGeom prst="rect">
              <a:avLst/>
            </a:prstGeom>
          </p:spPr>
          <p:txBody>
            <a:bodyPr lIns="0" tIns="0" rIns="0" bIns="0" rtlCol="0" anchor="t">
              <a:spAutoFit/>
            </a:bodyPr>
            <a:lstStyle/>
            <a:p>
              <a:pPr algn="ctr">
                <a:lnSpc>
                  <a:spcPts val="4550"/>
                </a:lnSpc>
              </a:pPr>
              <a:r>
                <a:rPr lang="en-US" sz="3250">
                  <a:solidFill>
                    <a:srgbClr val="000000"/>
                  </a:solidFill>
                  <a:latin typeface="Open Sans"/>
                </a:rPr>
                <a:t>Parámetros</a:t>
              </a:r>
            </a:p>
          </p:txBody>
        </p:sp>
      </p:grpSp>
      <p:sp>
        <p:nvSpPr>
          <p:cNvPr id="20" name="Freeform 20"/>
          <p:cNvSpPr/>
          <p:nvPr/>
        </p:nvSpPr>
        <p:spPr>
          <a:xfrm>
            <a:off x="4505626" y="1692386"/>
            <a:ext cx="3413077" cy="3379647"/>
          </a:xfrm>
          <a:custGeom>
            <a:avLst/>
            <a:gdLst/>
            <a:ahLst/>
            <a:cxnLst/>
            <a:rect l="l" t="t" r="r" b="b"/>
            <a:pathLst>
              <a:path w="5506971" h="5456908">
                <a:moveTo>
                  <a:pt x="0" y="0"/>
                </a:moveTo>
                <a:lnTo>
                  <a:pt x="5506972" y="0"/>
                </a:lnTo>
                <a:lnTo>
                  <a:pt x="5506972" y="5456907"/>
                </a:lnTo>
                <a:lnTo>
                  <a:pt x="0" y="54569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TextBox 22"/>
          <p:cNvSpPr txBox="1"/>
          <p:nvPr/>
        </p:nvSpPr>
        <p:spPr>
          <a:xfrm>
            <a:off x="7628742" y="4436973"/>
            <a:ext cx="4184891" cy="2142125"/>
          </a:xfrm>
          <a:prstGeom prst="rect">
            <a:avLst/>
          </a:prstGeom>
        </p:spPr>
        <p:txBody>
          <a:bodyPr lIns="0" tIns="0" rIns="0" bIns="0" rtlCol="0" anchor="t">
            <a:spAutoFit/>
          </a:bodyPr>
          <a:lstStyle/>
          <a:p>
            <a:pPr algn="ctr">
              <a:lnSpc>
                <a:spcPts val="8800"/>
              </a:lnSpc>
              <a:spcBef>
                <a:spcPct val="0"/>
              </a:spcBef>
            </a:pPr>
            <a:r>
              <a:rPr lang="en-US" sz="6000" dirty="0">
                <a:solidFill>
                  <a:srgbClr val="2C601E"/>
                </a:solidFill>
                <a:latin typeface="Mona Shark" panose="02000500000000000000" pitchFamily="2" charset="0"/>
              </a:rPr>
              <a:t>No </a:t>
            </a:r>
            <a:r>
              <a:rPr lang="en-US" sz="6000" dirty="0" err="1">
                <a:solidFill>
                  <a:srgbClr val="2C601E"/>
                </a:solidFill>
                <a:latin typeface="Mona Shark" panose="02000500000000000000" pitchFamily="2" charset="0"/>
              </a:rPr>
              <a:t>podemos</a:t>
            </a:r>
            <a:r>
              <a:rPr lang="en-US" sz="6000" dirty="0">
                <a:solidFill>
                  <a:srgbClr val="2C601E"/>
                </a:solidFill>
                <a:latin typeface="Mona Shark" panose="02000500000000000000" pitchFamily="2" charset="0"/>
              </a:rPr>
              <a:t> </a:t>
            </a:r>
            <a:r>
              <a:rPr lang="en-US" sz="6000" dirty="0" err="1">
                <a:solidFill>
                  <a:srgbClr val="2C601E"/>
                </a:solidFill>
                <a:latin typeface="Mona Shark" panose="02000500000000000000" pitchFamily="2" charset="0"/>
              </a:rPr>
              <a:t>generalizar</a:t>
            </a:r>
            <a:endParaRPr lang="en-US" sz="6000" dirty="0">
              <a:solidFill>
                <a:srgbClr val="2C601E"/>
              </a:solidFill>
              <a:latin typeface="Mona Shark" panose="02000500000000000000" pitchFamily="2" charset="0"/>
            </a:endParaRPr>
          </a:p>
        </p:txBody>
      </p:sp>
      <p:sp>
        <p:nvSpPr>
          <p:cNvPr id="23" name="Título 22"/>
          <p:cNvSpPr>
            <a:spLocks noGrp="1"/>
          </p:cNvSpPr>
          <p:nvPr>
            <p:ph type="title"/>
          </p:nvPr>
        </p:nvSpPr>
        <p:spPr/>
        <p:txBody>
          <a:bodyPr/>
          <a:lstStyle/>
          <a:p>
            <a:r>
              <a:rPr lang="es-NI" dirty="0"/>
              <a:t>Estructura de un Prompt</a:t>
            </a:r>
          </a:p>
        </p:txBody>
      </p:sp>
    </p:spTree>
    <p:extLst>
      <p:ext uri="{BB962C8B-B14F-4D97-AF65-F5344CB8AC3E}">
        <p14:creationId xmlns:p14="http://schemas.microsoft.com/office/powerpoint/2010/main" val="147184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485196" y="0"/>
            <a:ext cx="4706804" cy="6858000"/>
            <a:chOff x="0" y="0"/>
            <a:chExt cx="7095071" cy="10337800"/>
          </a:xfrm>
        </p:grpSpPr>
        <p:sp>
          <p:nvSpPr>
            <p:cNvPr id="3" name="Freeform 3"/>
            <p:cNvSpPr/>
            <p:nvPr/>
          </p:nvSpPr>
          <p:spPr>
            <a:xfrm>
              <a:off x="0" y="0"/>
              <a:ext cx="7095109" cy="10337800"/>
            </a:xfrm>
            <a:custGeom>
              <a:avLst/>
              <a:gdLst/>
              <a:ahLst/>
              <a:cxnLst/>
              <a:rect l="l" t="t" r="r" b="b"/>
              <a:pathLst>
                <a:path w="7095109" h="10337800">
                  <a:moveTo>
                    <a:pt x="2370709" y="0"/>
                  </a:moveTo>
                  <a:lnTo>
                    <a:pt x="0" y="4292600"/>
                  </a:lnTo>
                  <a:lnTo>
                    <a:pt x="3776091" y="9084691"/>
                  </a:lnTo>
                  <a:lnTo>
                    <a:pt x="2590800" y="10337800"/>
                  </a:lnTo>
                  <a:lnTo>
                    <a:pt x="7095109" y="10337800"/>
                  </a:lnTo>
                  <a:lnTo>
                    <a:pt x="7095109" y="0"/>
                  </a:lnTo>
                  <a:close/>
                </a:path>
              </a:pathLst>
            </a:custGeom>
            <a:blipFill>
              <a:blip r:embed="rId2"/>
              <a:stretch>
                <a:fillRect l="-43586" r="-74968"/>
              </a:stretch>
            </a:blipFill>
          </p:spPr>
        </p:sp>
      </p:grpSp>
      <p:grpSp>
        <p:nvGrpSpPr>
          <p:cNvPr id="4" name="Group 4"/>
          <p:cNvGrpSpPr/>
          <p:nvPr/>
        </p:nvGrpSpPr>
        <p:grpSpPr>
          <a:xfrm rot="-2292491">
            <a:off x="7981010" y="2239277"/>
            <a:ext cx="708325" cy="4489892"/>
            <a:chOff x="0" y="0"/>
            <a:chExt cx="279832" cy="1773784"/>
          </a:xfrm>
        </p:grpSpPr>
        <p:sp>
          <p:nvSpPr>
            <p:cNvPr id="5" name="Freeform 5"/>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004E8E"/>
            </a:solidFill>
          </p:spPr>
        </p:sp>
        <p:sp>
          <p:nvSpPr>
            <p:cNvPr id="6" name="TextBox 6"/>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grpSp>
        <p:nvGrpSpPr>
          <p:cNvPr id="7" name="Group 7"/>
          <p:cNvGrpSpPr/>
          <p:nvPr/>
        </p:nvGrpSpPr>
        <p:grpSpPr>
          <a:xfrm rot="7221385">
            <a:off x="8734354" y="6267360"/>
            <a:ext cx="1682635" cy="635372"/>
            <a:chOff x="0" y="0"/>
            <a:chExt cx="1614384" cy="609600"/>
          </a:xfrm>
        </p:grpSpPr>
        <p:sp>
          <p:nvSpPr>
            <p:cNvPr id="8" name="Freeform 8"/>
            <p:cNvSpPr/>
            <p:nvPr/>
          </p:nvSpPr>
          <p:spPr>
            <a:xfrm>
              <a:off x="0" y="0"/>
              <a:ext cx="1614384" cy="609600"/>
            </a:xfrm>
            <a:custGeom>
              <a:avLst/>
              <a:gdLst/>
              <a:ahLst/>
              <a:cxnLst/>
              <a:rect l="l" t="t" r="r" b="b"/>
              <a:pathLst>
                <a:path w="1614384" h="609600">
                  <a:moveTo>
                    <a:pt x="203200" y="0"/>
                  </a:moveTo>
                  <a:lnTo>
                    <a:pt x="1614384" y="0"/>
                  </a:lnTo>
                  <a:lnTo>
                    <a:pt x="1411184" y="609600"/>
                  </a:lnTo>
                  <a:lnTo>
                    <a:pt x="0" y="609600"/>
                  </a:lnTo>
                  <a:lnTo>
                    <a:pt x="203200" y="0"/>
                  </a:lnTo>
                  <a:close/>
                </a:path>
              </a:pathLst>
            </a:custGeom>
            <a:solidFill>
              <a:srgbClr val="004E8E"/>
            </a:solidFill>
          </p:spPr>
        </p:sp>
        <p:sp>
          <p:nvSpPr>
            <p:cNvPr id="9" name="TextBox 9"/>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0" name="Group 10"/>
          <p:cNvGrpSpPr/>
          <p:nvPr/>
        </p:nvGrpSpPr>
        <p:grpSpPr>
          <a:xfrm rot="7221385">
            <a:off x="7536195" y="6388448"/>
            <a:ext cx="2558444" cy="393197"/>
            <a:chOff x="0" y="0"/>
            <a:chExt cx="2454669" cy="377249"/>
          </a:xfrm>
        </p:grpSpPr>
        <p:sp>
          <p:nvSpPr>
            <p:cNvPr id="11" name="Freeform 11"/>
            <p:cNvSpPr/>
            <p:nvPr/>
          </p:nvSpPr>
          <p:spPr>
            <a:xfrm>
              <a:off x="0" y="0"/>
              <a:ext cx="2454669" cy="377249"/>
            </a:xfrm>
            <a:custGeom>
              <a:avLst/>
              <a:gdLst/>
              <a:ahLst/>
              <a:cxnLst/>
              <a:rect l="l" t="t" r="r" b="b"/>
              <a:pathLst>
                <a:path w="2454669" h="377249">
                  <a:moveTo>
                    <a:pt x="203200" y="0"/>
                  </a:moveTo>
                  <a:lnTo>
                    <a:pt x="2454669" y="0"/>
                  </a:lnTo>
                  <a:lnTo>
                    <a:pt x="2251469" y="377249"/>
                  </a:lnTo>
                  <a:lnTo>
                    <a:pt x="0" y="377249"/>
                  </a:lnTo>
                  <a:lnTo>
                    <a:pt x="203200" y="0"/>
                  </a:lnTo>
                  <a:close/>
                </a:path>
              </a:pathLst>
            </a:custGeom>
            <a:solidFill>
              <a:srgbClr val="060644"/>
            </a:solidFill>
          </p:spPr>
        </p:sp>
        <p:sp>
          <p:nvSpPr>
            <p:cNvPr id="12" name="TextBox 12"/>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3" name="Group 13"/>
          <p:cNvGrpSpPr/>
          <p:nvPr/>
        </p:nvGrpSpPr>
        <p:grpSpPr>
          <a:xfrm rot="7091654">
            <a:off x="6057797" y="637261"/>
            <a:ext cx="2758724" cy="393197"/>
            <a:chOff x="0" y="0"/>
            <a:chExt cx="2646825" cy="377249"/>
          </a:xfrm>
        </p:grpSpPr>
        <p:sp>
          <p:nvSpPr>
            <p:cNvPr id="14" name="Freeform 14"/>
            <p:cNvSpPr/>
            <p:nvPr/>
          </p:nvSpPr>
          <p:spPr>
            <a:xfrm>
              <a:off x="0" y="0"/>
              <a:ext cx="2646825" cy="377249"/>
            </a:xfrm>
            <a:custGeom>
              <a:avLst/>
              <a:gdLst/>
              <a:ahLst/>
              <a:cxnLst/>
              <a:rect l="l" t="t" r="r" b="b"/>
              <a:pathLst>
                <a:path w="2646825" h="377249">
                  <a:moveTo>
                    <a:pt x="203200" y="0"/>
                  </a:moveTo>
                  <a:lnTo>
                    <a:pt x="2646825" y="0"/>
                  </a:lnTo>
                  <a:lnTo>
                    <a:pt x="2443625" y="377249"/>
                  </a:lnTo>
                  <a:lnTo>
                    <a:pt x="0" y="377249"/>
                  </a:lnTo>
                  <a:lnTo>
                    <a:pt x="203200" y="0"/>
                  </a:lnTo>
                  <a:close/>
                </a:path>
              </a:pathLst>
            </a:custGeom>
            <a:solidFill>
              <a:srgbClr val="060644"/>
            </a:solidFill>
          </p:spPr>
        </p:sp>
        <p:sp>
          <p:nvSpPr>
            <p:cNvPr id="15" name="TextBox 15"/>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6" name="Group 16"/>
          <p:cNvGrpSpPr/>
          <p:nvPr/>
        </p:nvGrpSpPr>
        <p:grpSpPr>
          <a:xfrm rot="1710481">
            <a:off x="7689184" y="-1078178"/>
            <a:ext cx="708325" cy="4457700"/>
            <a:chOff x="0" y="0"/>
            <a:chExt cx="279832" cy="1761067"/>
          </a:xfrm>
        </p:grpSpPr>
        <p:sp>
          <p:nvSpPr>
            <p:cNvPr id="17" name="Freeform 17"/>
            <p:cNvSpPr/>
            <p:nvPr/>
          </p:nvSpPr>
          <p:spPr>
            <a:xfrm>
              <a:off x="0" y="0"/>
              <a:ext cx="279832" cy="1761067"/>
            </a:xfrm>
            <a:custGeom>
              <a:avLst/>
              <a:gdLst/>
              <a:ahLst/>
              <a:cxnLst/>
              <a:rect l="l" t="t" r="r" b="b"/>
              <a:pathLst>
                <a:path w="279832" h="1761067">
                  <a:moveTo>
                    <a:pt x="0" y="0"/>
                  </a:moveTo>
                  <a:lnTo>
                    <a:pt x="279832" y="0"/>
                  </a:lnTo>
                  <a:lnTo>
                    <a:pt x="279832" y="1761067"/>
                  </a:lnTo>
                  <a:lnTo>
                    <a:pt x="0" y="1761067"/>
                  </a:lnTo>
                  <a:close/>
                </a:path>
              </a:pathLst>
            </a:custGeom>
            <a:solidFill>
              <a:srgbClr val="004E8E"/>
            </a:solidFill>
          </p:spPr>
        </p:sp>
        <p:sp>
          <p:nvSpPr>
            <p:cNvPr id="18" name="TextBox 18"/>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grpSp>
        <p:nvGrpSpPr>
          <p:cNvPr id="19" name="Group 19"/>
          <p:cNvGrpSpPr/>
          <p:nvPr/>
        </p:nvGrpSpPr>
        <p:grpSpPr>
          <a:xfrm rot="1744249">
            <a:off x="11455764" y="1484491"/>
            <a:ext cx="1472473" cy="9725343"/>
            <a:chOff x="0" y="0"/>
            <a:chExt cx="581718" cy="3842111"/>
          </a:xfrm>
        </p:grpSpPr>
        <p:sp>
          <p:nvSpPr>
            <p:cNvPr id="20" name="Freeform 20"/>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060644"/>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sp>
        <p:nvSpPr>
          <p:cNvPr id="22" name="TextBox 22"/>
          <p:cNvSpPr txBox="1"/>
          <p:nvPr/>
        </p:nvSpPr>
        <p:spPr>
          <a:xfrm>
            <a:off x="1588770" y="3824841"/>
            <a:ext cx="6276706" cy="2515432"/>
          </a:xfrm>
          <a:prstGeom prst="rect">
            <a:avLst/>
          </a:prstGeom>
        </p:spPr>
        <p:txBody>
          <a:bodyPr wrap="square" lIns="0" tIns="0" rIns="0" bIns="0" rtlCol="0" anchor="t">
            <a:spAutoFit/>
          </a:bodyPr>
          <a:lstStyle/>
          <a:p>
            <a:pPr>
              <a:lnSpc>
                <a:spcPts val="9667"/>
              </a:lnSpc>
            </a:pPr>
            <a:r>
              <a:rPr lang="en-US" sz="8800" dirty="0" err="1">
                <a:solidFill>
                  <a:srgbClr val="124A87"/>
                </a:solidFill>
                <a:latin typeface="Caminata One" panose="03050500040007020003" pitchFamily="66" charset="0"/>
              </a:rPr>
              <a:t>Ejemplos</a:t>
            </a:r>
            <a:r>
              <a:rPr lang="en-US" sz="8800" dirty="0">
                <a:solidFill>
                  <a:srgbClr val="124A87"/>
                </a:solidFill>
                <a:latin typeface="Caminata One" panose="03050500040007020003" pitchFamily="66" charset="0"/>
              </a:rPr>
              <a:t> de Prompt</a:t>
            </a:r>
          </a:p>
        </p:txBody>
      </p:sp>
    </p:spTree>
    <p:extLst>
      <p:ext uri="{BB962C8B-B14F-4D97-AF65-F5344CB8AC3E}">
        <p14:creationId xmlns:p14="http://schemas.microsoft.com/office/powerpoint/2010/main" val="4084612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66864" y="-235131"/>
            <a:ext cx="7211970" cy="7093131"/>
          </a:xfrm>
          <a:custGeom>
            <a:avLst/>
            <a:gdLst/>
            <a:ahLst/>
            <a:cxnLst/>
            <a:rect l="l" t="t" r="r" b="b"/>
            <a:pathLst>
              <a:path w="10522817" h="10522817">
                <a:moveTo>
                  <a:pt x="0" y="0"/>
                </a:moveTo>
                <a:lnTo>
                  <a:pt x="10522817" y="0"/>
                </a:lnTo>
                <a:lnTo>
                  <a:pt x="10522817" y="10522817"/>
                </a:lnTo>
                <a:lnTo>
                  <a:pt x="0" y="10522817"/>
                </a:lnTo>
                <a:lnTo>
                  <a:pt x="0" y="0"/>
                </a:lnTo>
                <a:close/>
              </a:path>
            </a:pathLst>
          </a:custGeom>
          <a:blipFill>
            <a:blip r:embed="rId2"/>
            <a:stretch>
              <a:fillRect/>
            </a:stretch>
          </a:blipFill>
        </p:spPr>
      </p:sp>
    </p:spTree>
    <p:extLst>
      <p:ext uri="{BB962C8B-B14F-4D97-AF65-F5344CB8AC3E}">
        <p14:creationId xmlns:p14="http://schemas.microsoft.com/office/powerpoint/2010/main" val="1471149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reeform 2"/>
          <p:cNvSpPr/>
          <p:nvPr/>
        </p:nvSpPr>
        <p:spPr>
          <a:xfrm>
            <a:off x="533400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1000"/>
            </a:blip>
            <a:stretch>
              <a:fillRect/>
            </a:stretch>
          </a:blipFill>
        </p:spPr>
      </p:sp>
      <p:sp>
        <p:nvSpPr>
          <p:cNvPr id="3" name="TextBox 3"/>
          <p:cNvSpPr txBox="1"/>
          <p:nvPr/>
        </p:nvSpPr>
        <p:spPr>
          <a:xfrm>
            <a:off x="481851" y="901054"/>
            <a:ext cx="7504332" cy="872034"/>
          </a:xfrm>
          <a:prstGeom prst="rect">
            <a:avLst/>
          </a:prstGeom>
        </p:spPr>
        <p:txBody>
          <a:bodyPr lIns="0" tIns="0" rIns="0" bIns="0" rtlCol="0" anchor="t">
            <a:spAutoFit/>
          </a:bodyPr>
          <a:lstStyle/>
          <a:p>
            <a:pPr>
              <a:lnSpc>
                <a:spcPts val="3438"/>
              </a:lnSpc>
            </a:pPr>
            <a:r>
              <a:rPr lang="en-US" sz="2400" dirty="0" err="1">
                <a:solidFill>
                  <a:schemeClr val="bg1"/>
                </a:solidFill>
                <a:latin typeface="Open Sans"/>
              </a:rPr>
              <a:t>Actúa</a:t>
            </a:r>
            <a:r>
              <a:rPr lang="en-US" sz="2400" dirty="0">
                <a:solidFill>
                  <a:schemeClr val="bg1"/>
                </a:solidFill>
                <a:latin typeface="Open Sans"/>
              </a:rPr>
              <a:t> </a:t>
            </a:r>
            <a:r>
              <a:rPr lang="en-US" sz="2400" dirty="0" err="1">
                <a:solidFill>
                  <a:schemeClr val="bg1"/>
                </a:solidFill>
                <a:latin typeface="Open Sans"/>
              </a:rPr>
              <a:t>como</a:t>
            </a:r>
            <a:r>
              <a:rPr lang="en-US" sz="2400" dirty="0">
                <a:solidFill>
                  <a:schemeClr val="bg1"/>
                </a:solidFill>
                <a:latin typeface="Open Sans"/>
              </a:rPr>
              <a:t> </a:t>
            </a:r>
            <a:r>
              <a:rPr lang="en-US" sz="2400" dirty="0" err="1">
                <a:solidFill>
                  <a:schemeClr val="bg1"/>
                </a:solidFill>
                <a:latin typeface="Open Sans"/>
              </a:rPr>
              <a:t>docente</a:t>
            </a:r>
            <a:r>
              <a:rPr lang="en-US" sz="2400" dirty="0">
                <a:solidFill>
                  <a:schemeClr val="bg1"/>
                </a:solidFill>
                <a:latin typeface="Open Sans"/>
              </a:rPr>
              <a:t> </a:t>
            </a:r>
            <a:r>
              <a:rPr lang="en-US" sz="2400" dirty="0" err="1">
                <a:solidFill>
                  <a:schemeClr val="bg1"/>
                </a:solidFill>
                <a:latin typeface="Open Sans"/>
              </a:rPr>
              <a:t>universitario</a:t>
            </a:r>
            <a:r>
              <a:rPr lang="en-US" sz="2400" dirty="0">
                <a:solidFill>
                  <a:schemeClr val="bg1"/>
                </a:solidFill>
                <a:latin typeface="Open Sans"/>
              </a:rPr>
              <a:t>, con </a:t>
            </a:r>
            <a:r>
              <a:rPr lang="en-US" sz="2400" dirty="0" err="1">
                <a:solidFill>
                  <a:schemeClr val="bg1"/>
                </a:solidFill>
                <a:latin typeface="Open Sans"/>
              </a:rPr>
              <a:t>más</a:t>
            </a:r>
            <a:r>
              <a:rPr lang="en-US" sz="2400" dirty="0">
                <a:solidFill>
                  <a:schemeClr val="bg1"/>
                </a:solidFill>
                <a:latin typeface="Open Sans"/>
              </a:rPr>
              <a:t> de 20 </a:t>
            </a:r>
            <a:r>
              <a:rPr lang="en-US" sz="2400" dirty="0" err="1">
                <a:solidFill>
                  <a:schemeClr val="bg1"/>
                </a:solidFill>
                <a:latin typeface="Open Sans"/>
              </a:rPr>
              <a:t>años</a:t>
            </a:r>
            <a:r>
              <a:rPr lang="en-US" sz="2400" dirty="0">
                <a:solidFill>
                  <a:schemeClr val="bg1"/>
                </a:solidFill>
                <a:latin typeface="Open Sans"/>
              </a:rPr>
              <a:t> de </a:t>
            </a:r>
            <a:r>
              <a:rPr lang="en-US" sz="2400" dirty="0" err="1">
                <a:solidFill>
                  <a:schemeClr val="bg1"/>
                </a:solidFill>
                <a:latin typeface="Open Sans"/>
              </a:rPr>
              <a:t>experiencia</a:t>
            </a:r>
            <a:r>
              <a:rPr lang="en-US" sz="2400" dirty="0">
                <a:solidFill>
                  <a:schemeClr val="bg1"/>
                </a:solidFill>
                <a:latin typeface="Open Sans"/>
              </a:rPr>
              <a:t>.</a:t>
            </a:r>
          </a:p>
        </p:txBody>
      </p:sp>
      <p:sp>
        <p:nvSpPr>
          <p:cNvPr id="4" name="TextBox 4"/>
          <p:cNvSpPr txBox="1"/>
          <p:nvPr/>
        </p:nvSpPr>
        <p:spPr>
          <a:xfrm>
            <a:off x="481851" y="2150361"/>
            <a:ext cx="7504332" cy="436017"/>
          </a:xfrm>
          <a:prstGeom prst="rect">
            <a:avLst/>
          </a:prstGeom>
        </p:spPr>
        <p:txBody>
          <a:bodyPr lIns="0" tIns="0" rIns="0" bIns="0" rtlCol="0" anchor="t">
            <a:spAutoFit/>
          </a:bodyPr>
          <a:lstStyle/>
          <a:p>
            <a:pPr>
              <a:lnSpc>
                <a:spcPts val="3438"/>
              </a:lnSpc>
              <a:spcBef>
                <a:spcPct val="0"/>
              </a:spcBef>
            </a:pPr>
            <a:r>
              <a:rPr lang="en-US" sz="2400" dirty="0">
                <a:solidFill>
                  <a:schemeClr val="bg1"/>
                </a:solidFill>
                <a:latin typeface="Open Sans"/>
              </a:rPr>
              <a:t>Escribe un </a:t>
            </a:r>
            <a:r>
              <a:rPr lang="en-US" sz="2400" dirty="0" err="1">
                <a:solidFill>
                  <a:schemeClr val="bg1"/>
                </a:solidFill>
                <a:latin typeface="Open Sans"/>
              </a:rPr>
              <a:t>texto</a:t>
            </a:r>
            <a:r>
              <a:rPr lang="en-US" sz="2400" dirty="0">
                <a:solidFill>
                  <a:schemeClr val="bg1"/>
                </a:solidFill>
                <a:latin typeface="Open Sans"/>
              </a:rPr>
              <a:t> </a:t>
            </a:r>
            <a:r>
              <a:rPr lang="en-US" sz="2400" dirty="0" err="1">
                <a:solidFill>
                  <a:schemeClr val="bg1"/>
                </a:solidFill>
                <a:latin typeface="Open Sans"/>
              </a:rPr>
              <a:t>didáctico</a:t>
            </a:r>
            <a:r>
              <a:rPr lang="en-US" sz="2400" dirty="0">
                <a:solidFill>
                  <a:schemeClr val="bg1"/>
                </a:solidFill>
                <a:latin typeface="Open Sans"/>
              </a:rPr>
              <a:t> </a:t>
            </a:r>
            <a:r>
              <a:rPr lang="en-US" sz="2400" dirty="0" err="1">
                <a:solidFill>
                  <a:schemeClr val="bg1"/>
                </a:solidFill>
                <a:latin typeface="Open Sans"/>
              </a:rPr>
              <a:t>sobre</a:t>
            </a:r>
            <a:r>
              <a:rPr lang="en-US" sz="2400" dirty="0">
                <a:solidFill>
                  <a:schemeClr val="bg1"/>
                </a:solidFill>
                <a:latin typeface="Open Sans"/>
              </a:rPr>
              <a:t> </a:t>
            </a:r>
            <a:r>
              <a:rPr lang="en-US" sz="2400" dirty="0" err="1">
                <a:solidFill>
                  <a:schemeClr val="bg1"/>
                </a:solidFill>
                <a:latin typeface="Open Sans"/>
              </a:rPr>
              <a:t>Sistemas</a:t>
            </a:r>
            <a:r>
              <a:rPr lang="en-US" sz="2400" dirty="0">
                <a:solidFill>
                  <a:schemeClr val="bg1"/>
                </a:solidFill>
                <a:latin typeface="Open Sans"/>
              </a:rPr>
              <a:t> </a:t>
            </a:r>
            <a:r>
              <a:rPr lang="en-US" sz="2400" dirty="0" err="1">
                <a:solidFill>
                  <a:schemeClr val="bg1"/>
                </a:solidFill>
                <a:latin typeface="Open Sans"/>
              </a:rPr>
              <a:t>digitales</a:t>
            </a:r>
            <a:r>
              <a:rPr lang="en-US" sz="2400" dirty="0">
                <a:solidFill>
                  <a:schemeClr val="bg1"/>
                </a:solidFill>
                <a:latin typeface="Open Sans"/>
              </a:rPr>
              <a:t>.</a:t>
            </a:r>
          </a:p>
        </p:txBody>
      </p:sp>
      <p:sp>
        <p:nvSpPr>
          <p:cNvPr id="5" name="TextBox 5"/>
          <p:cNvSpPr txBox="1"/>
          <p:nvPr/>
        </p:nvSpPr>
        <p:spPr>
          <a:xfrm>
            <a:off x="481851" y="2966343"/>
            <a:ext cx="7504332" cy="3022559"/>
          </a:xfrm>
          <a:prstGeom prst="rect">
            <a:avLst/>
          </a:prstGeom>
        </p:spPr>
        <p:txBody>
          <a:bodyPr lIns="0" tIns="0" rIns="0" bIns="0" rtlCol="0" anchor="t">
            <a:spAutoFit/>
          </a:bodyPr>
          <a:lstStyle/>
          <a:p>
            <a:pPr>
              <a:lnSpc>
                <a:spcPts val="3438"/>
              </a:lnSpc>
              <a:spcBef>
                <a:spcPct val="0"/>
              </a:spcBef>
            </a:pPr>
            <a:r>
              <a:rPr lang="en-US" sz="2400">
                <a:solidFill>
                  <a:schemeClr val="bg1"/>
                </a:solidFill>
                <a:latin typeface="Open Sans"/>
              </a:rPr>
              <a:t>El texto debe ser adecuado, que despierte la curiosidad de los estudiantes cursantes del primer semestre de primer año de la carrera de ingeniería en computación. El texto debe estar estructurado en cinco párrafos. Emplea un lenguaje empático, didáctico y formal, pero comprensible para el tipo de estudiante que te acabo de escribir. </a:t>
            </a:r>
          </a:p>
        </p:txBody>
      </p:sp>
    </p:spTree>
    <p:extLst>
      <p:ext uri="{BB962C8B-B14F-4D97-AF65-F5344CB8AC3E}">
        <p14:creationId xmlns:p14="http://schemas.microsoft.com/office/powerpoint/2010/main" val="1784600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3158" y="315746"/>
            <a:ext cx="7763933" cy="6236121"/>
          </a:xfrm>
          <a:custGeom>
            <a:avLst/>
            <a:gdLst/>
            <a:ahLst/>
            <a:cxnLst/>
            <a:rect l="l" t="t" r="r" b="b"/>
            <a:pathLst>
              <a:path w="11645900" h="9354181">
                <a:moveTo>
                  <a:pt x="0" y="0"/>
                </a:moveTo>
                <a:lnTo>
                  <a:pt x="11645900" y="0"/>
                </a:lnTo>
                <a:lnTo>
                  <a:pt x="11645900" y="9354181"/>
                </a:lnTo>
                <a:lnTo>
                  <a:pt x="0" y="9354181"/>
                </a:lnTo>
                <a:lnTo>
                  <a:pt x="0" y="0"/>
                </a:lnTo>
                <a:close/>
              </a:path>
            </a:pathLst>
          </a:custGeom>
          <a:blipFill>
            <a:blip r:embed="rId2"/>
            <a:stretch>
              <a:fillRect/>
            </a:stretch>
          </a:blipFill>
        </p:spPr>
      </p:sp>
      <p:sp>
        <p:nvSpPr>
          <p:cNvPr id="3" name="TextBox 3"/>
          <p:cNvSpPr txBox="1"/>
          <p:nvPr/>
        </p:nvSpPr>
        <p:spPr>
          <a:xfrm>
            <a:off x="245111" y="1344452"/>
            <a:ext cx="5209447" cy="4178708"/>
          </a:xfrm>
          <a:prstGeom prst="rect">
            <a:avLst/>
          </a:prstGeom>
        </p:spPr>
        <p:txBody>
          <a:bodyPr lIns="0" tIns="0" rIns="0" bIns="0" rtlCol="0" anchor="t">
            <a:spAutoFit/>
          </a:bodyPr>
          <a:lstStyle/>
          <a:p>
            <a:pPr algn="ctr">
              <a:lnSpc>
                <a:spcPts val="3306"/>
              </a:lnSpc>
              <a:spcBef>
                <a:spcPct val="0"/>
              </a:spcBef>
            </a:pPr>
            <a:r>
              <a:rPr lang="en-US" dirty="0" err="1">
                <a:solidFill>
                  <a:srgbClr val="000000"/>
                </a:solidFill>
                <a:effectLst>
                  <a:outerShdw blurRad="38100" dist="38100" dir="2700000" algn="tl">
                    <a:srgbClr val="000000">
                      <a:alpha val="43137"/>
                    </a:srgbClr>
                  </a:outerShdw>
                </a:effectLst>
                <a:latin typeface="Poppins Medium"/>
              </a:rPr>
              <a:t>Explica</a:t>
            </a:r>
            <a:r>
              <a:rPr lang="en-US" dirty="0">
                <a:solidFill>
                  <a:srgbClr val="000000"/>
                </a:solidFill>
                <a:effectLst>
                  <a:outerShdw blurRad="38100" dist="38100" dir="2700000" algn="tl">
                    <a:srgbClr val="000000">
                      <a:alpha val="43137"/>
                    </a:srgbClr>
                  </a:outerShdw>
                </a:effectLst>
                <a:latin typeface="Poppins Medium"/>
              </a:rPr>
              <a:t> 10 </a:t>
            </a:r>
            <a:r>
              <a:rPr lang="en-US" dirty="0" err="1">
                <a:solidFill>
                  <a:srgbClr val="000000"/>
                </a:solidFill>
                <a:effectLst>
                  <a:outerShdw blurRad="38100" dist="38100" dir="2700000" algn="tl">
                    <a:srgbClr val="000000">
                      <a:alpha val="43137"/>
                    </a:srgbClr>
                  </a:outerShdw>
                </a:effectLst>
                <a:latin typeface="Poppins Medium"/>
              </a:rPr>
              <a:t>beneficios</a:t>
            </a:r>
            <a:r>
              <a:rPr lang="en-US" dirty="0">
                <a:solidFill>
                  <a:srgbClr val="000000"/>
                </a:solidFill>
                <a:effectLst>
                  <a:outerShdw blurRad="38100" dist="38100" dir="2700000" algn="tl">
                    <a:srgbClr val="000000">
                      <a:alpha val="43137"/>
                    </a:srgbClr>
                  </a:outerShdw>
                </a:effectLst>
                <a:latin typeface="Poppins Medium"/>
              </a:rPr>
              <a:t> clave de </a:t>
            </a:r>
            <a:r>
              <a:rPr lang="en-US" dirty="0" err="1">
                <a:solidFill>
                  <a:srgbClr val="000000"/>
                </a:solidFill>
                <a:effectLst>
                  <a:outerShdw blurRad="38100" dist="38100" dir="2700000" algn="tl">
                    <a:srgbClr val="000000">
                      <a:alpha val="43137"/>
                    </a:srgbClr>
                  </a:outerShdw>
                </a:effectLst>
                <a:latin typeface="Poppins Medium"/>
              </a:rPr>
              <a:t>incorporar</a:t>
            </a:r>
            <a:r>
              <a:rPr lang="en-US" dirty="0">
                <a:solidFill>
                  <a:srgbClr val="000000"/>
                </a:solidFill>
                <a:effectLst>
                  <a:outerShdw blurRad="38100" dist="38100" dir="2700000" algn="tl">
                    <a:srgbClr val="000000">
                      <a:alpha val="43137"/>
                    </a:srgbClr>
                  </a:outerShdw>
                </a:effectLst>
                <a:latin typeface="Poppins Medium"/>
              </a:rPr>
              <a:t> el </a:t>
            </a:r>
            <a:r>
              <a:rPr lang="en-US" dirty="0" err="1">
                <a:solidFill>
                  <a:srgbClr val="000000"/>
                </a:solidFill>
                <a:effectLst>
                  <a:outerShdw blurRad="38100" dist="38100" dir="2700000" algn="tl">
                    <a:srgbClr val="000000">
                      <a:alpha val="43137"/>
                    </a:srgbClr>
                  </a:outerShdw>
                </a:effectLst>
                <a:latin typeface="Poppins Medium"/>
              </a:rPr>
              <a:t>ejercicio</a:t>
            </a:r>
            <a:r>
              <a:rPr lang="en-US" dirty="0">
                <a:solidFill>
                  <a:srgbClr val="000000"/>
                </a:solidFill>
                <a:effectLst>
                  <a:outerShdw blurRad="38100" dist="38100" dir="2700000" algn="tl">
                    <a:srgbClr val="000000">
                      <a:alpha val="43137"/>
                    </a:srgbClr>
                  </a:outerShdw>
                </a:effectLst>
                <a:latin typeface="Poppins Medium"/>
              </a:rPr>
              <a:t> regular </a:t>
            </a:r>
            <a:r>
              <a:rPr lang="en-US" dirty="0" err="1">
                <a:solidFill>
                  <a:srgbClr val="000000"/>
                </a:solidFill>
                <a:effectLst>
                  <a:outerShdw blurRad="38100" dist="38100" dir="2700000" algn="tl">
                    <a:srgbClr val="000000">
                      <a:alpha val="43137"/>
                    </a:srgbClr>
                  </a:outerShdw>
                </a:effectLst>
                <a:latin typeface="Poppins Medium"/>
              </a:rPr>
              <a:t>en</a:t>
            </a:r>
            <a:r>
              <a:rPr lang="en-US" dirty="0">
                <a:solidFill>
                  <a:srgbClr val="000000"/>
                </a:solidFill>
                <a:effectLst>
                  <a:outerShdw blurRad="38100" dist="38100" dir="2700000" algn="tl">
                    <a:srgbClr val="000000">
                      <a:alpha val="43137"/>
                    </a:srgbClr>
                  </a:outerShdw>
                </a:effectLst>
                <a:latin typeface="Poppins Medium"/>
              </a:rPr>
              <a:t> la </a:t>
            </a:r>
            <a:r>
              <a:rPr lang="en-US" dirty="0" err="1">
                <a:solidFill>
                  <a:srgbClr val="000000"/>
                </a:solidFill>
                <a:effectLst>
                  <a:outerShdw blurRad="38100" dist="38100" dir="2700000" algn="tl">
                    <a:srgbClr val="000000">
                      <a:alpha val="43137"/>
                    </a:srgbClr>
                  </a:outerShdw>
                </a:effectLst>
                <a:latin typeface="Poppins Medium"/>
              </a:rPr>
              <a:t>rutina</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diaria</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Presta</a:t>
            </a:r>
            <a:r>
              <a:rPr lang="en-US" dirty="0">
                <a:solidFill>
                  <a:srgbClr val="000000"/>
                </a:solidFill>
                <a:effectLst>
                  <a:outerShdw blurRad="38100" dist="38100" dir="2700000" algn="tl">
                    <a:srgbClr val="000000">
                      <a:alpha val="43137"/>
                    </a:srgbClr>
                  </a:outerShdw>
                </a:effectLst>
                <a:latin typeface="Poppins Medium"/>
              </a:rPr>
              <a:t> especial </a:t>
            </a:r>
            <a:r>
              <a:rPr lang="en-US" dirty="0" err="1">
                <a:solidFill>
                  <a:srgbClr val="000000"/>
                </a:solidFill>
                <a:effectLst>
                  <a:outerShdw blurRad="38100" dist="38100" dir="2700000" algn="tl">
                    <a:srgbClr val="000000">
                      <a:alpha val="43137"/>
                    </a:srgbClr>
                  </a:outerShdw>
                </a:effectLst>
                <a:latin typeface="Poppins Medium"/>
              </a:rPr>
              <a:t>atención</a:t>
            </a:r>
            <a:r>
              <a:rPr lang="en-US" dirty="0">
                <a:solidFill>
                  <a:srgbClr val="000000"/>
                </a:solidFill>
                <a:effectLst>
                  <a:outerShdw blurRad="38100" dist="38100" dir="2700000" algn="tl">
                    <a:srgbClr val="000000">
                      <a:alpha val="43137"/>
                    </a:srgbClr>
                  </a:outerShdw>
                </a:effectLst>
                <a:latin typeface="Poppins Medium"/>
              </a:rPr>
              <a:t> a </a:t>
            </a:r>
            <a:r>
              <a:rPr lang="en-US" dirty="0" err="1">
                <a:solidFill>
                  <a:srgbClr val="000000"/>
                </a:solidFill>
                <a:effectLst>
                  <a:outerShdw blurRad="38100" dist="38100" dir="2700000" algn="tl">
                    <a:srgbClr val="000000">
                      <a:alpha val="43137"/>
                    </a:srgbClr>
                  </a:outerShdw>
                </a:effectLst>
                <a:latin typeface="Poppins Medium"/>
              </a:rPr>
              <a:t>cómo</a:t>
            </a:r>
            <a:r>
              <a:rPr lang="en-US" dirty="0">
                <a:solidFill>
                  <a:srgbClr val="000000"/>
                </a:solidFill>
                <a:effectLst>
                  <a:outerShdw blurRad="38100" dist="38100" dir="2700000" algn="tl">
                    <a:srgbClr val="000000">
                      <a:alpha val="43137"/>
                    </a:srgbClr>
                  </a:outerShdw>
                </a:effectLst>
                <a:latin typeface="Poppins Medium"/>
              </a:rPr>
              <a:t> el </a:t>
            </a:r>
            <a:r>
              <a:rPr lang="en-US" dirty="0" err="1">
                <a:solidFill>
                  <a:srgbClr val="000000"/>
                </a:solidFill>
                <a:effectLst>
                  <a:outerShdw blurRad="38100" dist="38100" dir="2700000" algn="tl">
                    <a:srgbClr val="000000">
                      <a:alpha val="43137"/>
                    </a:srgbClr>
                  </a:outerShdw>
                </a:effectLst>
                <a:latin typeface="Poppins Medium"/>
              </a:rPr>
              <a:t>ejercicio</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afecta</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positivamente</a:t>
            </a:r>
            <a:r>
              <a:rPr lang="en-US" dirty="0">
                <a:solidFill>
                  <a:srgbClr val="000000"/>
                </a:solidFill>
                <a:effectLst>
                  <a:outerShdw blurRad="38100" dist="38100" dir="2700000" algn="tl">
                    <a:srgbClr val="000000">
                      <a:alpha val="43137"/>
                    </a:srgbClr>
                  </a:outerShdw>
                </a:effectLst>
                <a:latin typeface="Poppins Medium"/>
              </a:rPr>
              <a:t> la </a:t>
            </a:r>
            <a:r>
              <a:rPr lang="en-US" dirty="0" err="1">
                <a:solidFill>
                  <a:srgbClr val="000000"/>
                </a:solidFill>
                <a:effectLst>
                  <a:outerShdw blurRad="38100" dist="38100" dir="2700000" algn="tl">
                    <a:srgbClr val="000000">
                      <a:alpha val="43137"/>
                    </a:srgbClr>
                  </a:outerShdw>
                </a:effectLst>
                <a:latin typeface="Poppins Medium"/>
              </a:rPr>
              <a:t>salud</a:t>
            </a:r>
            <a:r>
              <a:rPr lang="en-US" dirty="0">
                <a:solidFill>
                  <a:srgbClr val="000000"/>
                </a:solidFill>
                <a:effectLst>
                  <a:outerShdw blurRad="38100" dist="38100" dir="2700000" algn="tl">
                    <a:srgbClr val="000000">
                      <a:alpha val="43137"/>
                    </a:srgbClr>
                  </a:outerShdw>
                </a:effectLst>
                <a:latin typeface="Poppins Medium"/>
              </a:rPr>
              <a:t> mental y </a:t>
            </a:r>
            <a:r>
              <a:rPr lang="en-US" dirty="0" err="1">
                <a:solidFill>
                  <a:srgbClr val="000000"/>
                </a:solidFill>
                <a:effectLst>
                  <a:outerShdw blurRad="38100" dist="38100" dir="2700000" algn="tl">
                    <a:srgbClr val="000000">
                      <a:alpha val="43137"/>
                    </a:srgbClr>
                  </a:outerShdw>
                </a:effectLst>
                <a:latin typeface="Poppins Medium"/>
              </a:rPr>
              <a:t>física</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Incluye</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datos</a:t>
            </a:r>
            <a:r>
              <a:rPr lang="en-US" dirty="0">
                <a:solidFill>
                  <a:srgbClr val="000000"/>
                </a:solidFill>
                <a:effectLst>
                  <a:outerShdw blurRad="38100" dist="38100" dir="2700000" algn="tl">
                    <a:srgbClr val="000000">
                      <a:alpha val="43137"/>
                    </a:srgbClr>
                  </a:outerShdw>
                </a:effectLst>
                <a:latin typeface="Poppins Medium"/>
              </a:rPr>
              <a:t> de al </a:t>
            </a:r>
            <a:r>
              <a:rPr lang="en-US" dirty="0" err="1">
                <a:solidFill>
                  <a:srgbClr val="000000"/>
                </a:solidFill>
                <a:effectLst>
                  <a:outerShdw blurRad="38100" dist="38100" dir="2700000" algn="tl">
                    <a:srgbClr val="000000">
                      <a:alpha val="43137"/>
                    </a:srgbClr>
                  </a:outerShdw>
                </a:effectLst>
                <a:latin typeface="Poppins Medium"/>
              </a:rPr>
              <a:t>menos</a:t>
            </a:r>
            <a:r>
              <a:rPr lang="en-US" dirty="0">
                <a:solidFill>
                  <a:srgbClr val="000000"/>
                </a:solidFill>
                <a:effectLst>
                  <a:outerShdw blurRad="38100" dist="38100" dir="2700000" algn="tl">
                    <a:srgbClr val="000000">
                      <a:alpha val="43137"/>
                    </a:srgbClr>
                  </a:outerShdw>
                </a:effectLst>
                <a:latin typeface="Poppins Medium"/>
              </a:rPr>
              <a:t> dos  </a:t>
            </a:r>
            <a:r>
              <a:rPr lang="en-US" dirty="0" err="1">
                <a:solidFill>
                  <a:srgbClr val="000000"/>
                </a:solidFill>
                <a:effectLst>
                  <a:outerShdw blurRad="38100" dist="38100" dir="2700000" algn="tl">
                    <a:srgbClr val="000000">
                      <a:alpha val="43137"/>
                    </a:srgbClr>
                  </a:outerShdw>
                </a:effectLst>
                <a:latin typeface="Poppins Medium"/>
              </a:rPr>
              <a:t>estudios</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científicos</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recientes</a:t>
            </a:r>
            <a:r>
              <a:rPr lang="en-US" dirty="0">
                <a:solidFill>
                  <a:srgbClr val="000000"/>
                </a:solidFill>
                <a:effectLst>
                  <a:outerShdw blurRad="38100" dist="38100" dir="2700000" algn="tl">
                    <a:srgbClr val="000000">
                      <a:alpha val="43137"/>
                    </a:srgbClr>
                  </a:outerShdw>
                </a:effectLst>
                <a:latin typeface="Poppins Medium"/>
              </a:rPr>
              <a:t> que </a:t>
            </a:r>
            <a:r>
              <a:rPr lang="en-US" dirty="0" err="1">
                <a:solidFill>
                  <a:srgbClr val="000000"/>
                </a:solidFill>
                <a:effectLst>
                  <a:outerShdw blurRad="38100" dist="38100" dir="2700000" algn="tl">
                    <a:srgbClr val="000000">
                      <a:alpha val="43137"/>
                    </a:srgbClr>
                  </a:outerShdw>
                </a:effectLst>
                <a:latin typeface="Poppins Medium"/>
              </a:rPr>
              <a:t>respalden</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tus</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puntos</a:t>
            </a:r>
            <a:r>
              <a:rPr lang="en-US" dirty="0">
                <a:solidFill>
                  <a:srgbClr val="000000"/>
                </a:solidFill>
                <a:effectLst>
                  <a:outerShdw blurRad="38100" dist="38100" dir="2700000" algn="tl">
                    <a:srgbClr val="000000">
                      <a:alpha val="43137"/>
                    </a:srgbClr>
                  </a:outerShdw>
                </a:effectLst>
                <a:latin typeface="Poppins Medium"/>
              </a:rPr>
              <a:t> y </a:t>
            </a:r>
            <a:r>
              <a:rPr lang="en-US" dirty="0" err="1">
                <a:solidFill>
                  <a:srgbClr val="000000"/>
                </a:solidFill>
                <a:effectLst>
                  <a:outerShdw blurRad="38100" dist="38100" dir="2700000" algn="tl">
                    <a:srgbClr val="000000">
                      <a:alpha val="43137"/>
                    </a:srgbClr>
                  </a:outerShdw>
                </a:effectLst>
                <a:latin typeface="Poppins Medium"/>
              </a:rPr>
              <a:t>ofrece</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ejemplos</a:t>
            </a:r>
            <a:r>
              <a:rPr lang="en-US" dirty="0">
                <a:solidFill>
                  <a:srgbClr val="000000"/>
                </a:solidFill>
                <a:effectLst>
                  <a:outerShdw blurRad="38100" dist="38100" dir="2700000" algn="tl">
                    <a:srgbClr val="000000">
                      <a:alpha val="43137"/>
                    </a:srgbClr>
                  </a:outerShdw>
                </a:effectLst>
                <a:latin typeface="Poppins Medium"/>
              </a:rPr>
              <a:t> de personas que </a:t>
            </a:r>
            <a:r>
              <a:rPr lang="en-US" dirty="0" err="1">
                <a:solidFill>
                  <a:srgbClr val="000000"/>
                </a:solidFill>
                <a:effectLst>
                  <a:outerShdw blurRad="38100" dist="38100" dir="2700000" algn="tl">
                    <a:srgbClr val="000000">
                      <a:alpha val="43137"/>
                    </a:srgbClr>
                  </a:outerShdw>
                </a:effectLst>
                <a:latin typeface="Poppins Medium"/>
              </a:rPr>
              <a:t>hayan</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experimentado</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mejoras</a:t>
            </a:r>
            <a:r>
              <a:rPr lang="en-US" dirty="0">
                <a:solidFill>
                  <a:srgbClr val="000000"/>
                </a:solidFill>
                <a:effectLst>
                  <a:outerShdw blurRad="38100" dist="38100" dir="2700000" algn="tl">
                    <a:srgbClr val="000000">
                      <a:alpha val="43137"/>
                    </a:srgbClr>
                  </a:outerShdw>
                </a:effectLst>
                <a:latin typeface="Poppins Medium"/>
              </a:rPr>
              <a:t> notables </a:t>
            </a:r>
            <a:r>
              <a:rPr lang="en-US" dirty="0" err="1">
                <a:solidFill>
                  <a:srgbClr val="000000"/>
                </a:solidFill>
                <a:effectLst>
                  <a:outerShdw blurRad="38100" dist="38100" dir="2700000" algn="tl">
                    <a:srgbClr val="000000">
                      <a:alpha val="43137"/>
                    </a:srgbClr>
                  </a:outerShdw>
                </a:effectLst>
                <a:latin typeface="Poppins Medium"/>
              </a:rPr>
              <a:t>en</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su</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bienestar</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después</a:t>
            </a:r>
            <a:r>
              <a:rPr lang="en-US" dirty="0">
                <a:solidFill>
                  <a:srgbClr val="000000"/>
                </a:solidFill>
                <a:effectLst>
                  <a:outerShdw blurRad="38100" dist="38100" dir="2700000" algn="tl">
                    <a:srgbClr val="000000">
                      <a:alpha val="43137"/>
                    </a:srgbClr>
                  </a:outerShdw>
                </a:effectLst>
                <a:latin typeface="Poppins Medium"/>
              </a:rPr>
              <a:t> de </a:t>
            </a:r>
            <a:r>
              <a:rPr lang="en-US" dirty="0" err="1">
                <a:solidFill>
                  <a:srgbClr val="000000"/>
                </a:solidFill>
                <a:effectLst>
                  <a:outerShdw blurRad="38100" dist="38100" dir="2700000" algn="tl">
                    <a:srgbClr val="000000">
                      <a:alpha val="43137"/>
                    </a:srgbClr>
                  </a:outerShdw>
                </a:effectLst>
                <a:latin typeface="Poppins Medium"/>
              </a:rPr>
              <a:t>adoptar</a:t>
            </a:r>
            <a:r>
              <a:rPr lang="en-US" dirty="0">
                <a:solidFill>
                  <a:srgbClr val="000000"/>
                </a:solidFill>
                <a:effectLst>
                  <a:outerShdw blurRad="38100" dist="38100" dir="2700000" algn="tl">
                    <a:srgbClr val="000000">
                      <a:alpha val="43137"/>
                    </a:srgbClr>
                  </a:outerShdw>
                </a:effectLst>
                <a:latin typeface="Poppins Medium"/>
              </a:rPr>
              <a:t> un </a:t>
            </a:r>
            <a:r>
              <a:rPr lang="en-US" dirty="0" err="1">
                <a:solidFill>
                  <a:srgbClr val="000000"/>
                </a:solidFill>
                <a:effectLst>
                  <a:outerShdw blurRad="38100" dist="38100" dir="2700000" algn="tl">
                    <a:srgbClr val="000000">
                      <a:alpha val="43137"/>
                    </a:srgbClr>
                  </a:outerShdw>
                </a:effectLst>
                <a:latin typeface="Poppins Medium"/>
              </a:rPr>
              <a:t>programa</a:t>
            </a:r>
            <a:r>
              <a:rPr lang="en-US" dirty="0">
                <a:solidFill>
                  <a:srgbClr val="000000"/>
                </a:solidFill>
                <a:effectLst>
                  <a:outerShdw blurRad="38100" dist="38100" dir="2700000" algn="tl">
                    <a:srgbClr val="000000">
                      <a:alpha val="43137"/>
                    </a:srgbClr>
                  </a:outerShdw>
                </a:effectLst>
                <a:latin typeface="Poppins Medium"/>
              </a:rPr>
              <a:t> de </a:t>
            </a:r>
            <a:r>
              <a:rPr lang="en-US" dirty="0" err="1">
                <a:solidFill>
                  <a:srgbClr val="000000"/>
                </a:solidFill>
                <a:effectLst>
                  <a:outerShdw blurRad="38100" dist="38100" dir="2700000" algn="tl">
                    <a:srgbClr val="000000">
                      <a:alpha val="43137"/>
                    </a:srgbClr>
                  </a:outerShdw>
                </a:effectLst>
                <a:latin typeface="Poppins Medium"/>
              </a:rPr>
              <a:t>ejercicio</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Siéntete</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libre</a:t>
            </a:r>
            <a:r>
              <a:rPr lang="en-US" dirty="0">
                <a:solidFill>
                  <a:srgbClr val="000000"/>
                </a:solidFill>
                <a:effectLst>
                  <a:outerShdw blurRad="38100" dist="38100" dir="2700000" algn="tl">
                    <a:srgbClr val="000000">
                      <a:alpha val="43137"/>
                    </a:srgbClr>
                  </a:outerShdw>
                </a:effectLst>
                <a:latin typeface="Poppins Medium"/>
              </a:rPr>
              <a:t> de </a:t>
            </a:r>
            <a:r>
              <a:rPr lang="en-US" dirty="0" err="1">
                <a:solidFill>
                  <a:srgbClr val="000000"/>
                </a:solidFill>
                <a:effectLst>
                  <a:outerShdw blurRad="38100" dist="38100" dir="2700000" algn="tl">
                    <a:srgbClr val="000000">
                      <a:alpha val="43137"/>
                    </a:srgbClr>
                  </a:outerShdw>
                </a:effectLst>
                <a:latin typeface="Poppins Medium"/>
              </a:rPr>
              <a:t>usar</a:t>
            </a:r>
            <a:r>
              <a:rPr lang="en-US" dirty="0">
                <a:solidFill>
                  <a:srgbClr val="000000"/>
                </a:solidFill>
                <a:effectLst>
                  <a:outerShdw blurRad="38100" dist="38100" dir="2700000" algn="tl">
                    <a:srgbClr val="000000">
                      <a:alpha val="43137"/>
                    </a:srgbClr>
                  </a:outerShdw>
                </a:effectLst>
                <a:latin typeface="Poppins Medium"/>
              </a:rPr>
              <a:t> un </a:t>
            </a:r>
            <a:r>
              <a:rPr lang="en-US" dirty="0" err="1">
                <a:solidFill>
                  <a:srgbClr val="000000"/>
                </a:solidFill>
                <a:effectLst>
                  <a:outerShdw blurRad="38100" dist="38100" dir="2700000" algn="tl">
                    <a:srgbClr val="000000">
                      <a:alpha val="43137"/>
                    </a:srgbClr>
                  </a:outerShdw>
                </a:effectLst>
                <a:latin typeface="Poppins Medium"/>
              </a:rPr>
              <a:t>tono</a:t>
            </a:r>
            <a:r>
              <a:rPr lang="en-US" dirty="0">
                <a:solidFill>
                  <a:srgbClr val="000000"/>
                </a:solidFill>
                <a:effectLst>
                  <a:outerShdw blurRad="38100" dist="38100" dir="2700000" algn="tl">
                    <a:srgbClr val="000000">
                      <a:alpha val="43137"/>
                    </a:srgbClr>
                  </a:outerShdw>
                </a:effectLst>
                <a:latin typeface="Poppins Medium"/>
              </a:rPr>
              <a:t> </a:t>
            </a:r>
            <a:r>
              <a:rPr lang="en-US" dirty="0" err="1">
                <a:solidFill>
                  <a:srgbClr val="000000"/>
                </a:solidFill>
                <a:effectLst>
                  <a:outerShdw blurRad="38100" dist="38100" dir="2700000" algn="tl">
                    <a:srgbClr val="000000">
                      <a:alpha val="43137"/>
                    </a:srgbClr>
                  </a:outerShdw>
                </a:effectLst>
                <a:latin typeface="Poppins Medium"/>
              </a:rPr>
              <a:t>informativo</a:t>
            </a:r>
            <a:r>
              <a:rPr lang="en-US" dirty="0">
                <a:solidFill>
                  <a:srgbClr val="000000"/>
                </a:solidFill>
                <a:effectLst>
                  <a:outerShdw blurRad="38100" dist="38100" dir="2700000" algn="tl">
                    <a:srgbClr val="000000">
                      <a:alpha val="43137"/>
                    </a:srgbClr>
                  </a:outerShdw>
                </a:effectLst>
                <a:latin typeface="Poppins Medium"/>
              </a:rPr>
              <a:t> y </a:t>
            </a:r>
            <a:r>
              <a:rPr lang="en-US" dirty="0" err="1">
                <a:solidFill>
                  <a:srgbClr val="000000"/>
                </a:solidFill>
                <a:effectLst>
                  <a:outerShdw blurRad="38100" dist="38100" dir="2700000" algn="tl">
                    <a:srgbClr val="000000">
                      <a:alpha val="43137"/>
                    </a:srgbClr>
                  </a:outerShdw>
                </a:effectLst>
                <a:latin typeface="Poppins Medium"/>
              </a:rPr>
              <a:t>accesible</a:t>
            </a:r>
            <a:r>
              <a:rPr lang="en-US" dirty="0">
                <a:solidFill>
                  <a:srgbClr val="000000"/>
                </a:solidFill>
                <a:effectLst>
                  <a:outerShdw blurRad="38100" dist="38100" dir="2700000" algn="tl">
                    <a:srgbClr val="000000">
                      <a:alpha val="43137"/>
                    </a:srgbClr>
                  </a:outerShdw>
                </a:effectLst>
                <a:latin typeface="Poppins Medium"/>
              </a:rPr>
              <a:t>.</a:t>
            </a:r>
          </a:p>
        </p:txBody>
      </p:sp>
    </p:spTree>
    <p:extLst>
      <p:ext uri="{BB962C8B-B14F-4D97-AF65-F5344CB8AC3E}">
        <p14:creationId xmlns:p14="http://schemas.microsoft.com/office/powerpoint/2010/main" val="1646934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67100"/>
            <a:ext cx="6096000" cy="3390900"/>
          </a:xfrm>
          <a:custGeom>
            <a:avLst/>
            <a:gdLst/>
            <a:ahLst/>
            <a:cxnLst/>
            <a:rect l="l" t="t" r="r" b="b"/>
            <a:pathLst>
              <a:path w="9144000" h="5086350">
                <a:moveTo>
                  <a:pt x="0" y="0"/>
                </a:moveTo>
                <a:lnTo>
                  <a:pt x="9144000" y="0"/>
                </a:lnTo>
                <a:lnTo>
                  <a:pt x="9144000" y="5086350"/>
                </a:lnTo>
                <a:lnTo>
                  <a:pt x="0" y="5086350"/>
                </a:lnTo>
                <a:lnTo>
                  <a:pt x="0" y="0"/>
                </a:lnTo>
                <a:close/>
              </a:path>
            </a:pathLst>
          </a:custGeom>
          <a:blipFill>
            <a:blip r:embed="rId2"/>
            <a:stretch>
              <a:fillRect/>
            </a:stretch>
          </a:blipFill>
        </p:spPr>
      </p:sp>
      <p:sp>
        <p:nvSpPr>
          <p:cNvPr id="3" name="Freeform 3"/>
          <p:cNvSpPr/>
          <p:nvPr/>
        </p:nvSpPr>
        <p:spPr>
          <a:xfrm flipH="1">
            <a:off x="6096000" y="3467100"/>
            <a:ext cx="6096000" cy="3390900"/>
          </a:xfrm>
          <a:custGeom>
            <a:avLst/>
            <a:gdLst/>
            <a:ahLst/>
            <a:cxnLst/>
            <a:rect l="l" t="t" r="r" b="b"/>
            <a:pathLst>
              <a:path w="9144000" h="5086350">
                <a:moveTo>
                  <a:pt x="9144000" y="0"/>
                </a:moveTo>
                <a:lnTo>
                  <a:pt x="0" y="0"/>
                </a:lnTo>
                <a:lnTo>
                  <a:pt x="0" y="5086350"/>
                </a:lnTo>
                <a:lnTo>
                  <a:pt x="9144000" y="5086350"/>
                </a:lnTo>
                <a:lnTo>
                  <a:pt x="9144000" y="0"/>
                </a:lnTo>
                <a:close/>
              </a:path>
            </a:pathLst>
          </a:custGeom>
          <a:blipFill>
            <a:blip r:embed="rId2"/>
            <a:stretch>
              <a:fillRect/>
            </a:stretch>
          </a:blipFill>
        </p:spPr>
      </p:sp>
      <p:sp>
        <p:nvSpPr>
          <p:cNvPr id="4" name="TextBox 4"/>
          <p:cNvSpPr txBox="1"/>
          <p:nvPr/>
        </p:nvSpPr>
        <p:spPr>
          <a:xfrm>
            <a:off x="0" y="1380063"/>
            <a:ext cx="12192000" cy="3178755"/>
          </a:xfrm>
          <a:prstGeom prst="rect">
            <a:avLst/>
          </a:prstGeom>
        </p:spPr>
        <p:txBody>
          <a:bodyPr lIns="0" tIns="0" rIns="0" bIns="0" rtlCol="0" anchor="t">
            <a:spAutoFit/>
          </a:bodyPr>
          <a:lstStyle/>
          <a:p>
            <a:pPr algn="ctr">
              <a:lnSpc>
                <a:spcPts val="4200"/>
              </a:lnSpc>
              <a:spcBef>
                <a:spcPct val="0"/>
              </a:spcBef>
            </a:pPr>
            <a:r>
              <a:rPr lang="es-NI" sz="2800" dirty="0">
                <a:solidFill>
                  <a:srgbClr val="000000"/>
                </a:solidFill>
                <a:effectLst>
                  <a:outerShdw blurRad="38100" dist="38100" dir="2700000" algn="tl">
                    <a:srgbClr val="000000">
                      <a:alpha val="43137"/>
                    </a:srgbClr>
                  </a:outerShdw>
                </a:effectLst>
                <a:latin typeface="Poppins Medium"/>
              </a:rPr>
              <a:t>Piensa como docente universitario de la carrera de informática. Elabora un plan de clases con los siguientes elementos: tema, objetivo del día, actividades iniciales, actividades de desarrollo, actividades de cierre, contenidos, metodología, tarea (actividad de aprendizaje) y rúbrica de evaluación para la tarea. Ese día abordaré el tema de introducción a la ingeniería en computación.</a:t>
            </a:r>
          </a:p>
        </p:txBody>
      </p:sp>
    </p:spTree>
    <p:extLst>
      <p:ext uri="{BB962C8B-B14F-4D97-AF65-F5344CB8AC3E}">
        <p14:creationId xmlns:p14="http://schemas.microsoft.com/office/powerpoint/2010/main" val="3641950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485196" y="0"/>
            <a:ext cx="4706804" cy="6858000"/>
            <a:chOff x="0" y="0"/>
            <a:chExt cx="7095071" cy="10337800"/>
          </a:xfrm>
        </p:grpSpPr>
        <p:sp>
          <p:nvSpPr>
            <p:cNvPr id="3" name="Freeform 3"/>
            <p:cNvSpPr/>
            <p:nvPr/>
          </p:nvSpPr>
          <p:spPr>
            <a:xfrm>
              <a:off x="0" y="0"/>
              <a:ext cx="7095109" cy="10337800"/>
            </a:xfrm>
            <a:custGeom>
              <a:avLst/>
              <a:gdLst/>
              <a:ahLst/>
              <a:cxnLst/>
              <a:rect l="l" t="t" r="r" b="b"/>
              <a:pathLst>
                <a:path w="7095109" h="10337800">
                  <a:moveTo>
                    <a:pt x="2370709" y="0"/>
                  </a:moveTo>
                  <a:lnTo>
                    <a:pt x="0" y="4292600"/>
                  </a:lnTo>
                  <a:lnTo>
                    <a:pt x="3776091" y="9084691"/>
                  </a:lnTo>
                  <a:lnTo>
                    <a:pt x="2590800" y="10337800"/>
                  </a:lnTo>
                  <a:lnTo>
                    <a:pt x="7095109" y="10337800"/>
                  </a:lnTo>
                  <a:lnTo>
                    <a:pt x="7095109" y="0"/>
                  </a:lnTo>
                  <a:close/>
                </a:path>
              </a:pathLst>
            </a:custGeom>
            <a:blipFill>
              <a:blip r:embed="rId2"/>
              <a:stretch>
                <a:fillRect l="-25289"/>
              </a:stretch>
            </a:blipFill>
          </p:spPr>
        </p:sp>
      </p:grpSp>
      <p:grpSp>
        <p:nvGrpSpPr>
          <p:cNvPr id="4" name="Group 4"/>
          <p:cNvGrpSpPr/>
          <p:nvPr/>
        </p:nvGrpSpPr>
        <p:grpSpPr>
          <a:xfrm rot="-2292491">
            <a:off x="7981010" y="2239277"/>
            <a:ext cx="708325" cy="4489892"/>
            <a:chOff x="0" y="0"/>
            <a:chExt cx="279832" cy="1773784"/>
          </a:xfrm>
        </p:grpSpPr>
        <p:sp>
          <p:nvSpPr>
            <p:cNvPr id="5" name="Freeform 5"/>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004E8E"/>
            </a:solidFill>
          </p:spPr>
        </p:sp>
        <p:sp>
          <p:nvSpPr>
            <p:cNvPr id="6" name="TextBox 6"/>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grpSp>
        <p:nvGrpSpPr>
          <p:cNvPr id="7" name="Group 7"/>
          <p:cNvGrpSpPr/>
          <p:nvPr/>
        </p:nvGrpSpPr>
        <p:grpSpPr>
          <a:xfrm rot="7221385">
            <a:off x="8734354" y="6267360"/>
            <a:ext cx="1682635" cy="635372"/>
            <a:chOff x="0" y="0"/>
            <a:chExt cx="1614384" cy="609600"/>
          </a:xfrm>
        </p:grpSpPr>
        <p:sp>
          <p:nvSpPr>
            <p:cNvPr id="8" name="Freeform 8"/>
            <p:cNvSpPr/>
            <p:nvPr/>
          </p:nvSpPr>
          <p:spPr>
            <a:xfrm>
              <a:off x="0" y="0"/>
              <a:ext cx="1614384" cy="609600"/>
            </a:xfrm>
            <a:custGeom>
              <a:avLst/>
              <a:gdLst/>
              <a:ahLst/>
              <a:cxnLst/>
              <a:rect l="l" t="t" r="r" b="b"/>
              <a:pathLst>
                <a:path w="1614384" h="609600">
                  <a:moveTo>
                    <a:pt x="203200" y="0"/>
                  </a:moveTo>
                  <a:lnTo>
                    <a:pt x="1614384" y="0"/>
                  </a:lnTo>
                  <a:lnTo>
                    <a:pt x="1411184" y="609600"/>
                  </a:lnTo>
                  <a:lnTo>
                    <a:pt x="0" y="609600"/>
                  </a:lnTo>
                  <a:lnTo>
                    <a:pt x="203200" y="0"/>
                  </a:lnTo>
                  <a:close/>
                </a:path>
              </a:pathLst>
            </a:custGeom>
            <a:solidFill>
              <a:srgbClr val="004E8E"/>
            </a:solidFill>
          </p:spPr>
        </p:sp>
        <p:sp>
          <p:nvSpPr>
            <p:cNvPr id="9" name="TextBox 9"/>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0" name="Group 10"/>
          <p:cNvGrpSpPr/>
          <p:nvPr/>
        </p:nvGrpSpPr>
        <p:grpSpPr>
          <a:xfrm rot="7221385">
            <a:off x="7536195" y="6388448"/>
            <a:ext cx="2558444" cy="393197"/>
            <a:chOff x="0" y="0"/>
            <a:chExt cx="2454669" cy="377249"/>
          </a:xfrm>
        </p:grpSpPr>
        <p:sp>
          <p:nvSpPr>
            <p:cNvPr id="11" name="Freeform 11"/>
            <p:cNvSpPr/>
            <p:nvPr/>
          </p:nvSpPr>
          <p:spPr>
            <a:xfrm>
              <a:off x="0" y="0"/>
              <a:ext cx="2454669" cy="377249"/>
            </a:xfrm>
            <a:custGeom>
              <a:avLst/>
              <a:gdLst/>
              <a:ahLst/>
              <a:cxnLst/>
              <a:rect l="l" t="t" r="r" b="b"/>
              <a:pathLst>
                <a:path w="2454669" h="377249">
                  <a:moveTo>
                    <a:pt x="203200" y="0"/>
                  </a:moveTo>
                  <a:lnTo>
                    <a:pt x="2454669" y="0"/>
                  </a:lnTo>
                  <a:lnTo>
                    <a:pt x="2251469" y="377249"/>
                  </a:lnTo>
                  <a:lnTo>
                    <a:pt x="0" y="377249"/>
                  </a:lnTo>
                  <a:lnTo>
                    <a:pt x="203200" y="0"/>
                  </a:lnTo>
                  <a:close/>
                </a:path>
              </a:pathLst>
            </a:custGeom>
            <a:solidFill>
              <a:srgbClr val="060644"/>
            </a:solidFill>
          </p:spPr>
        </p:sp>
        <p:sp>
          <p:nvSpPr>
            <p:cNvPr id="12" name="TextBox 12"/>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3" name="Group 13"/>
          <p:cNvGrpSpPr/>
          <p:nvPr/>
        </p:nvGrpSpPr>
        <p:grpSpPr>
          <a:xfrm rot="7091654">
            <a:off x="6057797" y="637261"/>
            <a:ext cx="2758724" cy="393197"/>
            <a:chOff x="0" y="0"/>
            <a:chExt cx="2646825" cy="377249"/>
          </a:xfrm>
        </p:grpSpPr>
        <p:sp>
          <p:nvSpPr>
            <p:cNvPr id="14" name="Freeform 14"/>
            <p:cNvSpPr/>
            <p:nvPr/>
          </p:nvSpPr>
          <p:spPr>
            <a:xfrm>
              <a:off x="0" y="0"/>
              <a:ext cx="2646825" cy="377249"/>
            </a:xfrm>
            <a:custGeom>
              <a:avLst/>
              <a:gdLst/>
              <a:ahLst/>
              <a:cxnLst/>
              <a:rect l="l" t="t" r="r" b="b"/>
              <a:pathLst>
                <a:path w="2646825" h="377249">
                  <a:moveTo>
                    <a:pt x="203200" y="0"/>
                  </a:moveTo>
                  <a:lnTo>
                    <a:pt x="2646825" y="0"/>
                  </a:lnTo>
                  <a:lnTo>
                    <a:pt x="2443625" y="377249"/>
                  </a:lnTo>
                  <a:lnTo>
                    <a:pt x="0" y="377249"/>
                  </a:lnTo>
                  <a:lnTo>
                    <a:pt x="203200" y="0"/>
                  </a:lnTo>
                  <a:close/>
                </a:path>
              </a:pathLst>
            </a:custGeom>
            <a:solidFill>
              <a:srgbClr val="060644"/>
            </a:solidFill>
          </p:spPr>
        </p:sp>
        <p:sp>
          <p:nvSpPr>
            <p:cNvPr id="15" name="TextBox 15"/>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6" name="Group 16"/>
          <p:cNvGrpSpPr/>
          <p:nvPr/>
        </p:nvGrpSpPr>
        <p:grpSpPr>
          <a:xfrm rot="1710481">
            <a:off x="7689184" y="-1078178"/>
            <a:ext cx="708325" cy="4457700"/>
            <a:chOff x="0" y="0"/>
            <a:chExt cx="279832" cy="1761067"/>
          </a:xfrm>
        </p:grpSpPr>
        <p:sp>
          <p:nvSpPr>
            <p:cNvPr id="17" name="Freeform 17"/>
            <p:cNvSpPr/>
            <p:nvPr/>
          </p:nvSpPr>
          <p:spPr>
            <a:xfrm>
              <a:off x="0" y="0"/>
              <a:ext cx="279832" cy="1761067"/>
            </a:xfrm>
            <a:custGeom>
              <a:avLst/>
              <a:gdLst/>
              <a:ahLst/>
              <a:cxnLst/>
              <a:rect l="l" t="t" r="r" b="b"/>
              <a:pathLst>
                <a:path w="279832" h="1761067">
                  <a:moveTo>
                    <a:pt x="0" y="0"/>
                  </a:moveTo>
                  <a:lnTo>
                    <a:pt x="279832" y="0"/>
                  </a:lnTo>
                  <a:lnTo>
                    <a:pt x="279832" y="1761067"/>
                  </a:lnTo>
                  <a:lnTo>
                    <a:pt x="0" y="1761067"/>
                  </a:lnTo>
                  <a:close/>
                </a:path>
              </a:pathLst>
            </a:custGeom>
            <a:solidFill>
              <a:srgbClr val="004E8E"/>
            </a:solidFill>
          </p:spPr>
        </p:sp>
        <p:sp>
          <p:nvSpPr>
            <p:cNvPr id="18" name="TextBox 18"/>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grpSp>
        <p:nvGrpSpPr>
          <p:cNvPr id="19" name="Group 19"/>
          <p:cNvGrpSpPr/>
          <p:nvPr/>
        </p:nvGrpSpPr>
        <p:grpSpPr>
          <a:xfrm rot="1744249">
            <a:off x="11455764" y="1484491"/>
            <a:ext cx="1472473" cy="9725343"/>
            <a:chOff x="0" y="0"/>
            <a:chExt cx="581718" cy="3842111"/>
          </a:xfrm>
        </p:grpSpPr>
        <p:sp>
          <p:nvSpPr>
            <p:cNvPr id="20" name="Freeform 20"/>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060644"/>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sp>
        <p:nvSpPr>
          <p:cNvPr id="23" name="TextBox 22"/>
          <p:cNvSpPr txBox="1"/>
          <p:nvPr/>
        </p:nvSpPr>
        <p:spPr>
          <a:xfrm>
            <a:off x="1588770" y="3824841"/>
            <a:ext cx="6276706" cy="2515432"/>
          </a:xfrm>
          <a:prstGeom prst="rect">
            <a:avLst/>
          </a:prstGeom>
        </p:spPr>
        <p:txBody>
          <a:bodyPr wrap="square" lIns="0" tIns="0" rIns="0" bIns="0" rtlCol="0" anchor="t">
            <a:spAutoFit/>
          </a:bodyPr>
          <a:lstStyle/>
          <a:p>
            <a:pPr>
              <a:lnSpc>
                <a:spcPts val="9667"/>
              </a:lnSpc>
            </a:pPr>
            <a:r>
              <a:rPr lang="en-US" sz="8800" dirty="0" err="1">
                <a:solidFill>
                  <a:srgbClr val="124A87"/>
                </a:solidFill>
                <a:latin typeface="Caminata One" panose="03050500040007020003" pitchFamily="66" charset="0"/>
              </a:rPr>
              <a:t>Aplicaciones</a:t>
            </a:r>
            <a:r>
              <a:rPr lang="en-US" sz="8800" dirty="0">
                <a:solidFill>
                  <a:srgbClr val="124A87"/>
                </a:solidFill>
                <a:latin typeface="Caminata One" panose="03050500040007020003" pitchFamily="66" charset="0"/>
              </a:rPr>
              <a:t> </a:t>
            </a:r>
            <a:r>
              <a:rPr lang="en-US" sz="8800" dirty="0" err="1">
                <a:solidFill>
                  <a:srgbClr val="124A87"/>
                </a:solidFill>
                <a:latin typeface="Caminata One" panose="03050500040007020003" pitchFamily="66" charset="0"/>
              </a:rPr>
              <a:t>en</a:t>
            </a:r>
            <a:r>
              <a:rPr lang="en-US" sz="8800" dirty="0">
                <a:solidFill>
                  <a:srgbClr val="124A87"/>
                </a:solidFill>
                <a:latin typeface="Caminata One" panose="03050500040007020003" pitchFamily="66" charset="0"/>
              </a:rPr>
              <a:t> </a:t>
            </a:r>
            <a:r>
              <a:rPr lang="en-US" sz="8800" dirty="0" err="1">
                <a:solidFill>
                  <a:srgbClr val="124A87"/>
                </a:solidFill>
                <a:latin typeface="Caminata One" panose="03050500040007020003" pitchFamily="66" charset="0"/>
              </a:rPr>
              <a:t>educación</a:t>
            </a:r>
            <a:endParaRPr lang="en-US" sz="8800" dirty="0">
              <a:solidFill>
                <a:srgbClr val="124A87"/>
              </a:solidFill>
              <a:latin typeface="Caminata One" panose="03050500040007020003" pitchFamily="66" charset="0"/>
            </a:endParaRPr>
          </a:p>
        </p:txBody>
      </p:sp>
    </p:spTree>
    <p:extLst>
      <p:ext uri="{BB962C8B-B14F-4D97-AF65-F5344CB8AC3E}">
        <p14:creationId xmlns:p14="http://schemas.microsoft.com/office/powerpoint/2010/main" val="1055740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clrChange>
              <a:clrFrom>
                <a:srgbClr val="FFFFFF"/>
              </a:clrFrom>
              <a:clrTo>
                <a:srgbClr val="FFFFFF">
                  <a:alpha val="0"/>
                </a:srgbClr>
              </a:clrTo>
            </a:clrChange>
          </a:blip>
          <a:stretch>
            <a:fillRect/>
          </a:stretch>
        </p:blipFill>
        <p:spPr>
          <a:xfrm>
            <a:off x="6867288" y="1962006"/>
            <a:ext cx="5416473" cy="4854228"/>
          </a:xfrm>
          <a:prstGeom prst="rect">
            <a:avLst/>
          </a:prstGeom>
        </p:spPr>
      </p:pic>
      <p:sp>
        <p:nvSpPr>
          <p:cNvPr id="5" name="Rectángulo 4"/>
          <p:cNvSpPr/>
          <p:nvPr/>
        </p:nvSpPr>
        <p:spPr>
          <a:xfrm>
            <a:off x="647700" y="900177"/>
            <a:ext cx="6015990" cy="2123658"/>
          </a:xfrm>
          <a:prstGeom prst="rect">
            <a:avLst/>
          </a:prstGeom>
        </p:spPr>
        <p:txBody>
          <a:bodyPr wrap="square">
            <a:spAutoFit/>
          </a:bodyPr>
          <a:lstStyle/>
          <a:p>
            <a:r>
              <a:rPr lang="es-NI" sz="4400" b="1" dirty="0">
                <a:solidFill>
                  <a:srgbClr val="002060"/>
                </a:solidFill>
                <a:latin typeface="Bahnschrift" panose="020B0502040204020203" pitchFamily="34" charset="0"/>
                <a:ea typeface="Roboto" panose="02000000000000000000" pitchFamily="2" charset="0"/>
                <a:cs typeface="+mj-cs"/>
              </a:rPr>
              <a:t>Actuar como oponente para desarrollar ideas y argumentos</a:t>
            </a:r>
          </a:p>
        </p:txBody>
      </p:sp>
      <p:sp>
        <p:nvSpPr>
          <p:cNvPr id="6" name="Rectángulo 5"/>
          <p:cNvSpPr/>
          <p:nvPr/>
        </p:nvSpPr>
        <p:spPr>
          <a:xfrm>
            <a:off x="1082040" y="3265735"/>
            <a:ext cx="5581650" cy="1815882"/>
          </a:xfrm>
          <a:prstGeom prst="rect">
            <a:avLst/>
          </a:prstGeom>
        </p:spPr>
        <p:txBody>
          <a:bodyPr wrap="square">
            <a:spAutoFit/>
          </a:bodyPr>
          <a:lstStyle/>
          <a:p>
            <a:r>
              <a:rPr lang="es-NI" sz="2800" dirty="0">
                <a:latin typeface="Verdana" panose="020B0604030504040204" pitchFamily="34" charset="0"/>
                <a:ea typeface="Verdana" panose="020B0604030504040204" pitchFamily="34" charset="0"/>
              </a:rPr>
              <a:t>Los estudiantes introducen mensajes en </a:t>
            </a:r>
            <a:r>
              <a:rPr lang="es-NI" sz="2800" dirty="0" err="1">
                <a:latin typeface="Verdana" panose="020B0604030504040204" pitchFamily="34" charset="0"/>
                <a:ea typeface="Verdana" panose="020B0604030504040204" pitchFamily="34" charset="0"/>
              </a:rPr>
              <a:t>ChatGPT</a:t>
            </a:r>
            <a:r>
              <a:rPr lang="es-NI" sz="2800" dirty="0">
                <a:latin typeface="Verdana" panose="020B0604030504040204" pitchFamily="34" charset="0"/>
                <a:ea typeface="Verdana" panose="020B0604030504040204" pitchFamily="34" charset="0"/>
              </a:rPr>
              <a:t> siguiendo la estructura de una conversación o debate. </a:t>
            </a:r>
          </a:p>
        </p:txBody>
      </p:sp>
      <p:sp>
        <p:nvSpPr>
          <p:cNvPr id="7" name="CuadroTexto 6"/>
          <p:cNvSpPr txBox="1"/>
          <p:nvPr/>
        </p:nvSpPr>
        <p:spPr>
          <a:xfrm>
            <a:off x="1082040" y="6185291"/>
            <a:ext cx="1293944" cy="369332"/>
          </a:xfrm>
          <a:prstGeom prst="rect">
            <a:avLst/>
          </a:prstGeom>
          <a:noFill/>
        </p:spPr>
        <p:txBody>
          <a:bodyPr wrap="none" rtlCol="0">
            <a:spAutoFit/>
          </a:bodyPr>
          <a:lstStyle/>
          <a:p>
            <a:r>
              <a:rPr lang="es-NI" b="1" dirty="0">
                <a:latin typeface="Bahnschrift Condensed" panose="020B0502040204020203" pitchFamily="34" charset="0"/>
              </a:rPr>
              <a:t>UNESCO (2023)</a:t>
            </a:r>
          </a:p>
        </p:txBody>
      </p:sp>
      <p:sp>
        <p:nvSpPr>
          <p:cNvPr id="8" name="Rectángulo 7"/>
          <p:cNvSpPr/>
          <p:nvPr/>
        </p:nvSpPr>
        <p:spPr>
          <a:xfrm>
            <a:off x="7324488" y="1467127"/>
            <a:ext cx="4867512" cy="566822"/>
          </a:xfrm>
          <a:prstGeom prst="rect">
            <a:avLst/>
          </a:prstGeom>
        </p:spPr>
        <p:txBody>
          <a:bodyPr wrap="square">
            <a:spAutoFit/>
          </a:bodyPr>
          <a:lstStyle/>
          <a:p>
            <a:pPr algn="ctr">
              <a:lnSpc>
                <a:spcPts val="3678"/>
              </a:lnSpc>
              <a:spcBef>
                <a:spcPct val="0"/>
              </a:spcBef>
            </a:pPr>
            <a:r>
              <a:rPr lang="en-US" sz="1200" dirty="0" err="1">
                <a:latin typeface="Poppins Medium"/>
              </a:rPr>
              <a:t>Automatizada</a:t>
            </a:r>
            <a:r>
              <a:rPr lang="en-US" sz="1200" dirty="0">
                <a:latin typeface="Poppins Medium"/>
              </a:rPr>
              <a:t> – </a:t>
            </a:r>
            <a:r>
              <a:rPr lang="en-US" sz="1200" dirty="0" err="1">
                <a:latin typeface="Poppins Medium"/>
              </a:rPr>
              <a:t>Personalizada</a:t>
            </a:r>
            <a:r>
              <a:rPr lang="en-US" sz="1200" dirty="0">
                <a:latin typeface="Poppins Medium"/>
              </a:rPr>
              <a:t> – </a:t>
            </a:r>
            <a:r>
              <a:rPr lang="en-US" sz="1200" dirty="0" err="1">
                <a:latin typeface="Poppins Medium"/>
              </a:rPr>
              <a:t>Interactiva</a:t>
            </a:r>
            <a:r>
              <a:rPr lang="en-US" sz="1200" dirty="0">
                <a:latin typeface="Poppins Medium"/>
              </a:rPr>
              <a:t> - </a:t>
            </a:r>
            <a:r>
              <a:rPr lang="en-US" sz="1200" dirty="0" err="1">
                <a:latin typeface="Poppins Medium"/>
              </a:rPr>
              <a:t>Eficaz</a:t>
            </a:r>
            <a:r>
              <a:rPr lang="en-US" sz="1200" dirty="0">
                <a:latin typeface="Poppins Medium"/>
              </a:rPr>
              <a:t> - </a:t>
            </a:r>
            <a:r>
              <a:rPr lang="en-US" sz="1200" dirty="0" err="1">
                <a:latin typeface="Poppins Medium"/>
              </a:rPr>
              <a:t>Inmediata</a:t>
            </a:r>
            <a:endParaRPr lang="en-US" sz="1200" dirty="0">
              <a:latin typeface="Poppins Medium"/>
            </a:endParaRPr>
          </a:p>
        </p:txBody>
      </p:sp>
    </p:spTree>
    <p:extLst>
      <p:ext uri="{BB962C8B-B14F-4D97-AF65-F5344CB8AC3E}">
        <p14:creationId xmlns:p14="http://schemas.microsoft.com/office/powerpoint/2010/main" val="3267966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clrChange>
              <a:clrFrom>
                <a:srgbClr val="FFFFFF"/>
              </a:clrFrom>
              <a:clrTo>
                <a:srgbClr val="FFFFFF">
                  <a:alpha val="0"/>
                </a:srgbClr>
              </a:clrTo>
            </a:clrChange>
          </a:blip>
          <a:stretch>
            <a:fillRect/>
          </a:stretch>
        </p:blipFill>
        <p:spPr>
          <a:xfrm>
            <a:off x="6867288" y="1962006"/>
            <a:ext cx="5416473" cy="4854228"/>
          </a:xfrm>
          <a:prstGeom prst="rect">
            <a:avLst/>
          </a:prstGeom>
        </p:spPr>
      </p:pic>
      <p:sp>
        <p:nvSpPr>
          <p:cNvPr id="5" name="Rectángulo 4"/>
          <p:cNvSpPr/>
          <p:nvPr/>
        </p:nvSpPr>
        <p:spPr>
          <a:xfrm>
            <a:off x="647700" y="900177"/>
            <a:ext cx="6096000" cy="2123658"/>
          </a:xfrm>
          <a:prstGeom prst="rect">
            <a:avLst/>
          </a:prstGeom>
        </p:spPr>
        <p:txBody>
          <a:bodyPr>
            <a:spAutoFit/>
          </a:bodyPr>
          <a:lstStyle/>
          <a:p>
            <a:r>
              <a:rPr lang="es-NI" sz="4400" b="1" dirty="0">
                <a:solidFill>
                  <a:srgbClr val="002060"/>
                </a:solidFill>
                <a:latin typeface="Bahnschrift" panose="020B0502040204020203" pitchFamily="34" charset="0"/>
                <a:ea typeface="Roboto" panose="02000000000000000000" pitchFamily="2" charset="0"/>
                <a:cs typeface="+mj-cs"/>
              </a:rPr>
              <a:t>Actuar como generador de conceptos</a:t>
            </a:r>
          </a:p>
        </p:txBody>
      </p:sp>
      <p:sp>
        <p:nvSpPr>
          <p:cNvPr id="6" name="Rectángulo 5"/>
          <p:cNvSpPr/>
          <p:nvPr/>
        </p:nvSpPr>
        <p:spPr>
          <a:xfrm>
            <a:off x="1082040" y="3265735"/>
            <a:ext cx="5581650" cy="2246769"/>
          </a:xfrm>
          <a:prstGeom prst="rect">
            <a:avLst/>
          </a:prstGeom>
        </p:spPr>
        <p:txBody>
          <a:bodyPr wrap="square">
            <a:spAutoFit/>
          </a:bodyPr>
          <a:lstStyle/>
          <a:p>
            <a:r>
              <a:rPr lang="es-NI" sz="2800" dirty="0">
                <a:latin typeface="Verdana" panose="020B0604030504040204" pitchFamily="34" charset="0"/>
                <a:ea typeface="Verdana" panose="020B0604030504040204" pitchFamily="34" charset="0"/>
              </a:rPr>
              <a:t>Clases/cursos (por ejemplo, preguntas de debate) y pedir consejos sobre cómo ayudar a los estudiantes a aprender conceptos específicos.</a:t>
            </a:r>
          </a:p>
        </p:txBody>
      </p:sp>
      <p:sp>
        <p:nvSpPr>
          <p:cNvPr id="7" name="CuadroTexto 6"/>
          <p:cNvSpPr txBox="1"/>
          <p:nvPr/>
        </p:nvSpPr>
        <p:spPr>
          <a:xfrm>
            <a:off x="1082040" y="6185291"/>
            <a:ext cx="1293944" cy="369332"/>
          </a:xfrm>
          <a:prstGeom prst="rect">
            <a:avLst/>
          </a:prstGeom>
          <a:noFill/>
        </p:spPr>
        <p:txBody>
          <a:bodyPr wrap="none" rtlCol="0">
            <a:spAutoFit/>
          </a:bodyPr>
          <a:lstStyle/>
          <a:p>
            <a:r>
              <a:rPr lang="es-NI" b="1" dirty="0">
                <a:latin typeface="Bahnschrift Condensed" panose="020B0502040204020203" pitchFamily="34" charset="0"/>
              </a:rPr>
              <a:t>UNESCO (2023)</a:t>
            </a:r>
          </a:p>
        </p:txBody>
      </p:sp>
      <p:sp>
        <p:nvSpPr>
          <p:cNvPr id="8" name="Rectángulo 7"/>
          <p:cNvSpPr/>
          <p:nvPr/>
        </p:nvSpPr>
        <p:spPr>
          <a:xfrm>
            <a:off x="7324488" y="1467127"/>
            <a:ext cx="4867512" cy="566822"/>
          </a:xfrm>
          <a:prstGeom prst="rect">
            <a:avLst/>
          </a:prstGeom>
        </p:spPr>
        <p:txBody>
          <a:bodyPr wrap="square">
            <a:spAutoFit/>
          </a:bodyPr>
          <a:lstStyle/>
          <a:p>
            <a:pPr algn="ctr">
              <a:lnSpc>
                <a:spcPts val="3678"/>
              </a:lnSpc>
              <a:spcBef>
                <a:spcPct val="0"/>
              </a:spcBef>
            </a:pPr>
            <a:r>
              <a:rPr lang="en-US" sz="1200" dirty="0" err="1">
                <a:latin typeface="Poppins Medium"/>
              </a:rPr>
              <a:t>Automatizada</a:t>
            </a:r>
            <a:r>
              <a:rPr lang="en-US" sz="1200" dirty="0">
                <a:latin typeface="Poppins Medium"/>
              </a:rPr>
              <a:t> – </a:t>
            </a:r>
            <a:r>
              <a:rPr lang="en-US" sz="1200" dirty="0" err="1">
                <a:latin typeface="Poppins Medium"/>
              </a:rPr>
              <a:t>Personalizada</a:t>
            </a:r>
            <a:r>
              <a:rPr lang="en-US" sz="1200" dirty="0">
                <a:latin typeface="Poppins Medium"/>
              </a:rPr>
              <a:t> – </a:t>
            </a:r>
            <a:r>
              <a:rPr lang="en-US" sz="1200" dirty="0" err="1">
                <a:latin typeface="Poppins Medium"/>
              </a:rPr>
              <a:t>Interactiva</a:t>
            </a:r>
            <a:r>
              <a:rPr lang="en-US" sz="1200" dirty="0">
                <a:latin typeface="Poppins Medium"/>
              </a:rPr>
              <a:t> - </a:t>
            </a:r>
            <a:r>
              <a:rPr lang="en-US" sz="1200" dirty="0" err="1">
                <a:latin typeface="Poppins Medium"/>
              </a:rPr>
              <a:t>Eficaz</a:t>
            </a:r>
            <a:r>
              <a:rPr lang="en-US" sz="1200" dirty="0">
                <a:latin typeface="Poppins Medium"/>
              </a:rPr>
              <a:t> - </a:t>
            </a:r>
            <a:r>
              <a:rPr lang="en-US" sz="1200" dirty="0" err="1">
                <a:latin typeface="Poppins Medium"/>
              </a:rPr>
              <a:t>Inmediata</a:t>
            </a:r>
            <a:endParaRPr lang="en-US" sz="1200" dirty="0">
              <a:latin typeface="Poppins Medium"/>
            </a:endParaRPr>
          </a:p>
        </p:txBody>
      </p:sp>
    </p:spTree>
    <p:extLst>
      <p:ext uri="{BB962C8B-B14F-4D97-AF65-F5344CB8AC3E}">
        <p14:creationId xmlns:p14="http://schemas.microsoft.com/office/powerpoint/2010/main" val="1522054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clrChange>
              <a:clrFrom>
                <a:srgbClr val="FFFFFF"/>
              </a:clrFrom>
              <a:clrTo>
                <a:srgbClr val="FFFFFF">
                  <a:alpha val="0"/>
                </a:srgbClr>
              </a:clrTo>
            </a:clrChange>
          </a:blip>
          <a:stretch>
            <a:fillRect/>
          </a:stretch>
        </p:blipFill>
        <p:spPr>
          <a:xfrm>
            <a:off x="6867288" y="1962006"/>
            <a:ext cx="5416473" cy="4854228"/>
          </a:xfrm>
          <a:prstGeom prst="rect">
            <a:avLst/>
          </a:prstGeom>
        </p:spPr>
      </p:pic>
      <p:sp>
        <p:nvSpPr>
          <p:cNvPr id="5" name="Rectángulo 4"/>
          <p:cNvSpPr/>
          <p:nvPr/>
        </p:nvSpPr>
        <p:spPr>
          <a:xfrm>
            <a:off x="647700" y="900177"/>
            <a:ext cx="6096000" cy="2123658"/>
          </a:xfrm>
          <a:prstGeom prst="rect">
            <a:avLst/>
          </a:prstGeom>
        </p:spPr>
        <p:txBody>
          <a:bodyPr>
            <a:spAutoFit/>
          </a:bodyPr>
          <a:lstStyle/>
          <a:p>
            <a:r>
              <a:rPr lang="es-NI" sz="4400" b="1" dirty="0">
                <a:solidFill>
                  <a:srgbClr val="002060"/>
                </a:solidFill>
                <a:latin typeface="Bahnschrift" panose="020B0502040204020203" pitchFamily="34" charset="0"/>
                <a:ea typeface="Roboto" panose="02000000000000000000" pitchFamily="2" charset="0"/>
                <a:cs typeface="+mj-cs"/>
              </a:rPr>
              <a:t>Actuar como tutor brindando información inmediata</a:t>
            </a:r>
          </a:p>
        </p:txBody>
      </p:sp>
      <p:sp>
        <p:nvSpPr>
          <p:cNvPr id="6" name="Rectángulo 5"/>
          <p:cNvSpPr/>
          <p:nvPr/>
        </p:nvSpPr>
        <p:spPr>
          <a:xfrm>
            <a:off x="1082040" y="3265735"/>
            <a:ext cx="5581650" cy="2677656"/>
          </a:xfrm>
          <a:prstGeom prst="rect">
            <a:avLst/>
          </a:prstGeom>
        </p:spPr>
        <p:txBody>
          <a:bodyPr wrap="square">
            <a:spAutoFit/>
          </a:bodyPr>
          <a:lstStyle/>
          <a:p>
            <a:r>
              <a:rPr lang="es-NI" sz="2800" dirty="0">
                <a:latin typeface="Verdana" panose="020B0604030504040204" pitchFamily="34" charset="0"/>
                <a:ea typeface="Verdana" panose="020B0604030504040204" pitchFamily="34" charset="0"/>
              </a:rPr>
              <a:t>Proporciona comentarios personalizados, a partir de la información facilitada por estudiantes o profesores (por ejemplo, las notas de los exámenes).</a:t>
            </a:r>
          </a:p>
        </p:txBody>
      </p:sp>
      <p:sp>
        <p:nvSpPr>
          <p:cNvPr id="7" name="CuadroTexto 6"/>
          <p:cNvSpPr txBox="1"/>
          <p:nvPr/>
        </p:nvSpPr>
        <p:spPr>
          <a:xfrm>
            <a:off x="1082040" y="6185291"/>
            <a:ext cx="1293944" cy="369332"/>
          </a:xfrm>
          <a:prstGeom prst="rect">
            <a:avLst/>
          </a:prstGeom>
          <a:noFill/>
        </p:spPr>
        <p:txBody>
          <a:bodyPr wrap="none" rtlCol="0">
            <a:spAutoFit/>
          </a:bodyPr>
          <a:lstStyle/>
          <a:p>
            <a:r>
              <a:rPr lang="es-NI" b="1" dirty="0">
                <a:latin typeface="Bahnschrift Condensed" panose="020B0502040204020203" pitchFamily="34" charset="0"/>
              </a:rPr>
              <a:t>UNESCO (2023)</a:t>
            </a:r>
          </a:p>
        </p:txBody>
      </p:sp>
      <p:sp>
        <p:nvSpPr>
          <p:cNvPr id="8" name="Rectángulo 7"/>
          <p:cNvSpPr/>
          <p:nvPr/>
        </p:nvSpPr>
        <p:spPr>
          <a:xfrm>
            <a:off x="7324488" y="1467127"/>
            <a:ext cx="4867512" cy="566822"/>
          </a:xfrm>
          <a:prstGeom prst="rect">
            <a:avLst/>
          </a:prstGeom>
        </p:spPr>
        <p:txBody>
          <a:bodyPr wrap="square">
            <a:spAutoFit/>
          </a:bodyPr>
          <a:lstStyle/>
          <a:p>
            <a:pPr algn="ctr">
              <a:lnSpc>
                <a:spcPts val="3678"/>
              </a:lnSpc>
              <a:spcBef>
                <a:spcPct val="0"/>
              </a:spcBef>
            </a:pPr>
            <a:r>
              <a:rPr lang="en-US" sz="1200" dirty="0" err="1">
                <a:latin typeface="Poppins Medium"/>
              </a:rPr>
              <a:t>Automatizada</a:t>
            </a:r>
            <a:r>
              <a:rPr lang="en-US" sz="1200" dirty="0">
                <a:latin typeface="Poppins Medium"/>
              </a:rPr>
              <a:t> – </a:t>
            </a:r>
            <a:r>
              <a:rPr lang="en-US" sz="1200" dirty="0" err="1">
                <a:latin typeface="Poppins Medium"/>
              </a:rPr>
              <a:t>Personalizada</a:t>
            </a:r>
            <a:r>
              <a:rPr lang="en-US" sz="1200" dirty="0">
                <a:latin typeface="Poppins Medium"/>
              </a:rPr>
              <a:t> – </a:t>
            </a:r>
            <a:r>
              <a:rPr lang="en-US" sz="1200" dirty="0" err="1">
                <a:latin typeface="Poppins Medium"/>
              </a:rPr>
              <a:t>Interactiva</a:t>
            </a:r>
            <a:r>
              <a:rPr lang="en-US" sz="1200" dirty="0">
                <a:latin typeface="Poppins Medium"/>
              </a:rPr>
              <a:t> - </a:t>
            </a:r>
            <a:r>
              <a:rPr lang="en-US" sz="1200" dirty="0" err="1">
                <a:latin typeface="Poppins Medium"/>
              </a:rPr>
              <a:t>Eficaz</a:t>
            </a:r>
            <a:r>
              <a:rPr lang="en-US" sz="1200" dirty="0">
                <a:latin typeface="Poppins Medium"/>
              </a:rPr>
              <a:t> - </a:t>
            </a:r>
            <a:r>
              <a:rPr lang="en-US" sz="1200" dirty="0" err="1">
                <a:latin typeface="Poppins Medium"/>
              </a:rPr>
              <a:t>Inmediata</a:t>
            </a:r>
            <a:endParaRPr lang="en-US" sz="1200" dirty="0">
              <a:latin typeface="Poppins Medium"/>
            </a:endParaRPr>
          </a:p>
        </p:txBody>
      </p:sp>
    </p:spTree>
    <p:extLst>
      <p:ext uri="{BB962C8B-B14F-4D97-AF65-F5344CB8AC3E}">
        <p14:creationId xmlns:p14="http://schemas.microsoft.com/office/powerpoint/2010/main" val="2242584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clrChange>
              <a:clrFrom>
                <a:srgbClr val="FFFFFF"/>
              </a:clrFrom>
              <a:clrTo>
                <a:srgbClr val="FFFFFF">
                  <a:alpha val="0"/>
                </a:srgbClr>
              </a:clrTo>
            </a:clrChange>
          </a:blip>
          <a:stretch>
            <a:fillRect/>
          </a:stretch>
        </p:blipFill>
        <p:spPr>
          <a:xfrm>
            <a:off x="6867288" y="1962006"/>
            <a:ext cx="5416473" cy="4854228"/>
          </a:xfrm>
          <a:prstGeom prst="rect">
            <a:avLst/>
          </a:prstGeom>
        </p:spPr>
      </p:pic>
      <p:sp>
        <p:nvSpPr>
          <p:cNvPr id="5" name="Rectángulo 4"/>
          <p:cNvSpPr/>
          <p:nvPr/>
        </p:nvSpPr>
        <p:spPr>
          <a:xfrm>
            <a:off x="647700" y="900177"/>
            <a:ext cx="6096000" cy="2123658"/>
          </a:xfrm>
          <a:prstGeom prst="rect">
            <a:avLst/>
          </a:prstGeom>
        </p:spPr>
        <p:txBody>
          <a:bodyPr>
            <a:spAutoFit/>
          </a:bodyPr>
          <a:lstStyle/>
          <a:p>
            <a:r>
              <a:rPr lang="es-NI" sz="4400" b="1" dirty="0">
                <a:solidFill>
                  <a:srgbClr val="002060"/>
                </a:solidFill>
                <a:latin typeface="Bahnschrift" panose="020B0502040204020203" pitchFamily="34" charset="0"/>
                <a:ea typeface="Roboto" panose="02000000000000000000" pitchFamily="2" charset="0"/>
                <a:cs typeface="+mj-cs"/>
              </a:rPr>
              <a:t>Actuar como </a:t>
            </a:r>
            <a:r>
              <a:rPr lang="es-NI" sz="4400" b="1" dirty="0" err="1">
                <a:solidFill>
                  <a:srgbClr val="002060"/>
                </a:solidFill>
                <a:latin typeface="Bahnschrift" panose="020B0502040204020203" pitchFamily="34" charset="0"/>
                <a:ea typeface="Roboto" panose="02000000000000000000" pitchFamily="2" charset="0"/>
                <a:cs typeface="+mj-cs"/>
              </a:rPr>
              <a:t>codiseñador</a:t>
            </a:r>
            <a:r>
              <a:rPr lang="es-NI" sz="4400" b="1" dirty="0">
                <a:solidFill>
                  <a:srgbClr val="002060"/>
                </a:solidFill>
                <a:latin typeface="Bahnschrift" panose="020B0502040204020203" pitchFamily="34" charset="0"/>
                <a:ea typeface="Roboto" panose="02000000000000000000" pitchFamily="2" charset="0"/>
                <a:cs typeface="+mj-cs"/>
              </a:rPr>
              <a:t> ayudando en todo el proceso</a:t>
            </a:r>
          </a:p>
        </p:txBody>
      </p:sp>
      <p:sp>
        <p:nvSpPr>
          <p:cNvPr id="6" name="Rectángulo 5"/>
          <p:cNvSpPr/>
          <p:nvPr/>
        </p:nvSpPr>
        <p:spPr>
          <a:xfrm>
            <a:off x="1082040" y="3265735"/>
            <a:ext cx="5581650" cy="2246769"/>
          </a:xfrm>
          <a:prstGeom prst="rect">
            <a:avLst/>
          </a:prstGeom>
        </p:spPr>
        <p:txBody>
          <a:bodyPr wrap="square">
            <a:spAutoFit/>
          </a:bodyPr>
          <a:lstStyle/>
          <a:p>
            <a:r>
              <a:rPr lang="es-NI" sz="2800" dirty="0">
                <a:latin typeface="Verdana" panose="020B0604030504040204" pitchFamily="34" charset="0"/>
                <a:ea typeface="Verdana" panose="020B0604030504040204" pitchFamily="34" charset="0"/>
              </a:rPr>
              <a:t>Brinda ideas a los docentes sobre el diseño o actualización de un plan de estudios (rúbricas, objetivos, accesibilidad, ...).</a:t>
            </a:r>
          </a:p>
        </p:txBody>
      </p:sp>
      <p:sp>
        <p:nvSpPr>
          <p:cNvPr id="7" name="CuadroTexto 6"/>
          <p:cNvSpPr txBox="1"/>
          <p:nvPr/>
        </p:nvSpPr>
        <p:spPr>
          <a:xfrm>
            <a:off x="1082040" y="6185291"/>
            <a:ext cx="1293944" cy="369332"/>
          </a:xfrm>
          <a:prstGeom prst="rect">
            <a:avLst/>
          </a:prstGeom>
          <a:noFill/>
        </p:spPr>
        <p:txBody>
          <a:bodyPr wrap="none" rtlCol="0">
            <a:spAutoFit/>
          </a:bodyPr>
          <a:lstStyle/>
          <a:p>
            <a:r>
              <a:rPr lang="es-NI" b="1" dirty="0">
                <a:latin typeface="Bahnschrift Condensed" panose="020B0502040204020203" pitchFamily="34" charset="0"/>
              </a:rPr>
              <a:t>UNESCO (2023)</a:t>
            </a:r>
          </a:p>
        </p:txBody>
      </p:sp>
      <p:sp>
        <p:nvSpPr>
          <p:cNvPr id="8" name="Rectángulo 7"/>
          <p:cNvSpPr/>
          <p:nvPr/>
        </p:nvSpPr>
        <p:spPr>
          <a:xfrm>
            <a:off x="7324488" y="1467127"/>
            <a:ext cx="4867512" cy="566822"/>
          </a:xfrm>
          <a:prstGeom prst="rect">
            <a:avLst/>
          </a:prstGeom>
        </p:spPr>
        <p:txBody>
          <a:bodyPr wrap="square">
            <a:spAutoFit/>
          </a:bodyPr>
          <a:lstStyle/>
          <a:p>
            <a:pPr algn="ctr">
              <a:lnSpc>
                <a:spcPts val="3678"/>
              </a:lnSpc>
              <a:spcBef>
                <a:spcPct val="0"/>
              </a:spcBef>
            </a:pPr>
            <a:r>
              <a:rPr lang="en-US" sz="1200" dirty="0" err="1">
                <a:latin typeface="Poppins Medium"/>
              </a:rPr>
              <a:t>Automatizada</a:t>
            </a:r>
            <a:r>
              <a:rPr lang="en-US" sz="1200" dirty="0">
                <a:latin typeface="Poppins Medium"/>
              </a:rPr>
              <a:t> – </a:t>
            </a:r>
            <a:r>
              <a:rPr lang="en-US" sz="1200" dirty="0" err="1">
                <a:latin typeface="Poppins Medium"/>
              </a:rPr>
              <a:t>Personalizada</a:t>
            </a:r>
            <a:r>
              <a:rPr lang="en-US" sz="1200" dirty="0">
                <a:latin typeface="Poppins Medium"/>
              </a:rPr>
              <a:t> – </a:t>
            </a:r>
            <a:r>
              <a:rPr lang="en-US" sz="1200" dirty="0" err="1">
                <a:latin typeface="Poppins Medium"/>
              </a:rPr>
              <a:t>Interactiva</a:t>
            </a:r>
            <a:r>
              <a:rPr lang="en-US" sz="1200" dirty="0">
                <a:latin typeface="Poppins Medium"/>
              </a:rPr>
              <a:t> - </a:t>
            </a:r>
            <a:r>
              <a:rPr lang="en-US" sz="1200" dirty="0" err="1">
                <a:latin typeface="Poppins Medium"/>
              </a:rPr>
              <a:t>Eficaz</a:t>
            </a:r>
            <a:r>
              <a:rPr lang="en-US" sz="1200" dirty="0">
                <a:latin typeface="Poppins Medium"/>
              </a:rPr>
              <a:t> - </a:t>
            </a:r>
            <a:r>
              <a:rPr lang="en-US" sz="1200" dirty="0" err="1">
                <a:latin typeface="Poppins Medium"/>
              </a:rPr>
              <a:t>Inmediata</a:t>
            </a:r>
            <a:endParaRPr lang="en-US" sz="1200" dirty="0">
              <a:latin typeface="Poppins Medium"/>
            </a:endParaRPr>
          </a:p>
        </p:txBody>
      </p:sp>
    </p:spTree>
    <p:extLst>
      <p:ext uri="{BB962C8B-B14F-4D97-AF65-F5344CB8AC3E}">
        <p14:creationId xmlns:p14="http://schemas.microsoft.com/office/powerpoint/2010/main" val="1083835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clrChange>
              <a:clrFrom>
                <a:srgbClr val="FFFFFF"/>
              </a:clrFrom>
              <a:clrTo>
                <a:srgbClr val="FFFFFF">
                  <a:alpha val="0"/>
                </a:srgbClr>
              </a:clrTo>
            </a:clrChange>
          </a:blip>
          <a:stretch>
            <a:fillRect/>
          </a:stretch>
        </p:blipFill>
        <p:spPr>
          <a:xfrm>
            <a:off x="6867288" y="1962006"/>
            <a:ext cx="5416473" cy="4854228"/>
          </a:xfrm>
          <a:prstGeom prst="rect">
            <a:avLst/>
          </a:prstGeom>
        </p:spPr>
      </p:pic>
      <p:sp>
        <p:nvSpPr>
          <p:cNvPr id="5" name="Rectángulo 4"/>
          <p:cNvSpPr/>
          <p:nvPr/>
        </p:nvSpPr>
        <p:spPr>
          <a:xfrm>
            <a:off x="647699" y="900177"/>
            <a:ext cx="6766891" cy="2123658"/>
          </a:xfrm>
          <a:prstGeom prst="rect">
            <a:avLst/>
          </a:prstGeom>
        </p:spPr>
        <p:txBody>
          <a:bodyPr wrap="square">
            <a:spAutoFit/>
          </a:bodyPr>
          <a:lstStyle/>
          <a:p>
            <a:r>
              <a:rPr lang="es-NI" sz="4400" b="1" dirty="0">
                <a:solidFill>
                  <a:srgbClr val="002060"/>
                </a:solidFill>
                <a:latin typeface="Bahnschrift" panose="020B0502040204020203" pitchFamily="34" charset="0"/>
                <a:ea typeface="Roboto" panose="02000000000000000000" pitchFamily="2" charset="0"/>
                <a:cs typeface="+mj-cs"/>
              </a:rPr>
              <a:t>Compañero de estudio para reflexionar sobre el material de aprendizaje</a:t>
            </a:r>
          </a:p>
        </p:txBody>
      </p:sp>
      <p:sp>
        <p:nvSpPr>
          <p:cNvPr id="6" name="Rectángulo 5"/>
          <p:cNvSpPr/>
          <p:nvPr/>
        </p:nvSpPr>
        <p:spPr>
          <a:xfrm>
            <a:off x="1082040" y="3265735"/>
            <a:ext cx="5581650" cy="2677656"/>
          </a:xfrm>
          <a:prstGeom prst="rect">
            <a:avLst/>
          </a:prstGeom>
        </p:spPr>
        <p:txBody>
          <a:bodyPr wrap="square">
            <a:spAutoFit/>
          </a:bodyPr>
          <a:lstStyle/>
          <a:p>
            <a:r>
              <a:rPr lang="es-NI" sz="2800" dirty="0">
                <a:latin typeface="Verdana" panose="020B0604030504040204" pitchFamily="34" charset="0"/>
                <a:ea typeface="Verdana" panose="020B0604030504040204" pitchFamily="34" charset="0"/>
              </a:rPr>
              <a:t>Los estudiantes pueden explicarle a </a:t>
            </a:r>
            <a:r>
              <a:rPr lang="es-NI" sz="2800" dirty="0" err="1">
                <a:latin typeface="Verdana" panose="020B0604030504040204" pitchFamily="34" charset="0"/>
                <a:ea typeface="Verdana" panose="020B0604030504040204" pitchFamily="34" charset="0"/>
              </a:rPr>
              <a:t>ChatGPT</a:t>
            </a:r>
            <a:r>
              <a:rPr lang="es-NI" sz="2800" dirty="0">
                <a:latin typeface="Verdana" panose="020B0604030504040204" pitchFamily="34" charset="0"/>
                <a:ea typeface="Verdana" panose="020B0604030504040204" pitchFamily="34" charset="0"/>
              </a:rPr>
              <a:t> su nivel de comprensión actual y pedir apoyo para estudiar el material. Entrevistas de trabajo.</a:t>
            </a:r>
          </a:p>
        </p:txBody>
      </p:sp>
      <p:sp>
        <p:nvSpPr>
          <p:cNvPr id="7" name="CuadroTexto 6"/>
          <p:cNvSpPr txBox="1"/>
          <p:nvPr/>
        </p:nvSpPr>
        <p:spPr>
          <a:xfrm>
            <a:off x="1082040" y="6185291"/>
            <a:ext cx="1293944" cy="369332"/>
          </a:xfrm>
          <a:prstGeom prst="rect">
            <a:avLst/>
          </a:prstGeom>
          <a:noFill/>
        </p:spPr>
        <p:txBody>
          <a:bodyPr wrap="none" rtlCol="0">
            <a:spAutoFit/>
          </a:bodyPr>
          <a:lstStyle/>
          <a:p>
            <a:r>
              <a:rPr lang="es-NI" b="1" dirty="0">
                <a:latin typeface="Bahnschrift Condensed" panose="020B0502040204020203" pitchFamily="34" charset="0"/>
              </a:rPr>
              <a:t>UNESCO (2023)</a:t>
            </a:r>
          </a:p>
        </p:txBody>
      </p:sp>
      <p:sp>
        <p:nvSpPr>
          <p:cNvPr id="8" name="Rectángulo 7"/>
          <p:cNvSpPr/>
          <p:nvPr/>
        </p:nvSpPr>
        <p:spPr>
          <a:xfrm>
            <a:off x="7324488" y="1467127"/>
            <a:ext cx="4867512" cy="566822"/>
          </a:xfrm>
          <a:prstGeom prst="rect">
            <a:avLst/>
          </a:prstGeom>
        </p:spPr>
        <p:txBody>
          <a:bodyPr wrap="square">
            <a:spAutoFit/>
          </a:bodyPr>
          <a:lstStyle/>
          <a:p>
            <a:pPr algn="ctr">
              <a:lnSpc>
                <a:spcPts val="3678"/>
              </a:lnSpc>
              <a:spcBef>
                <a:spcPct val="0"/>
              </a:spcBef>
            </a:pPr>
            <a:r>
              <a:rPr lang="en-US" sz="1200" dirty="0" err="1">
                <a:latin typeface="Poppins Medium"/>
              </a:rPr>
              <a:t>Automatizada</a:t>
            </a:r>
            <a:r>
              <a:rPr lang="en-US" sz="1200" dirty="0">
                <a:latin typeface="Poppins Medium"/>
              </a:rPr>
              <a:t> – </a:t>
            </a:r>
            <a:r>
              <a:rPr lang="en-US" sz="1200" dirty="0" err="1">
                <a:latin typeface="Poppins Medium"/>
              </a:rPr>
              <a:t>Personalizada</a:t>
            </a:r>
            <a:r>
              <a:rPr lang="en-US" sz="1200" dirty="0">
                <a:latin typeface="Poppins Medium"/>
              </a:rPr>
              <a:t> – </a:t>
            </a:r>
            <a:r>
              <a:rPr lang="en-US" sz="1200" dirty="0" err="1">
                <a:latin typeface="Poppins Medium"/>
              </a:rPr>
              <a:t>Interactiva</a:t>
            </a:r>
            <a:r>
              <a:rPr lang="en-US" sz="1200" dirty="0">
                <a:latin typeface="Poppins Medium"/>
              </a:rPr>
              <a:t> - </a:t>
            </a:r>
            <a:r>
              <a:rPr lang="en-US" sz="1200" dirty="0" err="1">
                <a:latin typeface="Poppins Medium"/>
              </a:rPr>
              <a:t>Eficaz</a:t>
            </a:r>
            <a:r>
              <a:rPr lang="en-US" sz="1200" dirty="0">
                <a:latin typeface="Poppins Medium"/>
              </a:rPr>
              <a:t> - </a:t>
            </a:r>
            <a:r>
              <a:rPr lang="en-US" sz="1200" dirty="0" err="1">
                <a:latin typeface="Poppins Medium"/>
              </a:rPr>
              <a:t>Inmediata</a:t>
            </a:r>
            <a:endParaRPr lang="en-US" sz="1200" dirty="0">
              <a:latin typeface="Poppins Medium"/>
            </a:endParaRPr>
          </a:p>
        </p:txBody>
      </p:sp>
    </p:spTree>
    <p:extLst>
      <p:ext uri="{BB962C8B-B14F-4D97-AF65-F5344CB8AC3E}">
        <p14:creationId xmlns:p14="http://schemas.microsoft.com/office/powerpoint/2010/main" val="1368408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clrChange>
              <a:clrFrom>
                <a:srgbClr val="FFFFFF"/>
              </a:clrFrom>
              <a:clrTo>
                <a:srgbClr val="FFFFFF">
                  <a:alpha val="0"/>
                </a:srgbClr>
              </a:clrTo>
            </a:clrChange>
          </a:blip>
          <a:stretch>
            <a:fillRect/>
          </a:stretch>
        </p:blipFill>
        <p:spPr>
          <a:xfrm>
            <a:off x="6867288" y="1962006"/>
            <a:ext cx="5416473" cy="4854228"/>
          </a:xfrm>
          <a:prstGeom prst="rect">
            <a:avLst/>
          </a:prstGeom>
        </p:spPr>
      </p:pic>
      <p:sp>
        <p:nvSpPr>
          <p:cNvPr id="5" name="Rectángulo 4"/>
          <p:cNvSpPr/>
          <p:nvPr/>
        </p:nvSpPr>
        <p:spPr>
          <a:xfrm>
            <a:off x="647700" y="900177"/>
            <a:ext cx="6850380" cy="2123658"/>
          </a:xfrm>
          <a:prstGeom prst="rect">
            <a:avLst/>
          </a:prstGeom>
        </p:spPr>
        <p:txBody>
          <a:bodyPr wrap="square">
            <a:spAutoFit/>
          </a:bodyPr>
          <a:lstStyle/>
          <a:p>
            <a:r>
              <a:rPr lang="es-NI" sz="4400" b="1" dirty="0">
                <a:solidFill>
                  <a:srgbClr val="002060"/>
                </a:solidFill>
                <a:latin typeface="Bahnschrift" panose="020B0502040204020203" pitchFamily="34" charset="0"/>
                <a:ea typeface="Roboto" panose="02000000000000000000" pitchFamily="2" charset="0"/>
                <a:cs typeface="+mj-cs"/>
              </a:rPr>
              <a:t>Motivador que ofrece juegos y retos para</a:t>
            </a:r>
          </a:p>
          <a:p>
            <a:r>
              <a:rPr lang="es-NI" sz="4400" b="1" dirty="0">
                <a:solidFill>
                  <a:srgbClr val="002060"/>
                </a:solidFill>
                <a:latin typeface="Bahnschrift" panose="020B0502040204020203" pitchFamily="34" charset="0"/>
                <a:ea typeface="Roboto" panose="02000000000000000000" pitchFamily="2" charset="0"/>
                <a:cs typeface="+mj-cs"/>
              </a:rPr>
              <a:t>ampliar el aprendizaje</a:t>
            </a:r>
          </a:p>
        </p:txBody>
      </p:sp>
      <p:sp>
        <p:nvSpPr>
          <p:cNvPr id="6" name="Rectángulo 5"/>
          <p:cNvSpPr/>
          <p:nvPr/>
        </p:nvSpPr>
        <p:spPr>
          <a:xfrm>
            <a:off x="1082040" y="3265735"/>
            <a:ext cx="5581650" cy="2677656"/>
          </a:xfrm>
          <a:prstGeom prst="rect">
            <a:avLst/>
          </a:prstGeom>
        </p:spPr>
        <p:txBody>
          <a:bodyPr wrap="square">
            <a:spAutoFit/>
          </a:bodyPr>
          <a:lstStyle/>
          <a:p>
            <a:r>
              <a:rPr lang="es-NI" sz="2800" dirty="0">
                <a:latin typeface="Verdana" panose="020B0604030504040204" pitchFamily="34" charset="0"/>
                <a:ea typeface="Verdana" panose="020B0604030504040204" pitchFamily="34" charset="0"/>
              </a:rPr>
              <a:t>Brinda ideas para ampliar el aprendizaje, en base a un resumen del nivel actual de sus conocimientos (por</a:t>
            </a:r>
          </a:p>
          <a:p>
            <a:r>
              <a:rPr lang="es-NI" sz="2800" dirty="0">
                <a:latin typeface="Verdana" panose="020B0604030504040204" pitchFamily="34" charset="0"/>
                <a:ea typeface="Verdana" panose="020B0604030504040204" pitchFamily="34" charset="0"/>
              </a:rPr>
              <a:t>ejemplo, cuestionarios, ejercicios).</a:t>
            </a:r>
          </a:p>
        </p:txBody>
      </p:sp>
      <p:sp>
        <p:nvSpPr>
          <p:cNvPr id="7" name="CuadroTexto 6"/>
          <p:cNvSpPr txBox="1"/>
          <p:nvPr/>
        </p:nvSpPr>
        <p:spPr>
          <a:xfrm>
            <a:off x="1082040" y="6185291"/>
            <a:ext cx="1293944" cy="369332"/>
          </a:xfrm>
          <a:prstGeom prst="rect">
            <a:avLst/>
          </a:prstGeom>
          <a:noFill/>
        </p:spPr>
        <p:txBody>
          <a:bodyPr wrap="none" rtlCol="0">
            <a:spAutoFit/>
          </a:bodyPr>
          <a:lstStyle/>
          <a:p>
            <a:r>
              <a:rPr lang="es-NI" b="1" dirty="0">
                <a:latin typeface="Bahnschrift Condensed" panose="020B0502040204020203" pitchFamily="34" charset="0"/>
              </a:rPr>
              <a:t>UNESCO (2023)</a:t>
            </a:r>
          </a:p>
        </p:txBody>
      </p:sp>
      <p:sp>
        <p:nvSpPr>
          <p:cNvPr id="8" name="Rectángulo 7"/>
          <p:cNvSpPr/>
          <p:nvPr/>
        </p:nvSpPr>
        <p:spPr>
          <a:xfrm>
            <a:off x="7324488" y="1467127"/>
            <a:ext cx="4867512" cy="566822"/>
          </a:xfrm>
          <a:prstGeom prst="rect">
            <a:avLst/>
          </a:prstGeom>
        </p:spPr>
        <p:txBody>
          <a:bodyPr wrap="square">
            <a:spAutoFit/>
          </a:bodyPr>
          <a:lstStyle/>
          <a:p>
            <a:pPr algn="ctr">
              <a:lnSpc>
                <a:spcPts val="3678"/>
              </a:lnSpc>
              <a:spcBef>
                <a:spcPct val="0"/>
              </a:spcBef>
            </a:pPr>
            <a:r>
              <a:rPr lang="en-US" sz="1200" dirty="0" err="1">
                <a:latin typeface="Poppins Medium"/>
              </a:rPr>
              <a:t>Automatizada</a:t>
            </a:r>
            <a:r>
              <a:rPr lang="en-US" sz="1200" dirty="0">
                <a:latin typeface="Poppins Medium"/>
              </a:rPr>
              <a:t> – </a:t>
            </a:r>
            <a:r>
              <a:rPr lang="en-US" sz="1200" dirty="0" err="1">
                <a:latin typeface="Poppins Medium"/>
              </a:rPr>
              <a:t>Personalizada</a:t>
            </a:r>
            <a:r>
              <a:rPr lang="en-US" sz="1200" dirty="0">
                <a:latin typeface="Poppins Medium"/>
              </a:rPr>
              <a:t> – </a:t>
            </a:r>
            <a:r>
              <a:rPr lang="en-US" sz="1200" dirty="0" err="1">
                <a:latin typeface="Poppins Medium"/>
              </a:rPr>
              <a:t>Interactiva</a:t>
            </a:r>
            <a:r>
              <a:rPr lang="en-US" sz="1200" dirty="0">
                <a:latin typeface="Poppins Medium"/>
              </a:rPr>
              <a:t> - </a:t>
            </a:r>
            <a:r>
              <a:rPr lang="en-US" sz="1200" dirty="0" err="1">
                <a:latin typeface="Poppins Medium"/>
              </a:rPr>
              <a:t>Eficaz</a:t>
            </a:r>
            <a:r>
              <a:rPr lang="en-US" sz="1200" dirty="0">
                <a:latin typeface="Poppins Medium"/>
              </a:rPr>
              <a:t> - </a:t>
            </a:r>
            <a:r>
              <a:rPr lang="en-US" sz="1200" dirty="0" err="1">
                <a:latin typeface="Poppins Medium"/>
              </a:rPr>
              <a:t>Inmediata</a:t>
            </a:r>
            <a:endParaRPr lang="en-US" sz="1200" dirty="0">
              <a:latin typeface="Poppins Medium"/>
            </a:endParaRPr>
          </a:p>
        </p:txBody>
      </p:sp>
    </p:spTree>
    <p:extLst>
      <p:ext uri="{BB962C8B-B14F-4D97-AF65-F5344CB8AC3E}">
        <p14:creationId xmlns:p14="http://schemas.microsoft.com/office/powerpoint/2010/main" val="1342986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NI" dirty="0"/>
              <a:t>Contenidos</a:t>
            </a:r>
          </a:p>
        </p:txBody>
      </p:sp>
      <p:graphicFrame>
        <p:nvGraphicFramePr>
          <p:cNvPr id="10" name="Table 2"/>
          <p:cNvGraphicFramePr>
            <a:graphicFrameLocks noGrp="1"/>
          </p:cNvGraphicFramePr>
          <p:nvPr>
            <p:extLst>
              <p:ext uri="{D42A27DB-BD31-4B8C-83A1-F6EECF244321}">
                <p14:modId xmlns:p14="http://schemas.microsoft.com/office/powerpoint/2010/main" val="1220511821"/>
              </p:ext>
            </p:extLst>
          </p:nvPr>
        </p:nvGraphicFramePr>
        <p:xfrm>
          <a:off x="1021080" y="1637173"/>
          <a:ext cx="10275812" cy="4456124"/>
        </p:xfrm>
        <a:graphic>
          <a:graphicData uri="http://schemas.openxmlformats.org/drawingml/2006/table">
            <a:tbl>
              <a:tblPr/>
              <a:tblGrid>
                <a:gridCol w="8147742">
                  <a:extLst>
                    <a:ext uri="{9D8B030D-6E8A-4147-A177-3AD203B41FA5}">
                      <a16:colId xmlns:a16="http://schemas.microsoft.com/office/drawing/2014/main" val="20000"/>
                    </a:ext>
                  </a:extLst>
                </a:gridCol>
                <a:gridCol w="2128070">
                  <a:extLst>
                    <a:ext uri="{9D8B030D-6E8A-4147-A177-3AD203B41FA5}">
                      <a16:colId xmlns:a16="http://schemas.microsoft.com/office/drawing/2014/main" val="20001"/>
                    </a:ext>
                  </a:extLst>
                </a:gridCol>
              </a:tblGrid>
              <a:tr h="822365">
                <a:tc>
                  <a:txBody>
                    <a:bodyPr/>
                    <a:lstStyle/>
                    <a:p>
                      <a:pPr algn="l">
                        <a:lnSpc>
                          <a:spcPct val="100000"/>
                        </a:lnSpc>
                        <a:defRPr/>
                      </a:pPr>
                      <a:r>
                        <a:rPr lang="en-US" sz="3200" dirty="0" err="1">
                          <a:solidFill>
                            <a:srgbClr val="000000"/>
                          </a:solidFill>
                          <a:latin typeface="Agency FB" panose="020B0503020202020204" pitchFamily="34" charset="0"/>
                        </a:rPr>
                        <a:t>Entendiendo</a:t>
                      </a:r>
                      <a:r>
                        <a:rPr lang="en-US" sz="3200" dirty="0">
                          <a:solidFill>
                            <a:srgbClr val="000000"/>
                          </a:solidFill>
                          <a:latin typeface="Agency FB" panose="020B0503020202020204" pitchFamily="34" charset="0"/>
                        </a:rPr>
                        <a:t> </a:t>
                      </a:r>
                      <a:r>
                        <a:rPr lang="en-US" sz="3200" dirty="0" err="1">
                          <a:solidFill>
                            <a:srgbClr val="000000"/>
                          </a:solidFill>
                          <a:latin typeface="Agency FB" panose="020B0503020202020204" pitchFamily="34" charset="0"/>
                        </a:rPr>
                        <a:t>inteligencia</a:t>
                      </a:r>
                      <a:r>
                        <a:rPr lang="en-US" sz="3200" dirty="0">
                          <a:solidFill>
                            <a:srgbClr val="000000"/>
                          </a:solidFill>
                          <a:latin typeface="Agency FB" panose="020B0503020202020204" pitchFamily="34" charset="0"/>
                        </a:rPr>
                        <a:t> artificial</a:t>
                      </a:r>
                      <a:endParaRPr lang="en-US" sz="3200" dirty="0">
                        <a:latin typeface="Agency FB" panose="020B0503020202020204" pitchFamily="34" charset="0"/>
                      </a:endParaRPr>
                    </a:p>
                  </a:txBody>
                  <a:tcPr marL="63500" marR="63500" marT="63500" marB="63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5319"/>
                        </a:lnSpc>
                        <a:defRPr/>
                      </a:pPr>
                      <a:endParaRPr lang="en-US" sz="1050">
                        <a:latin typeface="Agency FB" panose="020B0503020202020204" pitchFamily="34" charset="0"/>
                      </a:endParaRPr>
                    </a:p>
                  </a:txBody>
                  <a:tcPr marL="63500" marR="63500" marT="63500" marB="63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2087">
                <a:tc>
                  <a:txBody>
                    <a:bodyPr/>
                    <a:lstStyle/>
                    <a:p>
                      <a:pPr algn="l">
                        <a:lnSpc>
                          <a:spcPct val="100000"/>
                        </a:lnSpc>
                        <a:defRPr/>
                      </a:pPr>
                      <a:r>
                        <a:rPr lang="en-US" sz="3200" dirty="0" err="1">
                          <a:solidFill>
                            <a:srgbClr val="000000"/>
                          </a:solidFill>
                          <a:latin typeface="Agency FB" panose="020B0503020202020204" pitchFamily="34" charset="0"/>
                        </a:rPr>
                        <a:t>ChatGPT</a:t>
                      </a:r>
                      <a:r>
                        <a:rPr lang="en-US" sz="3200" dirty="0">
                          <a:solidFill>
                            <a:srgbClr val="000000"/>
                          </a:solidFill>
                          <a:latin typeface="Agency FB" panose="020B0503020202020204" pitchFamily="34" charset="0"/>
                        </a:rPr>
                        <a:t> y </a:t>
                      </a:r>
                      <a:r>
                        <a:rPr lang="en-US" sz="3200" dirty="0" err="1">
                          <a:solidFill>
                            <a:srgbClr val="000000"/>
                          </a:solidFill>
                          <a:latin typeface="Agency FB" panose="020B0503020202020204" pitchFamily="34" charset="0"/>
                        </a:rPr>
                        <a:t>ejemplos</a:t>
                      </a:r>
                      <a:r>
                        <a:rPr lang="en-US" sz="3200" dirty="0">
                          <a:solidFill>
                            <a:srgbClr val="000000"/>
                          </a:solidFill>
                          <a:latin typeface="Agency FB" panose="020B0503020202020204" pitchFamily="34" charset="0"/>
                        </a:rPr>
                        <a:t> de prompts</a:t>
                      </a:r>
                      <a:endParaRPr lang="en-US" sz="3200" dirty="0">
                        <a:latin typeface="Agency FB" panose="020B0503020202020204" pitchFamily="34" charset="0"/>
                      </a:endParaRPr>
                    </a:p>
                  </a:txBody>
                  <a:tcPr marL="63500" marR="63500" marT="63500" marB="63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5319"/>
                        </a:lnSpc>
                        <a:defRPr/>
                      </a:pPr>
                      <a:endParaRPr lang="en-US" sz="1050">
                        <a:latin typeface="Agency FB" panose="020B0503020202020204" pitchFamily="34" charset="0"/>
                      </a:endParaRPr>
                    </a:p>
                  </a:txBody>
                  <a:tcPr marL="63500" marR="63500" marT="63500" marB="63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l">
                        <a:lnSpc>
                          <a:spcPct val="100000"/>
                        </a:lnSpc>
                        <a:defRPr/>
                      </a:pPr>
                      <a:r>
                        <a:rPr lang="en-US" sz="3200" dirty="0" err="1">
                          <a:solidFill>
                            <a:srgbClr val="000000"/>
                          </a:solidFill>
                          <a:latin typeface="Agency FB" panose="020B0503020202020204" pitchFamily="34" charset="0"/>
                        </a:rPr>
                        <a:t>Aplicaciones</a:t>
                      </a:r>
                      <a:r>
                        <a:rPr lang="en-US" sz="3200" dirty="0">
                          <a:solidFill>
                            <a:srgbClr val="000000"/>
                          </a:solidFill>
                          <a:latin typeface="Agency FB" panose="020B0503020202020204" pitchFamily="34" charset="0"/>
                        </a:rPr>
                        <a:t> de </a:t>
                      </a:r>
                      <a:r>
                        <a:rPr lang="en-US" sz="3200" dirty="0" err="1">
                          <a:solidFill>
                            <a:srgbClr val="000000"/>
                          </a:solidFill>
                          <a:latin typeface="Agency FB" panose="020B0503020202020204" pitchFamily="34" charset="0"/>
                        </a:rPr>
                        <a:t>ChatGPT</a:t>
                      </a:r>
                      <a:r>
                        <a:rPr lang="en-US" sz="3200" baseline="0" dirty="0">
                          <a:solidFill>
                            <a:srgbClr val="000000"/>
                          </a:solidFill>
                          <a:latin typeface="Agency FB" panose="020B0503020202020204" pitchFamily="34" charset="0"/>
                        </a:rPr>
                        <a:t> </a:t>
                      </a:r>
                      <a:r>
                        <a:rPr lang="en-US" sz="3200" baseline="0" dirty="0" err="1">
                          <a:solidFill>
                            <a:srgbClr val="000000"/>
                          </a:solidFill>
                          <a:latin typeface="Agency FB" panose="020B0503020202020204" pitchFamily="34" charset="0"/>
                        </a:rPr>
                        <a:t>en</a:t>
                      </a:r>
                      <a:r>
                        <a:rPr lang="en-US" sz="3200" baseline="0" dirty="0">
                          <a:solidFill>
                            <a:srgbClr val="000000"/>
                          </a:solidFill>
                          <a:latin typeface="Agency FB" panose="020B0503020202020204" pitchFamily="34" charset="0"/>
                        </a:rPr>
                        <a:t> </a:t>
                      </a:r>
                      <a:r>
                        <a:rPr lang="en-US" sz="3200" baseline="0" dirty="0" err="1">
                          <a:solidFill>
                            <a:srgbClr val="000000"/>
                          </a:solidFill>
                          <a:latin typeface="Agency FB" panose="020B0503020202020204" pitchFamily="34" charset="0"/>
                        </a:rPr>
                        <a:t>educación</a:t>
                      </a:r>
                      <a:endParaRPr lang="en-US" sz="3200" dirty="0">
                        <a:latin typeface="Agency FB" panose="020B0503020202020204" pitchFamily="34" charset="0"/>
                      </a:endParaRPr>
                    </a:p>
                  </a:txBody>
                  <a:tcPr marL="63500" marR="63500" marT="63500" marB="63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5319"/>
                        </a:lnSpc>
                        <a:defRPr/>
                      </a:pPr>
                      <a:endParaRPr lang="en-US" sz="1050" dirty="0">
                        <a:latin typeface="Agency FB" panose="020B0503020202020204" pitchFamily="34" charset="0"/>
                      </a:endParaRPr>
                    </a:p>
                  </a:txBody>
                  <a:tcPr marL="63500" marR="63500" marT="63500" marB="63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00000"/>
                        </a:lnSpc>
                      </a:pPr>
                      <a:r>
                        <a:rPr lang="es-NI" sz="3200" kern="1200" dirty="0">
                          <a:solidFill>
                            <a:srgbClr val="000000"/>
                          </a:solidFill>
                          <a:latin typeface="Agency FB" panose="020B0503020202020204" pitchFamily="34" charset="0"/>
                          <a:ea typeface="+mn-ea"/>
                          <a:cs typeface="+mn-cs"/>
                        </a:rPr>
                        <a:t>Problemas y retos</a:t>
                      </a:r>
                    </a:p>
                  </a:txBody>
                  <a:tcPr marL="63500" marR="63500" marT="63500" marB="63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5319"/>
                        </a:lnSpc>
                        <a:defRPr/>
                      </a:pPr>
                      <a:endParaRPr lang="en-US" sz="1050">
                        <a:latin typeface="Agency FB" panose="020B0503020202020204" pitchFamily="34" charset="0"/>
                      </a:endParaRPr>
                    </a:p>
                  </a:txBody>
                  <a:tcPr marL="63500" marR="63500" marT="63500" marB="63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30383">
                <a:tc>
                  <a:txBody>
                    <a:bodyPr/>
                    <a:lstStyle/>
                    <a:p>
                      <a:pPr algn="l">
                        <a:lnSpc>
                          <a:spcPct val="100000"/>
                        </a:lnSpc>
                        <a:defRPr/>
                      </a:pPr>
                      <a:r>
                        <a:rPr lang="en-US" sz="3200" kern="1200" dirty="0" err="1">
                          <a:solidFill>
                            <a:srgbClr val="000000"/>
                          </a:solidFill>
                          <a:latin typeface="Agency FB" panose="020B0503020202020204" pitchFamily="34" charset="0"/>
                          <a:ea typeface="+mn-ea"/>
                          <a:cs typeface="+mn-cs"/>
                        </a:rPr>
                        <a:t>Consejos</a:t>
                      </a:r>
                      <a:endParaRPr lang="en-US" sz="3200" kern="1200" dirty="0">
                        <a:solidFill>
                          <a:srgbClr val="000000"/>
                        </a:solidFill>
                        <a:latin typeface="Agency FB" panose="020B0503020202020204" pitchFamily="34" charset="0"/>
                        <a:ea typeface="+mn-ea"/>
                        <a:cs typeface="+mn-cs"/>
                      </a:endParaRPr>
                    </a:p>
                  </a:txBody>
                  <a:tcPr marL="63500" marR="63500" marT="63500" marB="63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5319"/>
                        </a:lnSpc>
                        <a:defRPr/>
                      </a:pPr>
                      <a:endParaRPr lang="en-US" sz="1050">
                        <a:latin typeface="Agency FB" panose="020B0503020202020204" pitchFamily="34" charset="0"/>
                      </a:endParaRPr>
                    </a:p>
                  </a:txBody>
                  <a:tcPr marL="63500" marR="63500" marT="63500" marB="63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22365">
                <a:tc>
                  <a:txBody>
                    <a:bodyPr/>
                    <a:lstStyle/>
                    <a:p>
                      <a:r>
                        <a:rPr lang="es-NI" sz="3200" kern="1200" dirty="0">
                          <a:solidFill>
                            <a:srgbClr val="000000"/>
                          </a:solidFill>
                          <a:latin typeface="Agency FB" panose="020B0503020202020204" pitchFamily="34" charset="0"/>
                          <a:ea typeface="+mn-ea"/>
                          <a:cs typeface="+mn-cs"/>
                        </a:rPr>
                        <a:t>Reflexiones finales</a:t>
                      </a:r>
                    </a:p>
                  </a:txBody>
                  <a:tcPr marL="63500" marR="63500" marT="63500" marB="63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5319"/>
                        </a:lnSpc>
                        <a:defRPr/>
                      </a:pPr>
                      <a:endParaRPr lang="en-US" sz="1050" dirty="0">
                        <a:latin typeface="Agency FB" panose="020B0503020202020204" pitchFamily="34" charset="0"/>
                      </a:endParaRPr>
                    </a:p>
                  </a:txBody>
                  <a:tcPr marL="63500" marR="63500" marT="63500" marB="63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pSp>
        <p:nvGrpSpPr>
          <p:cNvPr id="11" name="Group 3"/>
          <p:cNvGrpSpPr/>
          <p:nvPr/>
        </p:nvGrpSpPr>
        <p:grpSpPr>
          <a:xfrm>
            <a:off x="7308166" y="-949569"/>
            <a:ext cx="6670380" cy="8484599"/>
            <a:chOff x="0" y="0"/>
            <a:chExt cx="14193775" cy="18553057"/>
          </a:xfrm>
        </p:grpSpPr>
        <p:pic>
          <p:nvPicPr>
            <p:cNvPr id="12" name="Picture 4"/>
            <p:cNvPicPr>
              <a:picLocks noChangeAspect="1"/>
            </p:cNvPicPr>
            <p:nvPr/>
          </p:nvPicPr>
          <p:blipFill>
            <a:blip r:embed="rId2"/>
            <a:srcRect l="669" t="14024" r="669"/>
            <a:stretch>
              <a:fillRect/>
            </a:stretch>
          </p:blipFill>
          <p:spPr>
            <a:xfrm>
              <a:off x="0" y="0"/>
              <a:ext cx="14193775" cy="18553057"/>
            </a:xfrm>
            <a:prstGeom prst="rect">
              <a:avLst/>
            </a:prstGeom>
          </p:spPr>
        </p:pic>
      </p:grpSp>
    </p:spTree>
    <p:extLst>
      <p:ext uri="{BB962C8B-B14F-4D97-AF65-F5344CB8AC3E}">
        <p14:creationId xmlns:p14="http://schemas.microsoft.com/office/powerpoint/2010/main" val="196374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clrChange>
              <a:clrFrom>
                <a:srgbClr val="FFFFFF"/>
              </a:clrFrom>
              <a:clrTo>
                <a:srgbClr val="FFFFFF">
                  <a:alpha val="0"/>
                </a:srgbClr>
              </a:clrTo>
            </a:clrChange>
          </a:blip>
          <a:stretch>
            <a:fillRect/>
          </a:stretch>
        </p:blipFill>
        <p:spPr>
          <a:xfrm>
            <a:off x="6867288" y="1962006"/>
            <a:ext cx="5416473" cy="4854228"/>
          </a:xfrm>
          <a:prstGeom prst="rect">
            <a:avLst/>
          </a:prstGeom>
        </p:spPr>
      </p:pic>
      <p:sp>
        <p:nvSpPr>
          <p:cNvPr id="5" name="Rectángulo 4"/>
          <p:cNvSpPr/>
          <p:nvPr/>
        </p:nvSpPr>
        <p:spPr>
          <a:xfrm>
            <a:off x="647700" y="900177"/>
            <a:ext cx="6850380" cy="2123658"/>
          </a:xfrm>
          <a:prstGeom prst="rect">
            <a:avLst/>
          </a:prstGeom>
        </p:spPr>
        <p:txBody>
          <a:bodyPr wrap="square">
            <a:spAutoFit/>
          </a:bodyPr>
          <a:lstStyle/>
          <a:p>
            <a:r>
              <a:rPr lang="es-NI" sz="4400" b="1" dirty="0">
                <a:solidFill>
                  <a:srgbClr val="002060"/>
                </a:solidFill>
                <a:latin typeface="Bahnschrift" panose="020B0502040204020203" pitchFamily="34" charset="0"/>
                <a:ea typeface="Roboto" panose="02000000000000000000" pitchFamily="2" charset="0"/>
                <a:cs typeface="+mj-cs"/>
              </a:rPr>
              <a:t>Asistente administrativo, mejorando eficacia de los procesos</a:t>
            </a:r>
          </a:p>
        </p:txBody>
      </p:sp>
      <p:sp>
        <p:nvSpPr>
          <p:cNvPr id="6" name="Rectángulo 5"/>
          <p:cNvSpPr/>
          <p:nvPr/>
        </p:nvSpPr>
        <p:spPr>
          <a:xfrm>
            <a:off x="1082040" y="3265735"/>
            <a:ext cx="5581650" cy="2677656"/>
          </a:xfrm>
          <a:prstGeom prst="rect">
            <a:avLst/>
          </a:prstGeom>
        </p:spPr>
        <p:txBody>
          <a:bodyPr wrap="square">
            <a:spAutoFit/>
          </a:bodyPr>
          <a:lstStyle/>
          <a:p>
            <a:r>
              <a:rPr lang="es-NI" sz="2800" dirty="0">
                <a:latin typeface="Verdana" panose="020B0604030504040204" pitchFamily="34" charset="0"/>
                <a:ea typeface="Verdana" panose="020B0604030504040204" pitchFamily="34" charset="0"/>
              </a:rPr>
              <a:t>Responder consultas. Ayudar a inscribirse en los cursos, completar los requisitos, comprobar la información (horarios de exámenes, ubicación de las clases).</a:t>
            </a:r>
          </a:p>
        </p:txBody>
      </p:sp>
      <p:sp>
        <p:nvSpPr>
          <p:cNvPr id="7" name="CuadroTexto 6"/>
          <p:cNvSpPr txBox="1"/>
          <p:nvPr/>
        </p:nvSpPr>
        <p:spPr>
          <a:xfrm>
            <a:off x="1082040" y="6185291"/>
            <a:ext cx="1293944" cy="369332"/>
          </a:xfrm>
          <a:prstGeom prst="rect">
            <a:avLst/>
          </a:prstGeom>
          <a:noFill/>
        </p:spPr>
        <p:txBody>
          <a:bodyPr wrap="none" rtlCol="0">
            <a:spAutoFit/>
          </a:bodyPr>
          <a:lstStyle/>
          <a:p>
            <a:r>
              <a:rPr lang="es-NI" b="1" dirty="0">
                <a:latin typeface="Bahnschrift Condensed" panose="020B0502040204020203" pitchFamily="34" charset="0"/>
              </a:rPr>
              <a:t>UNESCO (2023)</a:t>
            </a:r>
          </a:p>
        </p:txBody>
      </p:sp>
      <p:sp>
        <p:nvSpPr>
          <p:cNvPr id="8" name="Rectángulo 7"/>
          <p:cNvSpPr/>
          <p:nvPr/>
        </p:nvSpPr>
        <p:spPr>
          <a:xfrm>
            <a:off x="7324488" y="1467127"/>
            <a:ext cx="4867512" cy="566822"/>
          </a:xfrm>
          <a:prstGeom prst="rect">
            <a:avLst/>
          </a:prstGeom>
        </p:spPr>
        <p:txBody>
          <a:bodyPr wrap="square">
            <a:spAutoFit/>
          </a:bodyPr>
          <a:lstStyle/>
          <a:p>
            <a:pPr algn="ctr">
              <a:lnSpc>
                <a:spcPts val="3678"/>
              </a:lnSpc>
              <a:spcBef>
                <a:spcPct val="0"/>
              </a:spcBef>
            </a:pPr>
            <a:r>
              <a:rPr lang="en-US" sz="1200" dirty="0" err="1">
                <a:latin typeface="Poppins Medium"/>
              </a:rPr>
              <a:t>Automatizada</a:t>
            </a:r>
            <a:r>
              <a:rPr lang="en-US" sz="1200" dirty="0">
                <a:latin typeface="Poppins Medium"/>
              </a:rPr>
              <a:t> – </a:t>
            </a:r>
            <a:r>
              <a:rPr lang="en-US" sz="1200" dirty="0" err="1">
                <a:latin typeface="Poppins Medium"/>
              </a:rPr>
              <a:t>Personalizada</a:t>
            </a:r>
            <a:r>
              <a:rPr lang="en-US" sz="1200" dirty="0">
                <a:latin typeface="Poppins Medium"/>
              </a:rPr>
              <a:t> – </a:t>
            </a:r>
            <a:r>
              <a:rPr lang="en-US" sz="1200" dirty="0" err="1">
                <a:latin typeface="Poppins Medium"/>
              </a:rPr>
              <a:t>Interactiva</a:t>
            </a:r>
            <a:r>
              <a:rPr lang="en-US" sz="1200" dirty="0">
                <a:latin typeface="Poppins Medium"/>
              </a:rPr>
              <a:t> - </a:t>
            </a:r>
            <a:r>
              <a:rPr lang="en-US" sz="1200" dirty="0" err="1">
                <a:latin typeface="Poppins Medium"/>
              </a:rPr>
              <a:t>Eficaz</a:t>
            </a:r>
            <a:r>
              <a:rPr lang="en-US" sz="1200" dirty="0">
                <a:latin typeface="Poppins Medium"/>
              </a:rPr>
              <a:t> - </a:t>
            </a:r>
            <a:r>
              <a:rPr lang="en-US" sz="1200" dirty="0" err="1">
                <a:latin typeface="Poppins Medium"/>
              </a:rPr>
              <a:t>Inmediata</a:t>
            </a:r>
            <a:endParaRPr lang="en-US" sz="1200" dirty="0">
              <a:latin typeface="Poppins Medium"/>
            </a:endParaRPr>
          </a:p>
        </p:txBody>
      </p:sp>
    </p:spTree>
    <p:extLst>
      <p:ext uri="{BB962C8B-B14F-4D97-AF65-F5344CB8AC3E}">
        <p14:creationId xmlns:p14="http://schemas.microsoft.com/office/powerpoint/2010/main" val="4080412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clrChange>
              <a:clrFrom>
                <a:srgbClr val="FFFFFF"/>
              </a:clrFrom>
              <a:clrTo>
                <a:srgbClr val="FFFFFF">
                  <a:alpha val="0"/>
                </a:srgbClr>
              </a:clrTo>
            </a:clrChange>
          </a:blip>
          <a:stretch>
            <a:fillRect/>
          </a:stretch>
        </p:blipFill>
        <p:spPr>
          <a:xfrm>
            <a:off x="6867288" y="1962006"/>
            <a:ext cx="5416473" cy="4854228"/>
          </a:xfrm>
          <a:prstGeom prst="rect">
            <a:avLst/>
          </a:prstGeom>
        </p:spPr>
      </p:pic>
      <p:sp>
        <p:nvSpPr>
          <p:cNvPr id="5" name="Rectángulo 4"/>
          <p:cNvSpPr/>
          <p:nvPr/>
        </p:nvSpPr>
        <p:spPr>
          <a:xfrm>
            <a:off x="647700" y="900177"/>
            <a:ext cx="4792980" cy="2123658"/>
          </a:xfrm>
          <a:prstGeom prst="rect">
            <a:avLst/>
          </a:prstGeom>
        </p:spPr>
        <p:txBody>
          <a:bodyPr wrap="square">
            <a:spAutoFit/>
          </a:bodyPr>
          <a:lstStyle/>
          <a:p>
            <a:r>
              <a:rPr lang="es-NI" sz="4400" b="1" dirty="0">
                <a:solidFill>
                  <a:srgbClr val="002060"/>
                </a:solidFill>
                <a:latin typeface="Bahnschrift" panose="020B0502040204020203" pitchFamily="34" charset="0"/>
                <a:ea typeface="Roboto" panose="02000000000000000000" pitchFamily="2" charset="0"/>
                <a:cs typeface="+mj-cs"/>
              </a:rPr>
              <a:t>Actuar como asistente de comunicación</a:t>
            </a:r>
          </a:p>
        </p:txBody>
      </p:sp>
      <p:sp>
        <p:nvSpPr>
          <p:cNvPr id="6" name="Rectángulo 5"/>
          <p:cNvSpPr/>
          <p:nvPr/>
        </p:nvSpPr>
        <p:spPr>
          <a:xfrm>
            <a:off x="1082040" y="3265735"/>
            <a:ext cx="5581650" cy="2677656"/>
          </a:xfrm>
          <a:prstGeom prst="rect">
            <a:avLst/>
          </a:prstGeom>
        </p:spPr>
        <p:txBody>
          <a:bodyPr wrap="square">
            <a:spAutoFit/>
          </a:bodyPr>
          <a:lstStyle/>
          <a:p>
            <a:r>
              <a:rPr lang="es-NI" sz="2800" dirty="0">
                <a:latin typeface="Verdana" panose="020B0604030504040204" pitchFamily="34" charset="0"/>
                <a:ea typeface="Verdana" panose="020B0604030504040204" pitchFamily="34" charset="0"/>
              </a:rPr>
              <a:t>Lluvia de ideas, parafraseo, redacción, gramática, lógica, resumen y traducción de textos, aprendizaje de idiomas, argumentos y contrargumentos. </a:t>
            </a:r>
          </a:p>
        </p:txBody>
      </p:sp>
      <p:sp>
        <p:nvSpPr>
          <p:cNvPr id="7" name="CuadroTexto 6"/>
          <p:cNvSpPr txBox="1"/>
          <p:nvPr/>
        </p:nvSpPr>
        <p:spPr>
          <a:xfrm>
            <a:off x="1082040" y="6185291"/>
            <a:ext cx="1293944" cy="369332"/>
          </a:xfrm>
          <a:prstGeom prst="rect">
            <a:avLst/>
          </a:prstGeom>
          <a:noFill/>
        </p:spPr>
        <p:txBody>
          <a:bodyPr wrap="none" rtlCol="0">
            <a:spAutoFit/>
          </a:bodyPr>
          <a:lstStyle/>
          <a:p>
            <a:r>
              <a:rPr lang="es-NI" b="1" dirty="0">
                <a:latin typeface="Bahnschrift Condensed" panose="020B0502040204020203" pitchFamily="34" charset="0"/>
              </a:rPr>
              <a:t>UNESCO (2023)</a:t>
            </a:r>
          </a:p>
        </p:txBody>
      </p:sp>
      <p:sp>
        <p:nvSpPr>
          <p:cNvPr id="8" name="Rectángulo 7"/>
          <p:cNvSpPr/>
          <p:nvPr/>
        </p:nvSpPr>
        <p:spPr>
          <a:xfrm>
            <a:off x="7324488" y="1467127"/>
            <a:ext cx="4867512" cy="566822"/>
          </a:xfrm>
          <a:prstGeom prst="rect">
            <a:avLst/>
          </a:prstGeom>
        </p:spPr>
        <p:txBody>
          <a:bodyPr wrap="square">
            <a:spAutoFit/>
          </a:bodyPr>
          <a:lstStyle/>
          <a:p>
            <a:pPr algn="ctr">
              <a:lnSpc>
                <a:spcPts val="3678"/>
              </a:lnSpc>
              <a:spcBef>
                <a:spcPct val="0"/>
              </a:spcBef>
            </a:pPr>
            <a:r>
              <a:rPr lang="en-US" sz="1200" dirty="0" err="1">
                <a:latin typeface="Poppins Medium"/>
              </a:rPr>
              <a:t>Automatizada</a:t>
            </a:r>
            <a:r>
              <a:rPr lang="en-US" sz="1200" dirty="0">
                <a:latin typeface="Poppins Medium"/>
              </a:rPr>
              <a:t> – </a:t>
            </a:r>
            <a:r>
              <a:rPr lang="en-US" sz="1200" dirty="0" err="1">
                <a:latin typeface="Poppins Medium"/>
              </a:rPr>
              <a:t>Personalizada</a:t>
            </a:r>
            <a:r>
              <a:rPr lang="en-US" sz="1200" dirty="0">
                <a:latin typeface="Poppins Medium"/>
              </a:rPr>
              <a:t> – </a:t>
            </a:r>
            <a:r>
              <a:rPr lang="en-US" sz="1200" dirty="0" err="1">
                <a:latin typeface="Poppins Medium"/>
              </a:rPr>
              <a:t>Interactiva</a:t>
            </a:r>
            <a:r>
              <a:rPr lang="en-US" sz="1200" dirty="0">
                <a:latin typeface="Poppins Medium"/>
              </a:rPr>
              <a:t> - </a:t>
            </a:r>
            <a:r>
              <a:rPr lang="en-US" sz="1200" dirty="0" err="1">
                <a:latin typeface="Poppins Medium"/>
              </a:rPr>
              <a:t>Eficaz</a:t>
            </a:r>
            <a:r>
              <a:rPr lang="en-US" sz="1200" dirty="0">
                <a:latin typeface="Poppins Medium"/>
              </a:rPr>
              <a:t> - </a:t>
            </a:r>
            <a:r>
              <a:rPr lang="en-US" sz="1200" dirty="0" err="1">
                <a:latin typeface="Poppins Medium"/>
              </a:rPr>
              <a:t>Inmediata</a:t>
            </a:r>
            <a:endParaRPr lang="en-US" sz="1200" dirty="0">
              <a:latin typeface="Poppins Medium"/>
            </a:endParaRPr>
          </a:p>
        </p:txBody>
      </p:sp>
    </p:spTree>
    <p:extLst>
      <p:ext uri="{BB962C8B-B14F-4D97-AF65-F5344CB8AC3E}">
        <p14:creationId xmlns:p14="http://schemas.microsoft.com/office/powerpoint/2010/main" val="2864714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clrChange>
              <a:clrFrom>
                <a:srgbClr val="FFFFFF"/>
              </a:clrFrom>
              <a:clrTo>
                <a:srgbClr val="FFFFFF">
                  <a:alpha val="0"/>
                </a:srgbClr>
              </a:clrTo>
            </a:clrChange>
          </a:blip>
          <a:stretch>
            <a:fillRect/>
          </a:stretch>
        </p:blipFill>
        <p:spPr>
          <a:xfrm>
            <a:off x="6867288" y="1962006"/>
            <a:ext cx="5416473" cy="4854228"/>
          </a:xfrm>
          <a:prstGeom prst="rect">
            <a:avLst/>
          </a:prstGeom>
        </p:spPr>
      </p:pic>
      <p:sp>
        <p:nvSpPr>
          <p:cNvPr id="5" name="Rectángulo 4"/>
          <p:cNvSpPr/>
          <p:nvPr/>
        </p:nvSpPr>
        <p:spPr>
          <a:xfrm>
            <a:off x="647700" y="900177"/>
            <a:ext cx="4792980" cy="2123658"/>
          </a:xfrm>
          <a:prstGeom prst="rect">
            <a:avLst/>
          </a:prstGeom>
        </p:spPr>
        <p:txBody>
          <a:bodyPr wrap="square">
            <a:spAutoFit/>
          </a:bodyPr>
          <a:lstStyle/>
          <a:p>
            <a:r>
              <a:rPr lang="es-NI" sz="4400" b="1" dirty="0">
                <a:solidFill>
                  <a:srgbClr val="002060"/>
                </a:solidFill>
                <a:latin typeface="Bahnschrift" panose="020B0502040204020203" pitchFamily="34" charset="0"/>
                <a:ea typeface="Roboto" panose="02000000000000000000" pitchFamily="2" charset="0"/>
                <a:cs typeface="+mj-cs"/>
              </a:rPr>
              <a:t>Actuar como compañero de investigación</a:t>
            </a:r>
          </a:p>
        </p:txBody>
      </p:sp>
      <p:sp>
        <p:nvSpPr>
          <p:cNvPr id="6" name="Rectángulo 5"/>
          <p:cNvSpPr/>
          <p:nvPr/>
        </p:nvSpPr>
        <p:spPr>
          <a:xfrm>
            <a:off x="1082040" y="3265735"/>
            <a:ext cx="5581650" cy="2246769"/>
          </a:xfrm>
          <a:prstGeom prst="rect">
            <a:avLst/>
          </a:prstGeom>
        </p:spPr>
        <p:txBody>
          <a:bodyPr wrap="square">
            <a:spAutoFit/>
          </a:bodyPr>
          <a:lstStyle/>
          <a:p>
            <a:r>
              <a:rPr lang="es-NI" sz="2800" dirty="0">
                <a:latin typeface="Verdana" panose="020B0604030504040204" pitchFamily="34" charset="0"/>
                <a:ea typeface="Verdana" panose="020B0604030504040204" pitchFamily="34" charset="0"/>
              </a:rPr>
              <a:t>Lluvia de ideas, análisis de datos, organización de la investigación, objetivos, argumentos, hipótesis, pensar fuera de la caja.</a:t>
            </a:r>
          </a:p>
        </p:txBody>
      </p:sp>
      <p:sp>
        <p:nvSpPr>
          <p:cNvPr id="7" name="CuadroTexto 6"/>
          <p:cNvSpPr txBox="1"/>
          <p:nvPr/>
        </p:nvSpPr>
        <p:spPr>
          <a:xfrm>
            <a:off x="1082040" y="6185291"/>
            <a:ext cx="1293944" cy="369332"/>
          </a:xfrm>
          <a:prstGeom prst="rect">
            <a:avLst/>
          </a:prstGeom>
          <a:noFill/>
        </p:spPr>
        <p:txBody>
          <a:bodyPr wrap="none" rtlCol="0">
            <a:spAutoFit/>
          </a:bodyPr>
          <a:lstStyle/>
          <a:p>
            <a:r>
              <a:rPr lang="es-NI" b="1" dirty="0">
                <a:latin typeface="Bahnschrift Condensed" panose="020B0502040204020203" pitchFamily="34" charset="0"/>
              </a:rPr>
              <a:t>UNESCO (2023)</a:t>
            </a:r>
          </a:p>
        </p:txBody>
      </p:sp>
      <p:sp>
        <p:nvSpPr>
          <p:cNvPr id="8" name="Rectángulo 7"/>
          <p:cNvSpPr/>
          <p:nvPr/>
        </p:nvSpPr>
        <p:spPr>
          <a:xfrm>
            <a:off x="7324488" y="1467127"/>
            <a:ext cx="4867512" cy="566822"/>
          </a:xfrm>
          <a:prstGeom prst="rect">
            <a:avLst/>
          </a:prstGeom>
        </p:spPr>
        <p:txBody>
          <a:bodyPr wrap="square">
            <a:spAutoFit/>
          </a:bodyPr>
          <a:lstStyle/>
          <a:p>
            <a:pPr algn="ctr">
              <a:lnSpc>
                <a:spcPts val="3678"/>
              </a:lnSpc>
              <a:spcBef>
                <a:spcPct val="0"/>
              </a:spcBef>
            </a:pPr>
            <a:r>
              <a:rPr lang="en-US" sz="1200" dirty="0" err="1">
                <a:latin typeface="Poppins Medium"/>
              </a:rPr>
              <a:t>Automatizada</a:t>
            </a:r>
            <a:r>
              <a:rPr lang="en-US" sz="1200" dirty="0">
                <a:latin typeface="Poppins Medium"/>
              </a:rPr>
              <a:t> – </a:t>
            </a:r>
            <a:r>
              <a:rPr lang="en-US" sz="1200" dirty="0" err="1">
                <a:latin typeface="Poppins Medium"/>
              </a:rPr>
              <a:t>Personalizada</a:t>
            </a:r>
            <a:r>
              <a:rPr lang="en-US" sz="1200" dirty="0">
                <a:latin typeface="Poppins Medium"/>
              </a:rPr>
              <a:t> – </a:t>
            </a:r>
            <a:r>
              <a:rPr lang="en-US" sz="1200" dirty="0" err="1">
                <a:latin typeface="Poppins Medium"/>
              </a:rPr>
              <a:t>Interactiva</a:t>
            </a:r>
            <a:r>
              <a:rPr lang="en-US" sz="1200" dirty="0">
                <a:latin typeface="Poppins Medium"/>
              </a:rPr>
              <a:t> - </a:t>
            </a:r>
            <a:r>
              <a:rPr lang="en-US" sz="1200" dirty="0" err="1">
                <a:latin typeface="Poppins Medium"/>
              </a:rPr>
              <a:t>Eficaz</a:t>
            </a:r>
            <a:r>
              <a:rPr lang="en-US" sz="1200" dirty="0">
                <a:latin typeface="Poppins Medium"/>
              </a:rPr>
              <a:t> - </a:t>
            </a:r>
            <a:r>
              <a:rPr lang="en-US" sz="1200" dirty="0" err="1">
                <a:latin typeface="Poppins Medium"/>
              </a:rPr>
              <a:t>Inmediata</a:t>
            </a:r>
            <a:endParaRPr lang="en-US" sz="1200" dirty="0">
              <a:latin typeface="Poppins Medium"/>
            </a:endParaRPr>
          </a:p>
        </p:txBody>
      </p:sp>
    </p:spTree>
    <p:extLst>
      <p:ext uri="{BB962C8B-B14F-4D97-AF65-F5344CB8AC3E}">
        <p14:creationId xmlns:p14="http://schemas.microsoft.com/office/powerpoint/2010/main" val="3705450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clrChange>
              <a:clrFrom>
                <a:srgbClr val="FFFFFF"/>
              </a:clrFrom>
              <a:clrTo>
                <a:srgbClr val="FFFFFF">
                  <a:alpha val="0"/>
                </a:srgbClr>
              </a:clrTo>
            </a:clrChange>
          </a:blip>
          <a:stretch>
            <a:fillRect/>
          </a:stretch>
        </p:blipFill>
        <p:spPr>
          <a:xfrm>
            <a:off x="6867288" y="1962006"/>
            <a:ext cx="5416473" cy="4854228"/>
          </a:xfrm>
          <a:prstGeom prst="rect">
            <a:avLst/>
          </a:prstGeom>
        </p:spPr>
      </p:pic>
      <p:sp>
        <p:nvSpPr>
          <p:cNvPr id="5" name="Rectángulo 4"/>
          <p:cNvSpPr/>
          <p:nvPr/>
        </p:nvSpPr>
        <p:spPr>
          <a:xfrm>
            <a:off x="647700" y="900177"/>
            <a:ext cx="6850380" cy="2123658"/>
          </a:xfrm>
          <a:prstGeom prst="rect">
            <a:avLst/>
          </a:prstGeom>
        </p:spPr>
        <p:txBody>
          <a:bodyPr wrap="square">
            <a:spAutoFit/>
          </a:bodyPr>
          <a:lstStyle/>
          <a:p>
            <a:r>
              <a:rPr lang="es-NI" sz="4400" b="1" dirty="0">
                <a:solidFill>
                  <a:srgbClr val="002060"/>
                </a:solidFill>
                <a:latin typeface="Bahnschrift" panose="020B0502040204020203" pitchFamily="34" charset="0"/>
                <a:ea typeface="Roboto" panose="02000000000000000000" pitchFamily="2" charset="0"/>
                <a:cs typeface="+mj-cs"/>
              </a:rPr>
              <a:t>Asistente para desarrollar pensamiento lógico y crítico</a:t>
            </a:r>
          </a:p>
        </p:txBody>
      </p:sp>
      <p:sp>
        <p:nvSpPr>
          <p:cNvPr id="6" name="Rectángulo 5"/>
          <p:cNvSpPr/>
          <p:nvPr/>
        </p:nvSpPr>
        <p:spPr>
          <a:xfrm>
            <a:off x="1082040" y="3265735"/>
            <a:ext cx="5581650" cy="2246769"/>
          </a:xfrm>
          <a:prstGeom prst="rect">
            <a:avLst/>
          </a:prstGeom>
        </p:spPr>
        <p:txBody>
          <a:bodyPr wrap="square">
            <a:spAutoFit/>
          </a:bodyPr>
          <a:lstStyle/>
          <a:p>
            <a:r>
              <a:rPr lang="es-NI" sz="2800" dirty="0">
                <a:latin typeface="Verdana" panose="020B0604030504040204" pitchFamily="34" charset="0"/>
                <a:ea typeface="Verdana" panose="020B0604030504040204" pitchFamily="34" charset="0"/>
              </a:rPr>
              <a:t>Fuente de inspiración, formulación, abordaje y solución de un problema, habilidades de pensamiento de orden superior. </a:t>
            </a:r>
          </a:p>
        </p:txBody>
      </p:sp>
      <p:sp>
        <p:nvSpPr>
          <p:cNvPr id="7" name="CuadroTexto 6"/>
          <p:cNvSpPr txBox="1"/>
          <p:nvPr/>
        </p:nvSpPr>
        <p:spPr>
          <a:xfrm>
            <a:off x="1082040" y="6185291"/>
            <a:ext cx="1293944" cy="369332"/>
          </a:xfrm>
          <a:prstGeom prst="rect">
            <a:avLst/>
          </a:prstGeom>
          <a:noFill/>
        </p:spPr>
        <p:txBody>
          <a:bodyPr wrap="none" rtlCol="0">
            <a:spAutoFit/>
          </a:bodyPr>
          <a:lstStyle/>
          <a:p>
            <a:r>
              <a:rPr lang="es-NI" b="1" dirty="0">
                <a:latin typeface="Bahnschrift Condensed" panose="020B0502040204020203" pitchFamily="34" charset="0"/>
              </a:rPr>
              <a:t>UNESCO (2023)</a:t>
            </a:r>
          </a:p>
        </p:txBody>
      </p:sp>
      <p:sp>
        <p:nvSpPr>
          <p:cNvPr id="8" name="Rectángulo 7"/>
          <p:cNvSpPr/>
          <p:nvPr/>
        </p:nvSpPr>
        <p:spPr>
          <a:xfrm>
            <a:off x="7324488" y="1467127"/>
            <a:ext cx="4867512" cy="566822"/>
          </a:xfrm>
          <a:prstGeom prst="rect">
            <a:avLst/>
          </a:prstGeom>
        </p:spPr>
        <p:txBody>
          <a:bodyPr wrap="square">
            <a:spAutoFit/>
          </a:bodyPr>
          <a:lstStyle/>
          <a:p>
            <a:pPr algn="ctr">
              <a:lnSpc>
                <a:spcPts val="3678"/>
              </a:lnSpc>
              <a:spcBef>
                <a:spcPct val="0"/>
              </a:spcBef>
            </a:pPr>
            <a:r>
              <a:rPr lang="en-US" sz="1200" dirty="0" err="1">
                <a:latin typeface="Poppins Medium"/>
              </a:rPr>
              <a:t>Automatizada</a:t>
            </a:r>
            <a:r>
              <a:rPr lang="en-US" sz="1200" dirty="0">
                <a:latin typeface="Poppins Medium"/>
              </a:rPr>
              <a:t> – </a:t>
            </a:r>
            <a:r>
              <a:rPr lang="en-US" sz="1200" dirty="0" err="1">
                <a:latin typeface="Poppins Medium"/>
              </a:rPr>
              <a:t>Personalizada</a:t>
            </a:r>
            <a:r>
              <a:rPr lang="en-US" sz="1200" dirty="0">
                <a:latin typeface="Poppins Medium"/>
              </a:rPr>
              <a:t> – </a:t>
            </a:r>
            <a:r>
              <a:rPr lang="en-US" sz="1200" dirty="0" err="1">
                <a:latin typeface="Poppins Medium"/>
              </a:rPr>
              <a:t>Interactiva</a:t>
            </a:r>
            <a:r>
              <a:rPr lang="en-US" sz="1200" dirty="0">
                <a:latin typeface="Poppins Medium"/>
              </a:rPr>
              <a:t> - </a:t>
            </a:r>
            <a:r>
              <a:rPr lang="en-US" sz="1200" dirty="0" err="1">
                <a:latin typeface="Poppins Medium"/>
              </a:rPr>
              <a:t>Eficaz</a:t>
            </a:r>
            <a:r>
              <a:rPr lang="en-US" sz="1200" dirty="0">
                <a:latin typeface="Poppins Medium"/>
              </a:rPr>
              <a:t> - </a:t>
            </a:r>
            <a:r>
              <a:rPr lang="en-US" sz="1200" dirty="0" err="1">
                <a:latin typeface="Poppins Medium"/>
              </a:rPr>
              <a:t>Inmediata</a:t>
            </a:r>
            <a:endParaRPr lang="en-US" sz="1200" dirty="0">
              <a:latin typeface="Poppins Medium"/>
            </a:endParaRPr>
          </a:p>
        </p:txBody>
      </p:sp>
    </p:spTree>
    <p:extLst>
      <p:ext uri="{BB962C8B-B14F-4D97-AF65-F5344CB8AC3E}">
        <p14:creationId xmlns:p14="http://schemas.microsoft.com/office/powerpoint/2010/main" val="2934547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ángulo 6"/>
          <p:cNvSpPr/>
          <p:nvPr/>
        </p:nvSpPr>
        <p:spPr>
          <a:xfrm>
            <a:off x="0" y="4807"/>
            <a:ext cx="3463290" cy="68531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5" name="Rectángulo 4"/>
          <p:cNvSpPr/>
          <p:nvPr/>
        </p:nvSpPr>
        <p:spPr>
          <a:xfrm>
            <a:off x="144780" y="2716819"/>
            <a:ext cx="3318510" cy="1446550"/>
          </a:xfrm>
          <a:prstGeom prst="rect">
            <a:avLst/>
          </a:prstGeom>
        </p:spPr>
        <p:txBody>
          <a:bodyPr wrap="square">
            <a:spAutoFit/>
          </a:bodyPr>
          <a:lstStyle/>
          <a:p>
            <a:r>
              <a:rPr lang="es-NI" sz="4400" b="1" dirty="0">
                <a:solidFill>
                  <a:srgbClr val="002060"/>
                </a:solidFill>
                <a:latin typeface="Bahnschrift" panose="020B0502040204020203" pitchFamily="34" charset="0"/>
                <a:ea typeface="Roboto" panose="02000000000000000000" pitchFamily="2" charset="0"/>
                <a:cs typeface="+mj-cs"/>
              </a:rPr>
              <a:t>Propuestas de temas</a:t>
            </a:r>
          </a:p>
        </p:txBody>
      </p:sp>
      <p:pic>
        <p:nvPicPr>
          <p:cNvPr id="6" name="Imagen 5"/>
          <p:cNvPicPr>
            <a:picLocks noChangeAspect="1"/>
          </p:cNvPicPr>
          <p:nvPr/>
        </p:nvPicPr>
        <p:blipFill>
          <a:blip r:embed="rId2"/>
          <a:stretch>
            <a:fillRect/>
          </a:stretch>
        </p:blipFill>
        <p:spPr>
          <a:xfrm>
            <a:off x="3463290" y="459345"/>
            <a:ext cx="8779001" cy="5944115"/>
          </a:xfrm>
          <a:prstGeom prst="rect">
            <a:avLst/>
          </a:prstGeom>
        </p:spPr>
      </p:pic>
    </p:spTree>
    <p:extLst>
      <p:ext uri="{BB962C8B-B14F-4D97-AF65-F5344CB8AC3E}">
        <p14:creationId xmlns:p14="http://schemas.microsoft.com/office/powerpoint/2010/main" val="1357858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463290" y="0"/>
            <a:ext cx="8728710" cy="6870232"/>
          </a:xfrm>
          <a:prstGeom prst="rect">
            <a:avLst/>
          </a:prstGeom>
        </p:spPr>
      </p:pic>
      <p:sp>
        <p:nvSpPr>
          <p:cNvPr id="7" name="Rectángulo 6"/>
          <p:cNvSpPr/>
          <p:nvPr/>
        </p:nvSpPr>
        <p:spPr>
          <a:xfrm>
            <a:off x="0" y="4807"/>
            <a:ext cx="3463290" cy="68531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5" name="Rectángulo 4"/>
          <p:cNvSpPr/>
          <p:nvPr/>
        </p:nvSpPr>
        <p:spPr>
          <a:xfrm>
            <a:off x="144780" y="2716819"/>
            <a:ext cx="3318510" cy="1446550"/>
          </a:xfrm>
          <a:prstGeom prst="rect">
            <a:avLst/>
          </a:prstGeom>
        </p:spPr>
        <p:txBody>
          <a:bodyPr wrap="square">
            <a:spAutoFit/>
          </a:bodyPr>
          <a:lstStyle/>
          <a:p>
            <a:r>
              <a:rPr lang="es-NI" sz="4400" b="1" dirty="0">
                <a:solidFill>
                  <a:srgbClr val="002060"/>
                </a:solidFill>
                <a:latin typeface="Bahnschrift" panose="020B0502040204020203" pitchFamily="34" charset="0"/>
                <a:ea typeface="Roboto" panose="02000000000000000000" pitchFamily="2" charset="0"/>
                <a:cs typeface="+mj-cs"/>
              </a:rPr>
              <a:t>Objetivos de aprendizaje</a:t>
            </a:r>
          </a:p>
        </p:txBody>
      </p:sp>
    </p:spTree>
    <p:extLst>
      <p:ext uri="{BB962C8B-B14F-4D97-AF65-F5344CB8AC3E}">
        <p14:creationId xmlns:p14="http://schemas.microsoft.com/office/powerpoint/2010/main" val="2999090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ángulo 6"/>
          <p:cNvSpPr/>
          <p:nvPr/>
        </p:nvSpPr>
        <p:spPr>
          <a:xfrm>
            <a:off x="0" y="4807"/>
            <a:ext cx="3463290" cy="68531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6" name="Rectángulo 5"/>
          <p:cNvSpPr/>
          <p:nvPr/>
        </p:nvSpPr>
        <p:spPr>
          <a:xfrm>
            <a:off x="144780" y="2716819"/>
            <a:ext cx="3318510" cy="1446550"/>
          </a:xfrm>
          <a:prstGeom prst="rect">
            <a:avLst/>
          </a:prstGeom>
        </p:spPr>
        <p:txBody>
          <a:bodyPr wrap="square">
            <a:spAutoFit/>
          </a:bodyPr>
          <a:lstStyle/>
          <a:p>
            <a:r>
              <a:rPr lang="es-NI" sz="4400" b="1" dirty="0">
                <a:solidFill>
                  <a:srgbClr val="002060"/>
                </a:solidFill>
                <a:latin typeface="Bahnschrift" panose="020B0502040204020203" pitchFamily="34" charset="0"/>
                <a:ea typeface="Roboto" panose="02000000000000000000" pitchFamily="2" charset="0"/>
                <a:cs typeface="+mj-cs"/>
              </a:rPr>
              <a:t>Estrategias didácticas</a:t>
            </a:r>
          </a:p>
        </p:txBody>
      </p:sp>
      <p:pic>
        <p:nvPicPr>
          <p:cNvPr id="3" name="Imagen 2"/>
          <p:cNvPicPr>
            <a:picLocks noChangeAspect="1"/>
          </p:cNvPicPr>
          <p:nvPr/>
        </p:nvPicPr>
        <p:blipFill>
          <a:blip r:embed="rId2"/>
          <a:stretch>
            <a:fillRect/>
          </a:stretch>
        </p:blipFill>
        <p:spPr>
          <a:xfrm>
            <a:off x="3463290" y="0"/>
            <a:ext cx="8728710" cy="6858000"/>
          </a:xfrm>
          <a:prstGeom prst="rect">
            <a:avLst/>
          </a:prstGeom>
        </p:spPr>
      </p:pic>
    </p:spTree>
    <p:extLst>
      <p:ext uri="{BB962C8B-B14F-4D97-AF65-F5344CB8AC3E}">
        <p14:creationId xmlns:p14="http://schemas.microsoft.com/office/powerpoint/2010/main" val="1139171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3431053" y="1"/>
            <a:ext cx="8974307" cy="6858000"/>
          </a:xfrm>
          <a:prstGeom prst="rect">
            <a:avLst/>
          </a:prstGeom>
        </p:spPr>
      </p:pic>
      <p:sp>
        <p:nvSpPr>
          <p:cNvPr id="7" name="Rectángulo 6"/>
          <p:cNvSpPr/>
          <p:nvPr/>
        </p:nvSpPr>
        <p:spPr>
          <a:xfrm>
            <a:off x="0" y="4807"/>
            <a:ext cx="3463290" cy="68531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5" name="Rectángulo 4"/>
          <p:cNvSpPr/>
          <p:nvPr/>
        </p:nvSpPr>
        <p:spPr>
          <a:xfrm>
            <a:off x="144780" y="2625379"/>
            <a:ext cx="3318510" cy="2123658"/>
          </a:xfrm>
          <a:prstGeom prst="rect">
            <a:avLst/>
          </a:prstGeom>
        </p:spPr>
        <p:txBody>
          <a:bodyPr wrap="square">
            <a:spAutoFit/>
          </a:bodyPr>
          <a:lstStyle/>
          <a:p>
            <a:r>
              <a:rPr lang="es-NI" sz="4400" b="1" dirty="0">
                <a:solidFill>
                  <a:srgbClr val="002060"/>
                </a:solidFill>
                <a:latin typeface="Bahnschrift" panose="020B0502040204020203" pitchFamily="34" charset="0"/>
                <a:ea typeface="Roboto" panose="02000000000000000000" pitchFamily="2" charset="0"/>
                <a:cs typeface="+mj-cs"/>
              </a:rPr>
              <a:t>Estrategias para evaluación</a:t>
            </a:r>
          </a:p>
        </p:txBody>
      </p:sp>
    </p:spTree>
    <p:extLst>
      <p:ext uri="{BB962C8B-B14F-4D97-AF65-F5344CB8AC3E}">
        <p14:creationId xmlns:p14="http://schemas.microsoft.com/office/powerpoint/2010/main" val="4072915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440141" y="4807"/>
            <a:ext cx="8751859" cy="6853193"/>
          </a:xfrm>
          <a:prstGeom prst="rect">
            <a:avLst/>
          </a:prstGeom>
        </p:spPr>
      </p:pic>
      <p:sp>
        <p:nvSpPr>
          <p:cNvPr id="7" name="Rectángulo 6"/>
          <p:cNvSpPr/>
          <p:nvPr/>
        </p:nvSpPr>
        <p:spPr>
          <a:xfrm>
            <a:off x="0" y="4807"/>
            <a:ext cx="3463290" cy="68531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5" name="Rectángulo 4"/>
          <p:cNvSpPr/>
          <p:nvPr/>
        </p:nvSpPr>
        <p:spPr>
          <a:xfrm>
            <a:off x="144780" y="2236759"/>
            <a:ext cx="3318510" cy="2123658"/>
          </a:xfrm>
          <a:prstGeom prst="rect">
            <a:avLst/>
          </a:prstGeom>
        </p:spPr>
        <p:txBody>
          <a:bodyPr wrap="square">
            <a:spAutoFit/>
          </a:bodyPr>
          <a:lstStyle/>
          <a:p>
            <a:r>
              <a:rPr lang="es-NI" sz="4400" b="1" dirty="0">
                <a:solidFill>
                  <a:srgbClr val="002060"/>
                </a:solidFill>
                <a:latin typeface="Bahnschrift" panose="020B0502040204020203" pitchFamily="34" charset="0"/>
                <a:ea typeface="Roboto" panose="02000000000000000000" pitchFamily="2" charset="0"/>
                <a:cs typeface="+mj-cs"/>
              </a:rPr>
              <a:t>Preguntas para una evaluación</a:t>
            </a:r>
          </a:p>
        </p:txBody>
      </p:sp>
    </p:spTree>
    <p:extLst>
      <p:ext uri="{BB962C8B-B14F-4D97-AF65-F5344CB8AC3E}">
        <p14:creationId xmlns:p14="http://schemas.microsoft.com/office/powerpoint/2010/main" val="4012896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ángulo 6"/>
          <p:cNvSpPr/>
          <p:nvPr/>
        </p:nvSpPr>
        <p:spPr>
          <a:xfrm>
            <a:off x="0" y="4807"/>
            <a:ext cx="3463290" cy="68531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5" name="Rectángulo 4"/>
          <p:cNvSpPr/>
          <p:nvPr/>
        </p:nvSpPr>
        <p:spPr>
          <a:xfrm>
            <a:off x="144780" y="2625379"/>
            <a:ext cx="3318510" cy="1446550"/>
          </a:xfrm>
          <a:prstGeom prst="rect">
            <a:avLst/>
          </a:prstGeom>
        </p:spPr>
        <p:txBody>
          <a:bodyPr wrap="square">
            <a:spAutoFit/>
          </a:bodyPr>
          <a:lstStyle/>
          <a:p>
            <a:r>
              <a:rPr lang="es-NI" sz="4400" b="1" dirty="0">
                <a:solidFill>
                  <a:srgbClr val="002060"/>
                </a:solidFill>
                <a:latin typeface="Bahnschrift" panose="020B0502040204020203" pitchFamily="34" charset="0"/>
                <a:ea typeface="Roboto" panose="02000000000000000000" pitchFamily="2" charset="0"/>
                <a:cs typeface="+mj-cs"/>
              </a:rPr>
              <a:t>Rúbricas de  evaluación</a:t>
            </a:r>
          </a:p>
        </p:txBody>
      </p:sp>
      <p:pic>
        <p:nvPicPr>
          <p:cNvPr id="3" name="Imagen 2"/>
          <p:cNvPicPr>
            <a:picLocks noChangeAspect="1"/>
          </p:cNvPicPr>
          <p:nvPr/>
        </p:nvPicPr>
        <p:blipFill>
          <a:blip r:embed="rId2"/>
          <a:stretch>
            <a:fillRect/>
          </a:stretch>
        </p:blipFill>
        <p:spPr>
          <a:xfrm>
            <a:off x="3463290" y="4807"/>
            <a:ext cx="9161979" cy="6853193"/>
          </a:xfrm>
          <a:prstGeom prst="rect">
            <a:avLst/>
          </a:prstGeom>
        </p:spPr>
      </p:pic>
    </p:spTree>
    <p:extLst>
      <p:ext uri="{BB962C8B-B14F-4D97-AF65-F5344CB8AC3E}">
        <p14:creationId xmlns:p14="http://schemas.microsoft.com/office/powerpoint/2010/main" val="3110153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clrChange>
              <a:clrFrom>
                <a:srgbClr val="FFFFFF"/>
              </a:clrFrom>
              <a:clrTo>
                <a:srgbClr val="FFFFFF">
                  <a:alpha val="0"/>
                </a:srgbClr>
              </a:clrTo>
            </a:clrChange>
          </a:blip>
          <a:stretch>
            <a:fillRect/>
          </a:stretch>
        </p:blipFill>
        <p:spPr>
          <a:xfrm>
            <a:off x="2341756" y="-202019"/>
            <a:ext cx="4627756" cy="7060019"/>
          </a:xfrm>
          <a:prstGeom prst="rect">
            <a:avLst/>
          </a:prstGeom>
        </p:spPr>
      </p:pic>
      <p:sp>
        <p:nvSpPr>
          <p:cNvPr id="4" name="Rectángulo 3"/>
          <p:cNvSpPr/>
          <p:nvPr/>
        </p:nvSpPr>
        <p:spPr>
          <a:xfrm>
            <a:off x="6311591" y="2542479"/>
            <a:ext cx="5289393" cy="2800767"/>
          </a:xfrm>
          <a:prstGeom prst="rect">
            <a:avLst/>
          </a:prstGeom>
        </p:spPr>
        <p:txBody>
          <a:bodyPr wrap="square">
            <a:spAutoFit/>
          </a:bodyPr>
          <a:lstStyle/>
          <a:p>
            <a:pPr algn="r"/>
            <a:r>
              <a:rPr lang="es-NI" sz="4400" b="1" dirty="0">
                <a:solidFill>
                  <a:srgbClr val="002060"/>
                </a:solidFill>
                <a:latin typeface="Bahnschrift" panose="020B0502040204020203" pitchFamily="34" charset="0"/>
                <a:ea typeface="Roboto" panose="02000000000000000000" pitchFamily="2" charset="0"/>
                <a:cs typeface="+mj-cs"/>
              </a:rPr>
              <a:t>No existe una definición universalmente aceptada de IA</a:t>
            </a:r>
          </a:p>
        </p:txBody>
      </p:sp>
    </p:spTree>
    <p:extLst>
      <p:ext uri="{BB962C8B-B14F-4D97-AF65-F5344CB8AC3E}">
        <p14:creationId xmlns:p14="http://schemas.microsoft.com/office/powerpoint/2010/main" val="3813454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463290" y="14083"/>
            <a:ext cx="8728710" cy="6843917"/>
          </a:xfrm>
          <a:prstGeom prst="rect">
            <a:avLst/>
          </a:prstGeom>
        </p:spPr>
      </p:pic>
      <p:sp>
        <p:nvSpPr>
          <p:cNvPr id="7" name="Rectángulo 6"/>
          <p:cNvSpPr/>
          <p:nvPr/>
        </p:nvSpPr>
        <p:spPr>
          <a:xfrm>
            <a:off x="0" y="4807"/>
            <a:ext cx="3463290" cy="68531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5" name="Rectángulo 4"/>
          <p:cNvSpPr/>
          <p:nvPr/>
        </p:nvSpPr>
        <p:spPr>
          <a:xfrm>
            <a:off x="144780" y="2236759"/>
            <a:ext cx="3318510" cy="2123658"/>
          </a:xfrm>
          <a:prstGeom prst="rect">
            <a:avLst/>
          </a:prstGeom>
        </p:spPr>
        <p:txBody>
          <a:bodyPr wrap="square">
            <a:spAutoFit/>
          </a:bodyPr>
          <a:lstStyle/>
          <a:p>
            <a:r>
              <a:rPr lang="es-NI" sz="4400" b="1" dirty="0">
                <a:solidFill>
                  <a:srgbClr val="002060"/>
                </a:solidFill>
                <a:latin typeface="Bahnschrift" panose="020B0502040204020203" pitchFamily="34" charset="0"/>
                <a:ea typeface="Roboto" panose="02000000000000000000" pitchFamily="2" charset="0"/>
                <a:cs typeface="+mj-cs"/>
              </a:rPr>
              <a:t>Elaborar resumen de texto</a:t>
            </a:r>
          </a:p>
        </p:txBody>
      </p:sp>
    </p:spTree>
    <p:extLst>
      <p:ext uri="{BB962C8B-B14F-4D97-AF65-F5344CB8AC3E}">
        <p14:creationId xmlns:p14="http://schemas.microsoft.com/office/powerpoint/2010/main" val="1017896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463290" y="-1705"/>
            <a:ext cx="8728710" cy="6866215"/>
          </a:xfrm>
          <a:prstGeom prst="rect">
            <a:avLst/>
          </a:prstGeom>
        </p:spPr>
      </p:pic>
      <p:sp>
        <p:nvSpPr>
          <p:cNvPr id="7" name="Rectángulo 6"/>
          <p:cNvSpPr/>
          <p:nvPr/>
        </p:nvSpPr>
        <p:spPr>
          <a:xfrm>
            <a:off x="0" y="4807"/>
            <a:ext cx="3463290" cy="68531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5" name="Rectángulo 4"/>
          <p:cNvSpPr/>
          <p:nvPr/>
        </p:nvSpPr>
        <p:spPr>
          <a:xfrm>
            <a:off x="144780" y="2716819"/>
            <a:ext cx="3318510" cy="1446550"/>
          </a:xfrm>
          <a:prstGeom prst="rect">
            <a:avLst/>
          </a:prstGeom>
        </p:spPr>
        <p:txBody>
          <a:bodyPr wrap="square">
            <a:spAutoFit/>
          </a:bodyPr>
          <a:lstStyle/>
          <a:p>
            <a:r>
              <a:rPr lang="es-NI" sz="4400" b="1" dirty="0">
                <a:solidFill>
                  <a:srgbClr val="002060"/>
                </a:solidFill>
                <a:latin typeface="Bahnschrift" panose="020B0502040204020203" pitchFamily="34" charset="0"/>
                <a:ea typeface="Roboto" panose="02000000000000000000" pitchFamily="2" charset="0"/>
                <a:cs typeface="+mj-cs"/>
              </a:rPr>
              <a:t>Parafraseo de texto</a:t>
            </a:r>
          </a:p>
        </p:txBody>
      </p:sp>
    </p:spTree>
    <p:extLst>
      <p:ext uri="{BB962C8B-B14F-4D97-AF65-F5344CB8AC3E}">
        <p14:creationId xmlns:p14="http://schemas.microsoft.com/office/powerpoint/2010/main" val="2357664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466643" y="4806"/>
            <a:ext cx="8725358" cy="7184664"/>
          </a:xfrm>
          <a:prstGeom prst="rect">
            <a:avLst/>
          </a:prstGeom>
        </p:spPr>
      </p:pic>
      <p:sp>
        <p:nvSpPr>
          <p:cNvPr id="7" name="Rectángulo 6"/>
          <p:cNvSpPr/>
          <p:nvPr/>
        </p:nvSpPr>
        <p:spPr>
          <a:xfrm>
            <a:off x="0" y="4807"/>
            <a:ext cx="3463290" cy="68531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5" name="Rectángulo 4"/>
          <p:cNvSpPr/>
          <p:nvPr/>
        </p:nvSpPr>
        <p:spPr>
          <a:xfrm>
            <a:off x="144780" y="2545369"/>
            <a:ext cx="3318510" cy="1200329"/>
          </a:xfrm>
          <a:prstGeom prst="rect">
            <a:avLst/>
          </a:prstGeom>
        </p:spPr>
        <p:txBody>
          <a:bodyPr wrap="square">
            <a:spAutoFit/>
          </a:bodyPr>
          <a:lstStyle/>
          <a:p>
            <a:r>
              <a:rPr lang="es-NI" sz="3600" b="1" dirty="0">
                <a:solidFill>
                  <a:srgbClr val="002060"/>
                </a:solidFill>
                <a:latin typeface="Bahnschrift" panose="020B0502040204020203" pitchFamily="34" charset="0"/>
                <a:ea typeface="Roboto" panose="02000000000000000000" pitchFamily="2" charset="0"/>
                <a:cs typeface="+mj-cs"/>
              </a:rPr>
              <a:t>Código de programación</a:t>
            </a:r>
          </a:p>
        </p:txBody>
      </p:sp>
    </p:spTree>
    <p:extLst>
      <p:ext uri="{BB962C8B-B14F-4D97-AF65-F5344CB8AC3E}">
        <p14:creationId xmlns:p14="http://schemas.microsoft.com/office/powerpoint/2010/main" val="1029214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485196" y="0"/>
            <a:ext cx="4706804" cy="6858000"/>
            <a:chOff x="0" y="0"/>
            <a:chExt cx="7095071" cy="10337800"/>
          </a:xfrm>
        </p:grpSpPr>
        <p:sp>
          <p:nvSpPr>
            <p:cNvPr id="3" name="Freeform 3"/>
            <p:cNvSpPr/>
            <p:nvPr/>
          </p:nvSpPr>
          <p:spPr>
            <a:xfrm flipH="1">
              <a:off x="0" y="0"/>
              <a:ext cx="7095109" cy="10337800"/>
            </a:xfrm>
            <a:custGeom>
              <a:avLst/>
              <a:gdLst/>
              <a:ahLst/>
              <a:cxnLst/>
              <a:rect l="l" t="t" r="r" b="b"/>
              <a:pathLst>
                <a:path w="7095109" h="10337800">
                  <a:moveTo>
                    <a:pt x="4724400" y="0"/>
                  </a:moveTo>
                  <a:lnTo>
                    <a:pt x="7095109" y="4292600"/>
                  </a:lnTo>
                  <a:lnTo>
                    <a:pt x="3319018" y="9084691"/>
                  </a:lnTo>
                  <a:lnTo>
                    <a:pt x="4504309" y="10337800"/>
                  </a:lnTo>
                  <a:lnTo>
                    <a:pt x="0" y="10337800"/>
                  </a:lnTo>
                  <a:lnTo>
                    <a:pt x="0" y="0"/>
                  </a:lnTo>
                  <a:close/>
                </a:path>
              </a:pathLst>
            </a:custGeom>
            <a:blipFill>
              <a:blip r:embed="rId2"/>
              <a:stretch>
                <a:fillRect l="-36469" r="-9009"/>
              </a:stretch>
            </a:blipFill>
          </p:spPr>
        </p:sp>
      </p:grpSp>
      <p:grpSp>
        <p:nvGrpSpPr>
          <p:cNvPr id="4" name="Group 4"/>
          <p:cNvGrpSpPr/>
          <p:nvPr/>
        </p:nvGrpSpPr>
        <p:grpSpPr>
          <a:xfrm rot="-2292491">
            <a:off x="7981010" y="2239277"/>
            <a:ext cx="708325" cy="4489892"/>
            <a:chOff x="0" y="0"/>
            <a:chExt cx="279832" cy="1773784"/>
          </a:xfrm>
        </p:grpSpPr>
        <p:sp>
          <p:nvSpPr>
            <p:cNvPr id="5" name="Freeform 5"/>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004E8E"/>
            </a:solidFill>
          </p:spPr>
        </p:sp>
        <p:sp>
          <p:nvSpPr>
            <p:cNvPr id="6" name="TextBox 6"/>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grpSp>
        <p:nvGrpSpPr>
          <p:cNvPr id="7" name="Group 7"/>
          <p:cNvGrpSpPr/>
          <p:nvPr/>
        </p:nvGrpSpPr>
        <p:grpSpPr>
          <a:xfrm rot="7221385">
            <a:off x="8734354" y="6267360"/>
            <a:ext cx="1682635" cy="635372"/>
            <a:chOff x="0" y="0"/>
            <a:chExt cx="1614384" cy="609600"/>
          </a:xfrm>
        </p:grpSpPr>
        <p:sp>
          <p:nvSpPr>
            <p:cNvPr id="8" name="Freeform 8"/>
            <p:cNvSpPr/>
            <p:nvPr/>
          </p:nvSpPr>
          <p:spPr>
            <a:xfrm>
              <a:off x="0" y="0"/>
              <a:ext cx="1614384" cy="609600"/>
            </a:xfrm>
            <a:custGeom>
              <a:avLst/>
              <a:gdLst/>
              <a:ahLst/>
              <a:cxnLst/>
              <a:rect l="l" t="t" r="r" b="b"/>
              <a:pathLst>
                <a:path w="1614384" h="609600">
                  <a:moveTo>
                    <a:pt x="203200" y="0"/>
                  </a:moveTo>
                  <a:lnTo>
                    <a:pt x="1614384" y="0"/>
                  </a:lnTo>
                  <a:lnTo>
                    <a:pt x="1411184" y="609600"/>
                  </a:lnTo>
                  <a:lnTo>
                    <a:pt x="0" y="609600"/>
                  </a:lnTo>
                  <a:lnTo>
                    <a:pt x="203200" y="0"/>
                  </a:lnTo>
                  <a:close/>
                </a:path>
              </a:pathLst>
            </a:custGeom>
            <a:solidFill>
              <a:srgbClr val="004E8E"/>
            </a:solidFill>
          </p:spPr>
        </p:sp>
        <p:sp>
          <p:nvSpPr>
            <p:cNvPr id="9" name="TextBox 9"/>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0" name="Group 10"/>
          <p:cNvGrpSpPr/>
          <p:nvPr/>
        </p:nvGrpSpPr>
        <p:grpSpPr>
          <a:xfrm rot="7221385">
            <a:off x="7536195" y="6388448"/>
            <a:ext cx="2558444" cy="393197"/>
            <a:chOff x="0" y="0"/>
            <a:chExt cx="2454669" cy="377249"/>
          </a:xfrm>
        </p:grpSpPr>
        <p:sp>
          <p:nvSpPr>
            <p:cNvPr id="11" name="Freeform 11"/>
            <p:cNvSpPr/>
            <p:nvPr/>
          </p:nvSpPr>
          <p:spPr>
            <a:xfrm>
              <a:off x="0" y="0"/>
              <a:ext cx="2454669" cy="377249"/>
            </a:xfrm>
            <a:custGeom>
              <a:avLst/>
              <a:gdLst/>
              <a:ahLst/>
              <a:cxnLst/>
              <a:rect l="l" t="t" r="r" b="b"/>
              <a:pathLst>
                <a:path w="2454669" h="377249">
                  <a:moveTo>
                    <a:pt x="203200" y="0"/>
                  </a:moveTo>
                  <a:lnTo>
                    <a:pt x="2454669" y="0"/>
                  </a:lnTo>
                  <a:lnTo>
                    <a:pt x="2251469" y="377249"/>
                  </a:lnTo>
                  <a:lnTo>
                    <a:pt x="0" y="377249"/>
                  </a:lnTo>
                  <a:lnTo>
                    <a:pt x="203200" y="0"/>
                  </a:lnTo>
                  <a:close/>
                </a:path>
              </a:pathLst>
            </a:custGeom>
            <a:solidFill>
              <a:srgbClr val="060644"/>
            </a:solidFill>
          </p:spPr>
        </p:sp>
        <p:sp>
          <p:nvSpPr>
            <p:cNvPr id="12" name="TextBox 12"/>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3" name="Group 13"/>
          <p:cNvGrpSpPr/>
          <p:nvPr/>
        </p:nvGrpSpPr>
        <p:grpSpPr>
          <a:xfrm rot="7091654">
            <a:off x="6057797" y="637261"/>
            <a:ext cx="2758724" cy="393197"/>
            <a:chOff x="0" y="0"/>
            <a:chExt cx="2646825" cy="377249"/>
          </a:xfrm>
        </p:grpSpPr>
        <p:sp>
          <p:nvSpPr>
            <p:cNvPr id="14" name="Freeform 14"/>
            <p:cNvSpPr/>
            <p:nvPr/>
          </p:nvSpPr>
          <p:spPr>
            <a:xfrm>
              <a:off x="0" y="0"/>
              <a:ext cx="2646825" cy="377249"/>
            </a:xfrm>
            <a:custGeom>
              <a:avLst/>
              <a:gdLst/>
              <a:ahLst/>
              <a:cxnLst/>
              <a:rect l="l" t="t" r="r" b="b"/>
              <a:pathLst>
                <a:path w="2646825" h="377249">
                  <a:moveTo>
                    <a:pt x="203200" y="0"/>
                  </a:moveTo>
                  <a:lnTo>
                    <a:pt x="2646825" y="0"/>
                  </a:lnTo>
                  <a:lnTo>
                    <a:pt x="2443625" y="377249"/>
                  </a:lnTo>
                  <a:lnTo>
                    <a:pt x="0" y="377249"/>
                  </a:lnTo>
                  <a:lnTo>
                    <a:pt x="203200" y="0"/>
                  </a:lnTo>
                  <a:close/>
                </a:path>
              </a:pathLst>
            </a:custGeom>
            <a:solidFill>
              <a:srgbClr val="060644"/>
            </a:solidFill>
          </p:spPr>
        </p:sp>
        <p:sp>
          <p:nvSpPr>
            <p:cNvPr id="15" name="TextBox 15"/>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6" name="Group 16"/>
          <p:cNvGrpSpPr/>
          <p:nvPr/>
        </p:nvGrpSpPr>
        <p:grpSpPr>
          <a:xfrm rot="1710481">
            <a:off x="7689184" y="-1078178"/>
            <a:ext cx="708325" cy="4457700"/>
            <a:chOff x="0" y="0"/>
            <a:chExt cx="279832" cy="1761067"/>
          </a:xfrm>
        </p:grpSpPr>
        <p:sp>
          <p:nvSpPr>
            <p:cNvPr id="17" name="Freeform 17"/>
            <p:cNvSpPr/>
            <p:nvPr/>
          </p:nvSpPr>
          <p:spPr>
            <a:xfrm>
              <a:off x="0" y="0"/>
              <a:ext cx="279832" cy="1761067"/>
            </a:xfrm>
            <a:custGeom>
              <a:avLst/>
              <a:gdLst/>
              <a:ahLst/>
              <a:cxnLst/>
              <a:rect l="l" t="t" r="r" b="b"/>
              <a:pathLst>
                <a:path w="279832" h="1761067">
                  <a:moveTo>
                    <a:pt x="0" y="0"/>
                  </a:moveTo>
                  <a:lnTo>
                    <a:pt x="279832" y="0"/>
                  </a:lnTo>
                  <a:lnTo>
                    <a:pt x="279832" y="1761067"/>
                  </a:lnTo>
                  <a:lnTo>
                    <a:pt x="0" y="1761067"/>
                  </a:lnTo>
                  <a:close/>
                </a:path>
              </a:pathLst>
            </a:custGeom>
            <a:solidFill>
              <a:srgbClr val="004E8E"/>
            </a:solidFill>
          </p:spPr>
        </p:sp>
        <p:sp>
          <p:nvSpPr>
            <p:cNvPr id="18" name="TextBox 18"/>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grpSp>
        <p:nvGrpSpPr>
          <p:cNvPr id="19" name="Group 19"/>
          <p:cNvGrpSpPr/>
          <p:nvPr/>
        </p:nvGrpSpPr>
        <p:grpSpPr>
          <a:xfrm rot="1744249">
            <a:off x="11455764" y="1484491"/>
            <a:ext cx="1472473" cy="9725343"/>
            <a:chOff x="0" y="0"/>
            <a:chExt cx="581718" cy="3842111"/>
          </a:xfrm>
        </p:grpSpPr>
        <p:sp>
          <p:nvSpPr>
            <p:cNvPr id="20" name="Freeform 20"/>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060644"/>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sp>
        <p:nvSpPr>
          <p:cNvPr id="23" name="TextBox 22"/>
          <p:cNvSpPr txBox="1"/>
          <p:nvPr/>
        </p:nvSpPr>
        <p:spPr>
          <a:xfrm>
            <a:off x="1588770" y="3824841"/>
            <a:ext cx="6276706" cy="2515432"/>
          </a:xfrm>
          <a:prstGeom prst="rect">
            <a:avLst/>
          </a:prstGeom>
        </p:spPr>
        <p:txBody>
          <a:bodyPr wrap="square" lIns="0" tIns="0" rIns="0" bIns="0" rtlCol="0" anchor="t">
            <a:spAutoFit/>
          </a:bodyPr>
          <a:lstStyle/>
          <a:p>
            <a:pPr>
              <a:lnSpc>
                <a:spcPts val="9667"/>
              </a:lnSpc>
            </a:pPr>
            <a:r>
              <a:rPr lang="en-US" sz="8800" dirty="0" err="1">
                <a:solidFill>
                  <a:srgbClr val="124A87"/>
                </a:solidFill>
                <a:latin typeface="Caminata One" panose="03050500040007020003" pitchFamily="66" charset="0"/>
              </a:rPr>
              <a:t>Problemas</a:t>
            </a:r>
            <a:r>
              <a:rPr lang="en-US" sz="8800" dirty="0">
                <a:solidFill>
                  <a:srgbClr val="124A87"/>
                </a:solidFill>
                <a:latin typeface="Caminata One" panose="03050500040007020003" pitchFamily="66" charset="0"/>
              </a:rPr>
              <a:t> de </a:t>
            </a:r>
            <a:r>
              <a:rPr lang="en-US" sz="8800" dirty="0" err="1">
                <a:solidFill>
                  <a:srgbClr val="124A87"/>
                </a:solidFill>
                <a:latin typeface="Caminata One" panose="03050500040007020003" pitchFamily="66" charset="0"/>
              </a:rPr>
              <a:t>ChatGPT</a:t>
            </a:r>
            <a:endParaRPr lang="en-US" sz="8800" dirty="0">
              <a:solidFill>
                <a:srgbClr val="124A87"/>
              </a:solidFill>
              <a:latin typeface="Caminata One" panose="03050500040007020003" pitchFamily="66" charset="0"/>
            </a:endParaRPr>
          </a:p>
        </p:txBody>
      </p:sp>
    </p:spTree>
    <p:extLst>
      <p:ext uri="{BB962C8B-B14F-4D97-AF65-F5344CB8AC3E}">
        <p14:creationId xmlns:p14="http://schemas.microsoft.com/office/powerpoint/2010/main" val="2849667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NI" dirty="0"/>
              <a:t>Lentitud / Disponibilidad</a:t>
            </a:r>
          </a:p>
        </p:txBody>
      </p:sp>
      <p:sp>
        <p:nvSpPr>
          <p:cNvPr id="3" name="Marcador de contenido 2"/>
          <p:cNvSpPr>
            <a:spLocks noGrp="1"/>
          </p:cNvSpPr>
          <p:nvPr>
            <p:ph idx="1"/>
          </p:nvPr>
        </p:nvSpPr>
        <p:spPr>
          <a:xfrm>
            <a:off x="838200" y="2012170"/>
            <a:ext cx="5227320" cy="4678190"/>
          </a:xfrm>
        </p:spPr>
        <p:txBody>
          <a:bodyPr/>
          <a:lstStyle/>
          <a:p>
            <a:r>
              <a:rPr lang="es-NI" dirty="0"/>
              <a:t>La versión gratuita de </a:t>
            </a:r>
            <a:r>
              <a:rPr lang="es-NI" dirty="0" err="1"/>
              <a:t>ChatGPT</a:t>
            </a:r>
            <a:r>
              <a:rPr lang="es-NI" dirty="0"/>
              <a:t> puede no estar disponible o funcionar muy lentamente, debido a su gran demanda.</a:t>
            </a:r>
          </a:p>
          <a:p>
            <a:endParaRPr lang="es-NI" dirty="0"/>
          </a:p>
        </p:txBody>
      </p:sp>
      <p:pic>
        <p:nvPicPr>
          <p:cNvPr id="4" name="Imagen 3"/>
          <p:cNvPicPr>
            <a:picLocks noChangeAspect="1"/>
          </p:cNvPicPr>
          <p:nvPr/>
        </p:nvPicPr>
        <p:blipFill>
          <a:blip r:embed="rId2"/>
          <a:stretch>
            <a:fillRect/>
          </a:stretch>
        </p:blipFill>
        <p:spPr>
          <a:xfrm>
            <a:off x="5943621" y="1333247"/>
            <a:ext cx="6364132" cy="5547903"/>
          </a:xfrm>
          <a:prstGeom prst="rect">
            <a:avLst/>
          </a:prstGeom>
        </p:spPr>
      </p:pic>
    </p:spTree>
    <p:extLst>
      <p:ext uri="{BB962C8B-B14F-4D97-AF65-F5344CB8AC3E}">
        <p14:creationId xmlns:p14="http://schemas.microsoft.com/office/powerpoint/2010/main" val="489302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NI" dirty="0"/>
              <a:t>Información desactualizada</a:t>
            </a:r>
          </a:p>
        </p:txBody>
      </p:sp>
      <p:sp>
        <p:nvSpPr>
          <p:cNvPr id="3" name="Marcador de contenido 2"/>
          <p:cNvSpPr>
            <a:spLocks noGrp="1"/>
          </p:cNvSpPr>
          <p:nvPr>
            <p:ph idx="1"/>
          </p:nvPr>
        </p:nvSpPr>
        <p:spPr>
          <a:xfrm>
            <a:off x="838200" y="2012170"/>
            <a:ext cx="5227320" cy="4678190"/>
          </a:xfrm>
        </p:spPr>
        <p:txBody>
          <a:bodyPr/>
          <a:lstStyle/>
          <a:p>
            <a:r>
              <a:rPr lang="es-NI" dirty="0"/>
              <a:t>Los datos utilizados para entrenar las respuestas de </a:t>
            </a:r>
            <a:r>
              <a:rPr lang="es-NI" dirty="0" err="1"/>
              <a:t>ChatGPT</a:t>
            </a:r>
            <a:r>
              <a:rPr lang="es-NI" dirty="0"/>
              <a:t> llegan hasta 2021. </a:t>
            </a:r>
          </a:p>
          <a:p>
            <a:r>
              <a:rPr lang="es-NI" dirty="0"/>
              <a:t>Desconoce eventos, investigaciones y tendencias actuales.</a:t>
            </a:r>
          </a:p>
          <a:p>
            <a:r>
              <a:rPr lang="es-NI" dirty="0"/>
              <a:t>El texto generado puede no ser siempre adecuado para el propósito deseado.</a:t>
            </a:r>
          </a:p>
          <a:p>
            <a:pPr marL="0" indent="0">
              <a:buNone/>
            </a:pPr>
            <a:endParaRPr lang="es-NI" dirty="0"/>
          </a:p>
          <a:p>
            <a:endParaRPr lang="es-NI" dirty="0"/>
          </a:p>
        </p:txBody>
      </p:sp>
      <p:pic>
        <p:nvPicPr>
          <p:cNvPr id="4" name="Imagen 3"/>
          <p:cNvPicPr>
            <a:picLocks noChangeAspect="1"/>
          </p:cNvPicPr>
          <p:nvPr/>
        </p:nvPicPr>
        <p:blipFill>
          <a:blip r:embed="rId2">
            <a:clrChange>
              <a:clrFrom>
                <a:srgbClr val="FFFFFF"/>
              </a:clrFrom>
              <a:clrTo>
                <a:srgbClr val="FFFFFF">
                  <a:alpha val="0"/>
                </a:srgbClr>
              </a:clrTo>
            </a:clrChange>
          </a:blip>
          <a:stretch>
            <a:fillRect/>
          </a:stretch>
        </p:blipFill>
        <p:spPr>
          <a:xfrm>
            <a:off x="6379667" y="1386840"/>
            <a:ext cx="5812333" cy="5471160"/>
          </a:xfrm>
          <a:prstGeom prst="rect">
            <a:avLst/>
          </a:prstGeom>
        </p:spPr>
      </p:pic>
    </p:spTree>
    <p:extLst>
      <p:ext uri="{BB962C8B-B14F-4D97-AF65-F5344CB8AC3E}">
        <p14:creationId xmlns:p14="http://schemas.microsoft.com/office/powerpoint/2010/main" val="1752964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NI" dirty="0"/>
              <a:t>Veracidad de la información</a:t>
            </a:r>
          </a:p>
        </p:txBody>
      </p:sp>
      <p:sp>
        <p:nvSpPr>
          <p:cNvPr id="3" name="Marcador de contenido 2"/>
          <p:cNvSpPr>
            <a:spLocks noGrp="1"/>
          </p:cNvSpPr>
          <p:nvPr>
            <p:ph idx="1"/>
          </p:nvPr>
        </p:nvSpPr>
        <p:spPr>
          <a:xfrm>
            <a:off x="838200" y="2012170"/>
            <a:ext cx="5227320" cy="4678190"/>
          </a:xfrm>
        </p:spPr>
        <p:txBody>
          <a:bodyPr/>
          <a:lstStyle/>
          <a:p>
            <a:r>
              <a:rPr lang="es-NI" dirty="0" err="1"/>
              <a:t>ChatGPT</a:t>
            </a:r>
            <a:r>
              <a:rPr lang="es-NI" dirty="0"/>
              <a:t> no puede verificar la información que proporciona,  ni evaluar su propia fiabilidad.</a:t>
            </a:r>
          </a:p>
          <a:p>
            <a:r>
              <a:rPr lang="es-NI" dirty="0"/>
              <a:t>Limitaciones de conocimiento: puede cometer errores por su entrenamiento limitado.</a:t>
            </a:r>
          </a:p>
          <a:p>
            <a:endParaRPr lang="es-NI" dirty="0"/>
          </a:p>
        </p:txBody>
      </p:sp>
      <p:pic>
        <p:nvPicPr>
          <p:cNvPr id="1026" name="Picture 2" descr="generation"/>
          <p:cNvPicPr>
            <a:picLocks noChangeAspect="1" noChangeArrowheads="1"/>
          </p:cNvPicPr>
          <p:nvPr/>
        </p:nvPicPr>
        <p:blipFill>
          <a:blip r:embed="rId2">
            <a:clrChange>
              <a:clrFrom>
                <a:srgbClr val="509B96"/>
              </a:clrFrom>
              <a:clrTo>
                <a:srgbClr val="509B96">
                  <a:alpha val="0"/>
                </a:srgbClr>
              </a:clrTo>
            </a:clrChange>
            <a:extLst>
              <a:ext uri="{28A0092B-C50C-407E-A947-70E740481C1C}">
                <a14:useLocalDpi xmlns:a14="http://schemas.microsoft.com/office/drawing/2010/main" val="0"/>
              </a:ext>
            </a:extLst>
          </a:blip>
          <a:srcRect/>
          <a:stretch>
            <a:fillRect/>
          </a:stretch>
        </p:blipFill>
        <p:spPr bwMode="auto">
          <a:xfrm>
            <a:off x="6248399" y="698182"/>
            <a:ext cx="6815455" cy="681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871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alidad de la información de la inteligencia artificial, fondo blanco"/>
          <p:cNvPicPr>
            <a:picLocks noChangeAspect="1" noChangeArrowheads="1"/>
          </p:cNvPicPr>
          <p:nvPr/>
        </p:nvPicPr>
        <p:blipFill>
          <a:blip r:embed="rId2">
            <a:clrChange>
              <a:clrFrom>
                <a:srgbClr val="FBFDFC"/>
              </a:clrFrom>
              <a:clrTo>
                <a:srgbClr val="FBFDFC">
                  <a:alpha val="0"/>
                </a:srgbClr>
              </a:clrTo>
            </a:clrChange>
            <a:extLst>
              <a:ext uri="{28A0092B-C50C-407E-A947-70E740481C1C}">
                <a14:useLocalDpi xmlns:a14="http://schemas.microsoft.com/office/drawing/2010/main" val="0"/>
              </a:ext>
            </a:extLst>
          </a:blip>
          <a:srcRect/>
          <a:stretch>
            <a:fillRect/>
          </a:stretch>
        </p:blipFill>
        <p:spPr bwMode="auto">
          <a:xfrm>
            <a:off x="5870575" y="354012"/>
            <a:ext cx="7891145" cy="789114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NI" dirty="0"/>
              <a:t>Problemas de calidad de la información</a:t>
            </a:r>
          </a:p>
        </p:txBody>
      </p:sp>
      <p:sp>
        <p:nvSpPr>
          <p:cNvPr id="3" name="Marcador de contenido 2"/>
          <p:cNvSpPr>
            <a:spLocks noGrp="1"/>
          </p:cNvSpPr>
          <p:nvPr>
            <p:ph idx="1"/>
          </p:nvPr>
        </p:nvSpPr>
        <p:spPr>
          <a:xfrm>
            <a:off x="838200" y="2012170"/>
            <a:ext cx="5227320" cy="4678190"/>
          </a:xfrm>
        </p:spPr>
        <p:txBody>
          <a:bodyPr/>
          <a:lstStyle/>
          <a:p>
            <a:r>
              <a:rPr lang="es-NI" dirty="0"/>
              <a:t>Información imprecisa</a:t>
            </a:r>
          </a:p>
          <a:p>
            <a:r>
              <a:rPr lang="es-NI" dirty="0"/>
              <a:t>Información desactualizada</a:t>
            </a:r>
          </a:p>
          <a:p>
            <a:r>
              <a:rPr lang="es-NI" dirty="0"/>
              <a:t>Carece de originalidad</a:t>
            </a:r>
          </a:p>
          <a:p>
            <a:r>
              <a:rPr lang="es-NI" dirty="0"/>
              <a:t>Texto sin la debida atribución  (plagio)</a:t>
            </a:r>
          </a:p>
          <a:p>
            <a:r>
              <a:rPr lang="es-NI" dirty="0"/>
              <a:t>Frases repetitivas</a:t>
            </a:r>
          </a:p>
          <a:p>
            <a:r>
              <a:rPr lang="es-NI" dirty="0"/>
              <a:t>Citas inexactas o inexistentes</a:t>
            </a:r>
          </a:p>
          <a:p>
            <a:endParaRPr lang="es-NI" dirty="0"/>
          </a:p>
        </p:txBody>
      </p:sp>
    </p:spTree>
    <p:extLst>
      <p:ext uri="{BB962C8B-B14F-4D97-AF65-F5344CB8AC3E}">
        <p14:creationId xmlns:p14="http://schemas.microsoft.com/office/powerpoint/2010/main" val="3473397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NI" dirty="0"/>
              <a:t>Carece de sentimientos</a:t>
            </a:r>
          </a:p>
        </p:txBody>
      </p:sp>
      <p:sp>
        <p:nvSpPr>
          <p:cNvPr id="3" name="Marcador de contenido 2"/>
          <p:cNvSpPr>
            <a:spLocks noGrp="1"/>
          </p:cNvSpPr>
          <p:nvPr>
            <p:ph idx="1"/>
          </p:nvPr>
        </p:nvSpPr>
        <p:spPr>
          <a:xfrm>
            <a:off x="838200" y="2012170"/>
            <a:ext cx="5227320" cy="4678190"/>
          </a:xfrm>
        </p:spPr>
        <p:txBody>
          <a:bodyPr/>
          <a:lstStyle/>
          <a:p>
            <a:r>
              <a:rPr lang="es-NI" dirty="0"/>
              <a:t>No puede proporcionar apoyo emocional, ni motivación</a:t>
            </a:r>
          </a:p>
          <a:p>
            <a:r>
              <a:rPr lang="es-NI" dirty="0"/>
              <a:t>No puede sentir empatía</a:t>
            </a:r>
          </a:p>
          <a:p>
            <a:r>
              <a:rPr lang="es-NI" dirty="0"/>
              <a:t>No puede reemplazar la interacción humana</a:t>
            </a:r>
          </a:p>
          <a:p>
            <a:endParaRPr lang="es-NI" dirty="0"/>
          </a:p>
        </p:txBody>
      </p:sp>
      <p:pic>
        <p:nvPicPr>
          <p:cNvPr id="6146" name="Picture 2" descr="sentimientos amor de la inteligencia artificial, fondo blanco"/>
          <p:cNvPicPr>
            <a:picLocks noChangeAspect="1" noChangeArrowheads="1"/>
          </p:cNvPicPr>
          <p:nvPr/>
        </p:nvPicPr>
        <p:blipFill>
          <a:blip r:embed="rId2">
            <a:clrChange>
              <a:clrFrom>
                <a:srgbClr val="FCFEFD"/>
              </a:clrFrom>
              <a:clrTo>
                <a:srgbClr val="FCFEFD">
                  <a:alpha val="0"/>
                </a:srgbClr>
              </a:clrTo>
            </a:clrChange>
            <a:extLst>
              <a:ext uri="{28A0092B-C50C-407E-A947-70E740481C1C}">
                <a14:useLocalDpi xmlns:a14="http://schemas.microsoft.com/office/drawing/2010/main" val="0"/>
              </a:ext>
            </a:extLst>
          </a:blip>
          <a:srcRect/>
          <a:stretch>
            <a:fillRect/>
          </a:stretch>
        </p:blipFill>
        <p:spPr bwMode="auto">
          <a:xfrm flipH="1">
            <a:off x="5321843" y="-452342"/>
            <a:ext cx="7514478" cy="731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085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NI" dirty="0"/>
              <a:t>Posible exposición de información</a:t>
            </a:r>
          </a:p>
        </p:txBody>
      </p:sp>
      <p:sp>
        <p:nvSpPr>
          <p:cNvPr id="3" name="Marcador de contenido 2"/>
          <p:cNvSpPr>
            <a:spLocks noGrp="1"/>
          </p:cNvSpPr>
          <p:nvPr>
            <p:ph idx="1"/>
          </p:nvPr>
        </p:nvSpPr>
        <p:spPr>
          <a:xfrm>
            <a:off x="838200" y="2012170"/>
            <a:ext cx="5227320" cy="4678190"/>
          </a:xfrm>
        </p:spPr>
        <p:txBody>
          <a:bodyPr/>
          <a:lstStyle/>
          <a:p>
            <a:r>
              <a:rPr lang="es-NI" dirty="0"/>
              <a:t>Información en la nube</a:t>
            </a:r>
          </a:p>
          <a:p>
            <a:r>
              <a:rPr lang="es-NI" dirty="0"/>
              <a:t>La IA aprende toda la información que el usuario ingresa</a:t>
            </a:r>
          </a:p>
          <a:p>
            <a:endParaRPr lang="es-NI" dirty="0"/>
          </a:p>
        </p:txBody>
      </p:sp>
      <p:pic>
        <p:nvPicPr>
          <p:cNvPr id="4" name="Imagen 3"/>
          <p:cNvPicPr>
            <a:picLocks noChangeAspect="1"/>
          </p:cNvPicPr>
          <p:nvPr/>
        </p:nvPicPr>
        <p:blipFill>
          <a:blip r:embed="rId2">
            <a:clrChange>
              <a:clrFrom>
                <a:srgbClr val="FEFEFE"/>
              </a:clrFrom>
              <a:clrTo>
                <a:srgbClr val="FEFEFE">
                  <a:alpha val="0"/>
                </a:srgbClr>
              </a:clrTo>
            </a:clrChange>
          </a:blip>
          <a:stretch>
            <a:fillRect/>
          </a:stretch>
        </p:blipFill>
        <p:spPr>
          <a:xfrm>
            <a:off x="6598920" y="1297941"/>
            <a:ext cx="5593080" cy="5727159"/>
          </a:xfrm>
          <a:prstGeom prst="rect">
            <a:avLst/>
          </a:prstGeom>
        </p:spPr>
      </p:pic>
    </p:spTree>
    <p:extLst>
      <p:ext uri="{BB962C8B-B14F-4D97-AF65-F5344CB8AC3E}">
        <p14:creationId xmlns:p14="http://schemas.microsoft.com/office/powerpoint/2010/main" val="1427203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63600" y="0"/>
            <a:ext cx="6858000" cy="6858000"/>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13940" t="-4305" r="-22077" b="-20279"/>
              </a:stretch>
            </a:blipFill>
          </p:spPr>
        </p:sp>
      </p:grpSp>
      <p:sp>
        <p:nvSpPr>
          <p:cNvPr id="4" name="TextBox 4"/>
          <p:cNvSpPr txBox="1"/>
          <p:nvPr/>
        </p:nvSpPr>
        <p:spPr>
          <a:xfrm>
            <a:off x="6741535" y="1324211"/>
            <a:ext cx="4900341" cy="5088573"/>
          </a:xfrm>
          <a:prstGeom prst="rect">
            <a:avLst/>
          </a:prstGeom>
        </p:spPr>
        <p:txBody>
          <a:bodyPr wrap="square" lIns="0" tIns="0" rIns="0" bIns="0" rtlCol="0" anchor="t">
            <a:spAutoFit/>
          </a:bodyPr>
          <a:lstStyle/>
          <a:p>
            <a:pPr algn="ctr"/>
            <a:r>
              <a:rPr lang="es-NI" sz="3100" spc="289" dirty="0">
                <a:solidFill>
                  <a:srgbClr val="000000"/>
                </a:solidFill>
                <a:latin typeface="Beach Bum" panose="00000400000000000000" pitchFamily="2" charset="0"/>
              </a:rPr>
              <a:t>Máquinas capaces de imitar ciertas funcionalidades de la inteligencia humana, incluyendo características como la percepción, el aprendizaje, el razonamiento, la resolución de problemas, la interacción del lenguaje</a:t>
            </a:r>
            <a:endParaRPr lang="en-US" sz="3100" spc="289" dirty="0">
              <a:solidFill>
                <a:srgbClr val="000000"/>
              </a:solidFill>
              <a:latin typeface="Beach Bum" panose="00000400000000000000" pitchFamily="2" charset="0"/>
            </a:endParaRPr>
          </a:p>
          <a:p>
            <a:pPr algn="ctr">
              <a:lnSpc>
                <a:spcPts val="6222"/>
              </a:lnSpc>
            </a:pPr>
            <a:r>
              <a:rPr lang="en-US" sz="2400" b="1" spc="289" dirty="0">
                <a:solidFill>
                  <a:srgbClr val="000000"/>
                </a:solidFill>
                <a:latin typeface="Beach Bum" panose="00000400000000000000" pitchFamily="2" charset="0"/>
              </a:rPr>
              <a:t>UNESCO (2019)</a:t>
            </a:r>
          </a:p>
        </p:txBody>
      </p:sp>
      <p:sp>
        <p:nvSpPr>
          <p:cNvPr id="5" name="AutoShape 5"/>
          <p:cNvSpPr/>
          <p:nvPr/>
        </p:nvSpPr>
        <p:spPr>
          <a:xfrm>
            <a:off x="7046215" y="5712232"/>
            <a:ext cx="4324206" cy="0"/>
          </a:xfrm>
          <a:prstGeom prst="line">
            <a:avLst/>
          </a:prstGeom>
          <a:ln w="9525" cap="rnd">
            <a:solidFill>
              <a:srgbClr val="000000"/>
            </a:solidFill>
            <a:prstDash val="solid"/>
            <a:headEnd type="none" w="sm" len="sm"/>
            <a:tailEnd type="none" w="sm" len="sm"/>
          </a:ln>
        </p:spPr>
        <p:txBody>
          <a:bodyPr/>
          <a:lstStyle/>
          <a:p>
            <a:endParaRPr lang="es-NI" dirty="0"/>
          </a:p>
        </p:txBody>
      </p:sp>
    </p:spTree>
    <p:extLst>
      <p:ext uri="{BB962C8B-B14F-4D97-AF65-F5344CB8AC3E}">
        <p14:creationId xmlns:p14="http://schemas.microsoft.com/office/powerpoint/2010/main" val="825446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NI" dirty="0"/>
              <a:t>Alucinaciones</a:t>
            </a:r>
          </a:p>
        </p:txBody>
      </p:sp>
      <p:sp>
        <p:nvSpPr>
          <p:cNvPr id="3" name="Marcador de contenido 2"/>
          <p:cNvSpPr>
            <a:spLocks noGrp="1"/>
          </p:cNvSpPr>
          <p:nvPr>
            <p:ph idx="1"/>
          </p:nvPr>
        </p:nvSpPr>
        <p:spPr>
          <a:xfrm>
            <a:off x="838200" y="2012170"/>
            <a:ext cx="5227320" cy="4678190"/>
          </a:xfrm>
        </p:spPr>
        <p:txBody>
          <a:bodyPr/>
          <a:lstStyle/>
          <a:p>
            <a:r>
              <a:rPr lang="es-NI" dirty="0"/>
              <a:t>En el contexto de la IA generativa, «alucinar» se refiere a la capacidad del modelo para generar información que puede parecer precisa y coherente, pero que en realidad no se basa en hechos reales o conocimiento verificable.</a:t>
            </a:r>
          </a:p>
          <a:p>
            <a:endParaRPr lang="es-NI" dirty="0"/>
          </a:p>
        </p:txBody>
      </p:sp>
      <p:pic>
        <p:nvPicPr>
          <p:cNvPr id="3074" name="Picture 2" descr="Alucinaciones locura de la inteligencia artificial, fondo blanco"/>
          <p:cNvPicPr>
            <a:picLocks noChangeAspect="1" noChangeArrowheads="1"/>
          </p:cNvPicPr>
          <p:nvPr/>
        </p:nvPicPr>
        <p:blipFill>
          <a:blip r:embed="rId2">
            <a:clrChange>
              <a:clrFrom>
                <a:srgbClr val="FBFDFC"/>
              </a:clrFrom>
              <a:clrTo>
                <a:srgbClr val="FBFDFC">
                  <a:alpha val="0"/>
                </a:srgbClr>
              </a:clrTo>
            </a:clrChange>
            <a:extLst>
              <a:ext uri="{28A0092B-C50C-407E-A947-70E740481C1C}">
                <a14:useLocalDpi xmlns:a14="http://schemas.microsoft.com/office/drawing/2010/main" val="0"/>
              </a:ext>
            </a:extLst>
          </a:blip>
          <a:srcRect/>
          <a:stretch>
            <a:fillRect/>
          </a:stretch>
        </p:blipFill>
        <p:spPr bwMode="auto">
          <a:xfrm>
            <a:off x="5090160" y="-610235"/>
            <a:ext cx="8046720" cy="8046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034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485196" y="0"/>
            <a:ext cx="4706804" cy="6858000"/>
            <a:chOff x="0" y="0"/>
            <a:chExt cx="7095071" cy="10337800"/>
          </a:xfrm>
        </p:grpSpPr>
        <p:sp>
          <p:nvSpPr>
            <p:cNvPr id="3" name="Freeform 3"/>
            <p:cNvSpPr/>
            <p:nvPr/>
          </p:nvSpPr>
          <p:spPr>
            <a:xfrm flipH="1">
              <a:off x="0" y="0"/>
              <a:ext cx="7095109" cy="10337800"/>
            </a:xfrm>
            <a:custGeom>
              <a:avLst/>
              <a:gdLst/>
              <a:ahLst/>
              <a:cxnLst/>
              <a:rect l="l" t="t" r="r" b="b"/>
              <a:pathLst>
                <a:path w="7095109" h="10337800">
                  <a:moveTo>
                    <a:pt x="4724400" y="0"/>
                  </a:moveTo>
                  <a:lnTo>
                    <a:pt x="7095109" y="4292600"/>
                  </a:lnTo>
                  <a:lnTo>
                    <a:pt x="3319018" y="9084691"/>
                  </a:lnTo>
                  <a:lnTo>
                    <a:pt x="4504309" y="10337800"/>
                  </a:lnTo>
                  <a:lnTo>
                    <a:pt x="0" y="10337800"/>
                  </a:lnTo>
                  <a:lnTo>
                    <a:pt x="0" y="0"/>
                  </a:lnTo>
                  <a:close/>
                </a:path>
              </a:pathLst>
            </a:custGeom>
            <a:blipFill>
              <a:blip r:embed="rId2"/>
              <a:stretch>
                <a:fillRect l="-36469" r="-9009"/>
              </a:stretch>
            </a:blipFill>
          </p:spPr>
        </p:sp>
      </p:grpSp>
      <p:grpSp>
        <p:nvGrpSpPr>
          <p:cNvPr id="4" name="Group 4"/>
          <p:cNvGrpSpPr/>
          <p:nvPr/>
        </p:nvGrpSpPr>
        <p:grpSpPr>
          <a:xfrm rot="-2292491">
            <a:off x="7981010" y="2239277"/>
            <a:ext cx="708325" cy="4489892"/>
            <a:chOff x="0" y="0"/>
            <a:chExt cx="279832" cy="1773784"/>
          </a:xfrm>
        </p:grpSpPr>
        <p:sp>
          <p:nvSpPr>
            <p:cNvPr id="5" name="Freeform 5"/>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004E8E"/>
            </a:solidFill>
          </p:spPr>
        </p:sp>
        <p:sp>
          <p:nvSpPr>
            <p:cNvPr id="6" name="TextBox 6"/>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grpSp>
        <p:nvGrpSpPr>
          <p:cNvPr id="7" name="Group 7"/>
          <p:cNvGrpSpPr/>
          <p:nvPr/>
        </p:nvGrpSpPr>
        <p:grpSpPr>
          <a:xfrm rot="7221385">
            <a:off x="8734354" y="6267360"/>
            <a:ext cx="1682635" cy="635372"/>
            <a:chOff x="0" y="0"/>
            <a:chExt cx="1614384" cy="609600"/>
          </a:xfrm>
        </p:grpSpPr>
        <p:sp>
          <p:nvSpPr>
            <p:cNvPr id="8" name="Freeform 8"/>
            <p:cNvSpPr/>
            <p:nvPr/>
          </p:nvSpPr>
          <p:spPr>
            <a:xfrm>
              <a:off x="0" y="0"/>
              <a:ext cx="1614384" cy="609600"/>
            </a:xfrm>
            <a:custGeom>
              <a:avLst/>
              <a:gdLst/>
              <a:ahLst/>
              <a:cxnLst/>
              <a:rect l="l" t="t" r="r" b="b"/>
              <a:pathLst>
                <a:path w="1614384" h="609600">
                  <a:moveTo>
                    <a:pt x="203200" y="0"/>
                  </a:moveTo>
                  <a:lnTo>
                    <a:pt x="1614384" y="0"/>
                  </a:lnTo>
                  <a:lnTo>
                    <a:pt x="1411184" y="609600"/>
                  </a:lnTo>
                  <a:lnTo>
                    <a:pt x="0" y="609600"/>
                  </a:lnTo>
                  <a:lnTo>
                    <a:pt x="203200" y="0"/>
                  </a:lnTo>
                  <a:close/>
                </a:path>
              </a:pathLst>
            </a:custGeom>
            <a:solidFill>
              <a:srgbClr val="004E8E"/>
            </a:solidFill>
          </p:spPr>
        </p:sp>
        <p:sp>
          <p:nvSpPr>
            <p:cNvPr id="9" name="TextBox 9"/>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0" name="Group 10"/>
          <p:cNvGrpSpPr/>
          <p:nvPr/>
        </p:nvGrpSpPr>
        <p:grpSpPr>
          <a:xfrm rot="7221385">
            <a:off x="7536195" y="6388448"/>
            <a:ext cx="2558444" cy="393197"/>
            <a:chOff x="0" y="0"/>
            <a:chExt cx="2454669" cy="377249"/>
          </a:xfrm>
        </p:grpSpPr>
        <p:sp>
          <p:nvSpPr>
            <p:cNvPr id="11" name="Freeform 11"/>
            <p:cNvSpPr/>
            <p:nvPr/>
          </p:nvSpPr>
          <p:spPr>
            <a:xfrm>
              <a:off x="0" y="0"/>
              <a:ext cx="2454669" cy="377249"/>
            </a:xfrm>
            <a:custGeom>
              <a:avLst/>
              <a:gdLst/>
              <a:ahLst/>
              <a:cxnLst/>
              <a:rect l="l" t="t" r="r" b="b"/>
              <a:pathLst>
                <a:path w="2454669" h="377249">
                  <a:moveTo>
                    <a:pt x="203200" y="0"/>
                  </a:moveTo>
                  <a:lnTo>
                    <a:pt x="2454669" y="0"/>
                  </a:lnTo>
                  <a:lnTo>
                    <a:pt x="2251469" y="377249"/>
                  </a:lnTo>
                  <a:lnTo>
                    <a:pt x="0" y="377249"/>
                  </a:lnTo>
                  <a:lnTo>
                    <a:pt x="203200" y="0"/>
                  </a:lnTo>
                  <a:close/>
                </a:path>
              </a:pathLst>
            </a:custGeom>
            <a:solidFill>
              <a:srgbClr val="060644"/>
            </a:solidFill>
          </p:spPr>
        </p:sp>
        <p:sp>
          <p:nvSpPr>
            <p:cNvPr id="12" name="TextBox 12"/>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3" name="Group 13"/>
          <p:cNvGrpSpPr/>
          <p:nvPr/>
        </p:nvGrpSpPr>
        <p:grpSpPr>
          <a:xfrm rot="7091654">
            <a:off x="6057797" y="637261"/>
            <a:ext cx="2758724" cy="393197"/>
            <a:chOff x="0" y="0"/>
            <a:chExt cx="2646825" cy="377249"/>
          </a:xfrm>
        </p:grpSpPr>
        <p:sp>
          <p:nvSpPr>
            <p:cNvPr id="14" name="Freeform 14"/>
            <p:cNvSpPr/>
            <p:nvPr/>
          </p:nvSpPr>
          <p:spPr>
            <a:xfrm>
              <a:off x="0" y="0"/>
              <a:ext cx="2646825" cy="377249"/>
            </a:xfrm>
            <a:custGeom>
              <a:avLst/>
              <a:gdLst/>
              <a:ahLst/>
              <a:cxnLst/>
              <a:rect l="l" t="t" r="r" b="b"/>
              <a:pathLst>
                <a:path w="2646825" h="377249">
                  <a:moveTo>
                    <a:pt x="203200" y="0"/>
                  </a:moveTo>
                  <a:lnTo>
                    <a:pt x="2646825" y="0"/>
                  </a:lnTo>
                  <a:lnTo>
                    <a:pt x="2443625" y="377249"/>
                  </a:lnTo>
                  <a:lnTo>
                    <a:pt x="0" y="377249"/>
                  </a:lnTo>
                  <a:lnTo>
                    <a:pt x="203200" y="0"/>
                  </a:lnTo>
                  <a:close/>
                </a:path>
              </a:pathLst>
            </a:custGeom>
            <a:solidFill>
              <a:srgbClr val="060644"/>
            </a:solidFill>
          </p:spPr>
        </p:sp>
        <p:sp>
          <p:nvSpPr>
            <p:cNvPr id="15" name="TextBox 15"/>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6" name="Group 16"/>
          <p:cNvGrpSpPr/>
          <p:nvPr/>
        </p:nvGrpSpPr>
        <p:grpSpPr>
          <a:xfrm rot="1710481">
            <a:off x="7689184" y="-1078178"/>
            <a:ext cx="708325" cy="4457700"/>
            <a:chOff x="0" y="0"/>
            <a:chExt cx="279832" cy="1761067"/>
          </a:xfrm>
        </p:grpSpPr>
        <p:sp>
          <p:nvSpPr>
            <p:cNvPr id="17" name="Freeform 17"/>
            <p:cNvSpPr/>
            <p:nvPr/>
          </p:nvSpPr>
          <p:spPr>
            <a:xfrm>
              <a:off x="0" y="0"/>
              <a:ext cx="279832" cy="1761067"/>
            </a:xfrm>
            <a:custGeom>
              <a:avLst/>
              <a:gdLst/>
              <a:ahLst/>
              <a:cxnLst/>
              <a:rect l="l" t="t" r="r" b="b"/>
              <a:pathLst>
                <a:path w="279832" h="1761067">
                  <a:moveTo>
                    <a:pt x="0" y="0"/>
                  </a:moveTo>
                  <a:lnTo>
                    <a:pt x="279832" y="0"/>
                  </a:lnTo>
                  <a:lnTo>
                    <a:pt x="279832" y="1761067"/>
                  </a:lnTo>
                  <a:lnTo>
                    <a:pt x="0" y="1761067"/>
                  </a:lnTo>
                  <a:close/>
                </a:path>
              </a:pathLst>
            </a:custGeom>
            <a:solidFill>
              <a:srgbClr val="004E8E"/>
            </a:solidFill>
          </p:spPr>
        </p:sp>
        <p:sp>
          <p:nvSpPr>
            <p:cNvPr id="18" name="TextBox 18"/>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grpSp>
        <p:nvGrpSpPr>
          <p:cNvPr id="19" name="Group 19"/>
          <p:cNvGrpSpPr/>
          <p:nvPr/>
        </p:nvGrpSpPr>
        <p:grpSpPr>
          <a:xfrm rot="1744249">
            <a:off x="11455764" y="1484491"/>
            <a:ext cx="1472473" cy="9725343"/>
            <a:chOff x="0" y="0"/>
            <a:chExt cx="581718" cy="3842111"/>
          </a:xfrm>
        </p:grpSpPr>
        <p:sp>
          <p:nvSpPr>
            <p:cNvPr id="20" name="Freeform 20"/>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060644"/>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sp>
        <p:nvSpPr>
          <p:cNvPr id="23" name="TextBox 22"/>
          <p:cNvSpPr txBox="1"/>
          <p:nvPr/>
        </p:nvSpPr>
        <p:spPr>
          <a:xfrm>
            <a:off x="1588770" y="3824841"/>
            <a:ext cx="6276706" cy="1271502"/>
          </a:xfrm>
          <a:prstGeom prst="rect">
            <a:avLst/>
          </a:prstGeom>
        </p:spPr>
        <p:txBody>
          <a:bodyPr wrap="square" lIns="0" tIns="0" rIns="0" bIns="0" rtlCol="0" anchor="t">
            <a:spAutoFit/>
          </a:bodyPr>
          <a:lstStyle/>
          <a:p>
            <a:pPr>
              <a:lnSpc>
                <a:spcPts val="9667"/>
              </a:lnSpc>
            </a:pPr>
            <a:r>
              <a:rPr lang="en-US" sz="8800" dirty="0" err="1">
                <a:solidFill>
                  <a:srgbClr val="124A87"/>
                </a:solidFill>
                <a:latin typeface="Caminata One" panose="03050500040007020003" pitchFamily="66" charset="0"/>
              </a:rPr>
              <a:t>Consejos</a:t>
            </a:r>
            <a:endParaRPr lang="en-US" sz="8800" dirty="0">
              <a:solidFill>
                <a:srgbClr val="124A87"/>
              </a:solidFill>
              <a:latin typeface="Caminata One" panose="03050500040007020003" pitchFamily="66" charset="0"/>
            </a:endParaRPr>
          </a:p>
        </p:txBody>
      </p:sp>
    </p:spTree>
    <p:extLst>
      <p:ext uri="{BB962C8B-B14F-4D97-AF65-F5344CB8AC3E}">
        <p14:creationId xmlns:p14="http://schemas.microsoft.com/office/powerpoint/2010/main" val="1048186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919958"/>
          </a:xfrm>
          <a:custGeom>
            <a:avLst/>
            <a:gdLst/>
            <a:ahLst/>
            <a:cxnLst/>
            <a:rect l="l" t="t" r="r" b="b"/>
            <a:pathLst>
              <a:path w="18288000" h="10379937">
                <a:moveTo>
                  <a:pt x="0" y="0"/>
                </a:moveTo>
                <a:lnTo>
                  <a:pt x="18288000" y="0"/>
                </a:lnTo>
                <a:lnTo>
                  <a:pt x="18288000" y="10379937"/>
                </a:lnTo>
                <a:lnTo>
                  <a:pt x="0" y="10379937"/>
                </a:lnTo>
                <a:lnTo>
                  <a:pt x="0" y="0"/>
                </a:lnTo>
                <a:close/>
              </a:path>
            </a:pathLst>
          </a:custGeom>
          <a:blipFill>
            <a:blip r:embed="rId2"/>
            <a:stretch>
              <a:fillRect/>
            </a:stretch>
          </a:blipFill>
        </p:spPr>
      </p:sp>
      <p:grpSp>
        <p:nvGrpSpPr>
          <p:cNvPr id="3" name="Group 3"/>
          <p:cNvGrpSpPr/>
          <p:nvPr/>
        </p:nvGrpSpPr>
        <p:grpSpPr>
          <a:xfrm>
            <a:off x="107950" y="6086310"/>
            <a:ext cx="9870017" cy="652754"/>
            <a:chOff x="0" y="0"/>
            <a:chExt cx="3899266" cy="257878"/>
          </a:xfrm>
        </p:grpSpPr>
        <p:sp>
          <p:nvSpPr>
            <p:cNvPr id="4" name="Freeform 4"/>
            <p:cNvSpPr/>
            <p:nvPr/>
          </p:nvSpPr>
          <p:spPr>
            <a:xfrm>
              <a:off x="0" y="0"/>
              <a:ext cx="3899266" cy="257878"/>
            </a:xfrm>
            <a:custGeom>
              <a:avLst/>
              <a:gdLst/>
              <a:ahLst/>
              <a:cxnLst/>
              <a:rect l="l" t="t" r="r" b="b"/>
              <a:pathLst>
                <a:path w="3899266" h="257878">
                  <a:moveTo>
                    <a:pt x="26669" y="0"/>
                  </a:moveTo>
                  <a:lnTo>
                    <a:pt x="3872597" y="0"/>
                  </a:lnTo>
                  <a:cubicBezTo>
                    <a:pt x="3887326" y="0"/>
                    <a:pt x="3899266" y="11940"/>
                    <a:pt x="3899266" y="26669"/>
                  </a:cubicBezTo>
                  <a:lnTo>
                    <a:pt x="3899266" y="231209"/>
                  </a:lnTo>
                  <a:cubicBezTo>
                    <a:pt x="3899266" y="238282"/>
                    <a:pt x="3896456" y="245065"/>
                    <a:pt x="3891455" y="250067"/>
                  </a:cubicBezTo>
                  <a:cubicBezTo>
                    <a:pt x="3886453" y="255068"/>
                    <a:pt x="3879670" y="257878"/>
                    <a:pt x="3872597" y="257878"/>
                  </a:cubicBezTo>
                  <a:lnTo>
                    <a:pt x="26669" y="257878"/>
                  </a:lnTo>
                  <a:cubicBezTo>
                    <a:pt x="19596" y="257878"/>
                    <a:pt x="12813" y="255068"/>
                    <a:pt x="7811" y="250067"/>
                  </a:cubicBezTo>
                  <a:cubicBezTo>
                    <a:pt x="2810" y="245065"/>
                    <a:pt x="0" y="238282"/>
                    <a:pt x="0" y="231209"/>
                  </a:cubicBezTo>
                  <a:lnTo>
                    <a:pt x="0" y="26669"/>
                  </a:lnTo>
                  <a:cubicBezTo>
                    <a:pt x="0" y="19596"/>
                    <a:pt x="2810" y="12813"/>
                    <a:pt x="7811" y="7811"/>
                  </a:cubicBezTo>
                  <a:cubicBezTo>
                    <a:pt x="12813" y="2810"/>
                    <a:pt x="19596" y="0"/>
                    <a:pt x="26669" y="0"/>
                  </a:cubicBezTo>
                  <a:close/>
                </a:path>
              </a:pathLst>
            </a:custGeom>
            <a:solidFill>
              <a:srgbClr val="E6AFFC"/>
            </a:solidFill>
          </p:spPr>
        </p:sp>
        <p:sp>
          <p:nvSpPr>
            <p:cNvPr id="5" name="TextBox 5"/>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sp>
        <p:nvSpPr>
          <p:cNvPr id="6" name="TextBox 6"/>
          <p:cNvSpPr txBox="1"/>
          <p:nvPr/>
        </p:nvSpPr>
        <p:spPr>
          <a:xfrm>
            <a:off x="0" y="6091588"/>
            <a:ext cx="9977967" cy="628377"/>
          </a:xfrm>
          <a:prstGeom prst="rect">
            <a:avLst/>
          </a:prstGeom>
        </p:spPr>
        <p:txBody>
          <a:bodyPr lIns="0" tIns="0" rIns="0" bIns="0" rtlCol="0" anchor="t">
            <a:spAutoFit/>
          </a:bodyPr>
          <a:lstStyle/>
          <a:p>
            <a:pPr algn="ctr">
              <a:lnSpc>
                <a:spcPts val="4853"/>
              </a:lnSpc>
            </a:pPr>
            <a:r>
              <a:rPr lang="en-US" sz="3466" u="sng" dirty="0">
                <a:solidFill>
                  <a:srgbClr val="501BA4"/>
                </a:solidFill>
                <a:latin typeface="Open Sans Bold"/>
                <a:hlinkClick r:id="rId3" tooltip="https://openai.com/blog/teaching-with-ai"/>
              </a:rPr>
              <a:t>https://openai.com/blog/teaching-with-ai</a:t>
            </a:r>
          </a:p>
        </p:txBody>
      </p:sp>
    </p:spTree>
    <p:extLst>
      <p:ext uri="{BB962C8B-B14F-4D97-AF65-F5344CB8AC3E}">
        <p14:creationId xmlns:p14="http://schemas.microsoft.com/office/powerpoint/2010/main" val="14719088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clrChange>
              <a:clrFrom>
                <a:srgbClr val="FFFFFF"/>
              </a:clrFrom>
              <a:clrTo>
                <a:srgbClr val="FFFFFF">
                  <a:alpha val="0"/>
                </a:srgbClr>
              </a:clrTo>
            </a:clrChange>
          </a:blip>
          <a:stretch>
            <a:fillRect/>
          </a:stretch>
        </p:blipFill>
        <p:spPr>
          <a:xfrm>
            <a:off x="5034988" y="56818"/>
            <a:ext cx="7180162" cy="6801181"/>
          </a:xfrm>
          <a:prstGeom prst="rect">
            <a:avLst/>
          </a:prstGeom>
        </p:spPr>
      </p:pic>
      <p:sp>
        <p:nvSpPr>
          <p:cNvPr id="5" name="Título 4"/>
          <p:cNvSpPr>
            <a:spLocks noGrp="1"/>
          </p:cNvSpPr>
          <p:nvPr>
            <p:ph type="title"/>
          </p:nvPr>
        </p:nvSpPr>
        <p:spPr/>
        <p:txBody>
          <a:bodyPr/>
          <a:lstStyle/>
          <a:p>
            <a:r>
              <a:rPr lang="es-NI" dirty="0"/>
              <a:t>Estrategias didácticas</a:t>
            </a:r>
          </a:p>
        </p:txBody>
      </p:sp>
      <p:sp>
        <p:nvSpPr>
          <p:cNvPr id="6" name="Marcador de contenido 5"/>
          <p:cNvSpPr>
            <a:spLocks noGrp="1"/>
          </p:cNvSpPr>
          <p:nvPr>
            <p:ph idx="1"/>
          </p:nvPr>
        </p:nvSpPr>
        <p:spPr>
          <a:xfrm>
            <a:off x="838200" y="2012170"/>
            <a:ext cx="5745480" cy="4678190"/>
          </a:xfrm>
        </p:spPr>
        <p:txBody>
          <a:bodyPr/>
          <a:lstStyle/>
          <a:p>
            <a:r>
              <a:rPr lang="es-NI" dirty="0"/>
              <a:t>Pensamiento crítico</a:t>
            </a:r>
          </a:p>
          <a:p>
            <a:r>
              <a:rPr lang="es-NI" dirty="0"/>
              <a:t>Aplicación de conocimientos</a:t>
            </a:r>
          </a:p>
          <a:p>
            <a:r>
              <a:rPr lang="es-NI" dirty="0"/>
              <a:t>Innovación y creatividad</a:t>
            </a:r>
          </a:p>
          <a:p>
            <a:r>
              <a:rPr lang="es-NI" dirty="0"/>
              <a:t>Contextualización</a:t>
            </a:r>
          </a:p>
          <a:p>
            <a:r>
              <a:rPr lang="es-NI" dirty="0"/>
              <a:t>Juego de roles</a:t>
            </a:r>
          </a:p>
        </p:txBody>
      </p:sp>
    </p:spTree>
    <p:extLst>
      <p:ext uri="{BB962C8B-B14F-4D97-AF65-F5344CB8AC3E}">
        <p14:creationId xmlns:p14="http://schemas.microsoft.com/office/powerpoint/2010/main" val="6835014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NI" dirty="0"/>
              <a:t>Evaluación</a:t>
            </a:r>
          </a:p>
        </p:txBody>
      </p:sp>
      <p:sp>
        <p:nvSpPr>
          <p:cNvPr id="6" name="Marcador de contenido 5"/>
          <p:cNvSpPr>
            <a:spLocks noGrp="1"/>
          </p:cNvSpPr>
          <p:nvPr>
            <p:ph idx="1"/>
          </p:nvPr>
        </p:nvSpPr>
        <p:spPr>
          <a:xfrm>
            <a:off x="838200" y="2012170"/>
            <a:ext cx="5745480" cy="4678190"/>
          </a:xfrm>
        </p:spPr>
        <p:txBody>
          <a:bodyPr/>
          <a:lstStyle/>
          <a:p>
            <a:r>
              <a:rPr lang="es-NI" dirty="0"/>
              <a:t>Que no pueda ser respondidas por IA</a:t>
            </a:r>
          </a:p>
          <a:p>
            <a:r>
              <a:rPr lang="es-NI" dirty="0"/>
              <a:t>Formativa</a:t>
            </a:r>
          </a:p>
          <a:p>
            <a:r>
              <a:rPr lang="es-NI" dirty="0"/>
              <a:t>Portafolio de evidencias</a:t>
            </a:r>
          </a:p>
        </p:txBody>
      </p:sp>
      <p:pic>
        <p:nvPicPr>
          <p:cNvPr id="7" name="Imagen 6"/>
          <p:cNvPicPr>
            <a:picLocks noChangeAspect="1"/>
          </p:cNvPicPr>
          <p:nvPr/>
        </p:nvPicPr>
        <p:blipFill>
          <a:blip r:embed="rId2">
            <a:clrChange>
              <a:clrFrom>
                <a:srgbClr val="FFFFFF"/>
              </a:clrFrom>
              <a:clrTo>
                <a:srgbClr val="FFFFFF">
                  <a:alpha val="0"/>
                </a:srgbClr>
              </a:clrTo>
            </a:clrChange>
          </a:blip>
          <a:stretch>
            <a:fillRect/>
          </a:stretch>
        </p:blipFill>
        <p:spPr>
          <a:xfrm>
            <a:off x="6780451" y="0"/>
            <a:ext cx="4982050" cy="6865431"/>
          </a:xfrm>
          <a:prstGeom prst="rect">
            <a:avLst/>
          </a:prstGeom>
        </p:spPr>
      </p:pic>
    </p:spTree>
    <p:extLst>
      <p:ext uri="{BB962C8B-B14F-4D97-AF65-F5344CB8AC3E}">
        <p14:creationId xmlns:p14="http://schemas.microsoft.com/office/powerpoint/2010/main" val="1420328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81024" y="2645844"/>
            <a:ext cx="10648709" cy="4212156"/>
          </a:xfrm>
          <a:prstGeom prst="rect">
            <a:avLst/>
          </a:prstGeom>
        </p:spPr>
      </p:pic>
      <p:sp>
        <p:nvSpPr>
          <p:cNvPr id="3" name="Freeform 3"/>
          <p:cNvSpPr/>
          <p:nvPr/>
        </p:nvSpPr>
        <p:spPr>
          <a:xfrm>
            <a:off x="4907666" y="-1319514"/>
            <a:ext cx="7284334" cy="9178345"/>
          </a:xfrm>
          <a:custGeom>
            <a:avLst/>
            <a:gdLst/>
            <a:ahLst/>
            <a:cxnLst/>
            <a:rect l="l" t="t" r="r" b="b"/>
            <a:pathLst>
              <a:path w="10485438" h="13316506">
                <a:moveTo>
                  <a:pt x="0" y="0"/>
                </a:moveTo>
                <a:lnTo>
                  <a:pt x="10485438" y="0"/>
                </a:lnTo>
                <a:lnTo>
                  <a:pt x="10485438" y="13316506"/>
                </a:lnTo>
                <a:lnTo>
                  <a:pt x="0" y="13316506"/>
                </a:lnTo>
                <a:lnTo>
                  <a:pt x="0" y="0"/>
                </a:lnTo>
                <a:close/>
              </a:path>
            </a:pathLst>
          </a:custGeom>
          <a:blipFill>
            <a:blip r:embed="rId3">
              <a:clrChange>
                <a:clrFrom>
                  <a:srgbClr val="E0CDCF"/>
                </a:clrFrom>
                <a:clrTo>
                  <a:srgbClr val="E0CDCF">
                    <a:alpha val="0"/>
                  </a:srgbClr>
                </a:clrTo>
              </a:clrChange>
            </a:blip>
            <a:stretch>
              <a:fillRect/>
            </a:stretch>
          </a:blipFill>
        </p:spPr>
      </p:sp>
      <p:sp>
        <p:nvSpPr>
          <p:cNvPr id="5" name="Título 4"/>
          <p:cNvSpPr>
            <a:spLocks noGrp="1"/>
          </p:cNvSpPr>
          <p:nvPr>
            <p:ph type="title"/>
          </p:nvPr>
        </p:nvSpPr>
        <p:spPr>
          <a:xfrm>
            <a:off x="838200" y="563245"/>
            <a:ext cx="5099613" cy="1325563"/>
          </a:xfrm>
        </p:spPr>
        <p:txBody>
          <a:bodyPr/>
          <a:lstStyle/>
          <a:p>
            <a:r>
              <a:rPr lang="es-NI" dirty="0"/>
              <a:t>Fomentar los valores y la ética</a:t>
            </a:r>
          </a:p>
        </p:txBody>
      </p:sp>
    </p:spTree>
    <p:extLst>
      <p:ext uri="{BB962C8B-B14F-4D97-AF65-F5344CB8AC3E}">
        <p14:creationId xmlns:p14="http://schemas.microsoft.com/office/powerpoint/2010/main" val="377186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485196" y="0"/>
            <a:ext cx="4706804" cy="6858000"/>
            <a:chOff x="0" y="0"/>
            <a:chExt cx="7095071" cy="10337800"/>
          </a:xfrm>
        </p:grpSpPr>
        <p:sp>
          <p:nvSpPr>
            <p:cNvPr id="3" name="Freeform 3"/>
            <p:cNvSpPr/>
            <p:nvPr/>
          </p:nvSpPr>
          <p:spPr>
            <a:xfrm>
              <a:off x="0" y="0"/>
              <a:ext cx="7095109" cy="10337800"/>
            </a:xfrm>
            <a:custGeom>
              <a:avLst/>
              <a:gdLst/>
              <a:ahLst/>
              <a:cxnLst/>
              <a:rect l="l" t="t" r="r" b="b"/>
              <a:pathLst>
                <a:path w="7095109" h="10337800">
                  <a:moveTo>
                    <a:pt x="2370709" y="0"/>
                  </a:moveTo>
                  <a:lnTo>
                    <a:pt x="0" y="4292600"/>
                  </a:lnTo>
                  <a:lnTo>
                    <a:pt x="3776091" y="9084691"/>
                  </a:lnTo>
                  <a:lnTo>
                    <a:pt x="2590800" y="10337800"/>
                  </a:lnTo>
                  <a:lnTo>
                    <a:pt x="7095109" y="10337800"/>
                  </a:lnTo>
                  <a:lnTo>
                    <a:pt x="7095109" y="0"/>
                  </a:lnTo>
                  <a:close/>
                </a:path>
              </a:pathLst>
            </a:custGeom>
            <a:blipFill>
              <a:blip r:embed="rId2"/>
              <a:stretch>
                <a:fillRect l="-71629" t="-17141" r="-12691" b="-7407"/>
              </a:stretch>
            </a:blipFill>
          </p:spPr>
        </p:sp>
      </p:grpSp>
      <p:grpSp>
        <p:nvGrpSpPr>
          <p:cNvPr id="4" name="Group 4"/>
          <p:cNvGrpSpPr/>
          <p:nvPr/>
        </p:nvGrpSpPr>
        <p:grpSpPr>
          <a:xfrm rot="-2292491">
            <a:off x="7981010" y="2239277"/>
            <a:ext cx="708325" cy="4489892"/>
            <a:chOff x="0" y="0"/>
            <a:chExt cx="279832" cy="1773784"/>
          </a:xfrm>
        </p:grpSpPr>
        <p:sp>
          <p:nvSpPr>
            <p:cNvPr id="5" name="Freeform 5"/>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004E8E"/>
            </a:solidFill>
          </p:spPr>
        </p:sp>
        <p:sp>
          <p:nvSpPr>
            <p:cNvPr id="6" name="TextBox 6"/>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grpSp>
        <p:nvGrpSpPr>
          <p:cNvPr id="7" name="Group 7"/>
          <p:cNvGrpSpPr/>
          <p:nvPr/>
        </p:nvGrpSpPr>
        <p:grpSpPr>
          <a:xfrm rot="7221385">
            <a:off x="8734354" y="6267360"/>
            <a:ext cx="1682635" cy="635372"/>
            <a:chOff x="0" y="0"/>
            <a:chExt cx="1614384" cy="609600"/>
          </a:xfrm>
        </p:grpSpPr>
        <p:sp>
          <p:nvSpPr>
            <p:cNvPr id="8" name="Freeform 8"/>
            <p:cNvSpPr/>
            <p:nvPr/>
          </p:nvSpPr>
          <p:spPr>
            <a:xfrm>
              <a:off x="0" y="0"/>
              <a:ext cx="1614384" cy="609600"/>
            </a:xfrm>
            <a:custGeom>
              <a:avLst/>
              <a:gdLst/>
              <a:ahLst/>
              <a:cxnLst/>
              <a:rect l="l" t="t" r="r" b="b"/>
              <a:pathLst>
                <a:path w="1614384" h="609600">
                  <a:moveTo>
                    <a:pt x="203200" y="0"/>
                  </a:moveTo>
                  <a:lnTo>
                    <a:pt x="1614384" y="0"/>
                  </a:lnTo>
                  <a:lnTo>
                    <a:pt x="1411184" y="609600"/>
                  </a:lnTo>
                  <a:lnTo>
                    <a:pt x="0" y="609600"/>
                  </a:lnTo>
                  <a:lnTo>
                    <a:pt x="203200" y="0"/>
                  </a:lnTo>
                  <a:close/>
                </a:path>
              </a:pathLst>
            </a:custGeom>
            <a:solidFill>
              <a:srgbClr val="004E8E"/>
            </a:solidFill>
          </p:spPr>
        </p:sp>
        <p:sp>
          <p:nvSpPr>
            <p:cNvPr id="9" name="TextBox 9"/>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0" name="Group 10"/>
          <p:cNvGrpSpPr/>
          <p:nvPr/>
        </p:nvGrpSpPr>
        <p:grpSpPr>
          <a:xfrm rot="7221385">
            <a:off x="7536195" y="6388448"/>
            <a:ext cx="2558444" cy="393197"/>
            <a:chOff x="0" y="0"/>
            <a:chExt cx="2454669" cy="377249"/>
          </a:xfrm>
        </p:grpSpPr>
        <p:sp>
          <p:nvSpPr>
            <p:cNvPr id="11" name="Freeform 11"/>
            <p:cNvSpPr/>
            <p:nvPr/>
          </p:nvSpPr>
          <p:spPr>
            <a:xfrm>
              <a:off x="0" y="0"/>
              <a:ext cx="2454669" cy="377249"/>
            </a:xfrm>
            <a:custGeom>
              <a:avLst/>
              <a:gdLst/>
              <a:ahLst/>
              <a:cxnLst/>
              <a:rect l="l" t="t" r="r" b="b"/>
              <a:pathLst>
                <a:path w="2454669" h="377249">
                  <a:moveTo>
                    <a:pt x="203200" y="0"/>
                  </a:moveTo>
                  <a:lnTo>
                    <a:pt x="2454669" y="0"/>
                  </a:lnTo>
                  <a:lnTo>
                    <a:pt x="2251469" y="377249"/>
                  </a:lnTo>
                  <a:lnTo>
                    <a:pt x="0" y="377249"/>
                  </a:lnTo>
                  <a:lnTo>
                    <a:pt x="203200" y="0"/>
                  </a:lnTo>
                  <a:close/>
                </a:path>
              </a:pathLst>
            </a:custGeom>
            <a:solidFill>
              <a:srgbClr val="060644"/>
            </a:solidFill>
          </p:spPr>
        </p:sp>
        <p:sp>
          <p:nvSpPr>
            <p:cNvPr id="12" name="TextBox 12"/>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3" name="Group 13"/>
          <p:cNvGrpSpPr/>
          <p:nvPr/>
        </p:nvGrpSpPr>
        <p:grpSpPr>
          <a:xfrm rot="7091654">
            <a:off x="6057797" y="637261"/>
            <a:ext cx="2758724" cy="393197"/>
            <a:chOff x="0" y="0"/>
            <a:chExt cx="2646825" cy="377249"/>
          </a:xfrm>
        </p:grpSpPr>
        <p:sp>
          <p:nvSpPr>
            <p:cNvPr id="14" name="Freeform 14"/>
            <p:cNvSpPr/>
            <p:nvPr/>
          </p:nvSpPr>
          <p:spPr>
            <a:xfrm>
              <a:off x="0" y="0"/>
              <a:ext cx="2646825" cy="377249"/>
            </a:xfrm>
            <a:custGeom>
              <a:avLst/>
              <a:gdLst/>
              <a:ahLst/>
              <a:cxnLst/>
              <a:rect l="l" t="t" r="r" b="b"/>
              <a:pathLst>
                <a:path w="2646825" h="377249">
                  <a:moveTo>
                    <a:pt x="203200" y="0"/>
                  </a:moveTo>
                  <a:lnTo>
                    <a:pt x="2646825" y="0"/>
                  </a:lnTo>
                  <a:lnTo>
                    <a:pt x="2443625" y="377249"/>
                  </a:lnTo>
                  <a:lnTo>
                    <a:pt x="0" y="377249"/>
                  </a:lnTo>
                  <a:lnTo>
                    <a:pt x="203200" y="0"/>
                  </a:lnTo>
                  <a:close/>
                </a:path>
              </a:pathLst>
            </a:custGeom>
            <a:solidFill>
              <a:srgbClr val="060644"/>
            </a:solidFill>
          </p:spPr>
        </p:sp>
        <p:sp>
          <p:nvSpPr>
            <p:cNvPr id="15" name="TextBox 15"/>
            <p:cNvSpPr txBox="1"/>
            <p:nvPr/>
          </p:nvSpPr>
          <p:spPr>
            <a:xfrm>
              <a:off x="101600" y="-66675"/>
              <a:ext cx="609600" cy="676275"/>
            </a:xfrm>
            <a:prstGeom prst="rect">
              <a:avLst/>
            </a:prstGeom>
          </p:spPr>
          <p:txBody>
            <a:bodyPr lIns="33867" tIns="33867" rIns="33867" bIns="33867" rtlCol="0" anchor="ctr"/>
            <a:lstStyle/>
            <a:p>
              <a:pPr algn="ctr">
                <a:lnSpc>
                  <a:spcPts val="1867"/>
                </a:lnSpc>
              </a:pPr>
              <a:endParaRPr sz="1200"/>
            </a:p>
          </p:txBody>
        </p:sp>
      </p:grpSp>
      <p:grpSp>
        <p:nvGrpSpPr>
          <p:cNvPr id="16" name="Group 16"/>
          <p:cNvGrpSpPr/>
          <p:nvPr/>
        </p:nvGrpSpPr>
        <p:grpSpPr>
          <a:xfrm rot="1710481">
            <a:off x="7689184" y="-1078178"/>
            <a:ext cx="708325" cy="4457700"/>
            <a:chOff x="0" y="0"/>
            <a:chExt cx="279832" cy="1761067"/>
          </a:xfrm>
        </p:grpSpPr>
        <p:sp>
          <p:nvSpPr>
            <p:cNvPr id="17" name="Freeform 17"/>
            <p:cNvSpPr/>
            <p:nvPr/>
          </p:nvSpPr>
          <p:spPr>
            <a:xfrm>
              <a:off x="0" y="0"/>
              <a:ext cx="279832" cy="1761067"/>
            </a:xfrm>
            <a:custGeom>
              <a:avLst/>
              <a:gdLst/>
              <a:ahLst/>
              <a:cxnLst/>
              <a:rect l="l" t="t" r="r" b="b"/>
              <a:pathLst>
                <a:path w="279832" h="1761067">
                  <a:moveTo>
                    <a:pt x="0" y="0"/>
                  </a:moveTo>
                  <a:lnTo>
                    <a:pt x="279832" y="0"/>
                  </a:lnTo>
                  <a:lnTo>
                    <a:pt x="279832" y="1761067"/>
                  </a:lnTo>
                  <a:lnTo>
                    <a:pt x="0" y="1761067"/>
                  </a:lnTo>
                  <a:close/>
                </a:path>
              </a:pathLst>
            </a:custGeom>
            <a:solidFill>
              <a:srgbClr val="004E8E"/>
            </a:solidFill>
          </p:spPr>
        </p:sp>
        <p:sp>
          <p:nvSpPr>
            <p:cNvPr id="18" name="TextBox 18"/>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grpSp>
        <p:nvGrpSpPr>
          <p:cNvPr id="19" name="Group 19"/>
          <p:cNvGrpSpPr/>
          <p:nvPr/>
        </p:nvGrpSpPr>
        <p:grpSpPr>
          <a:xfrm rot="1744249">
            <a:off x="11455764" y="1484491"/>
            <a:ext cx="1472473" cy="9725343"/>
            <a:chOff x="0" y="0"/>
            <a:chExt cx="581718" cy="3842111"/>
          </a:xfrm>
        </p:grpSpPr>
        <p:sp>
          <p:nvSpPr>
            <p:cNvPr id="20" name="Freeform 20"/>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060644"/>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1867"/>
                </a:lnSpc>
              </a:pPr>
              <a:endParaRPr sz="1200"/>
            </a:p>
          </p:txBody>
        </p:sp>
      </p:grpSp>
      <p:sp>
        <p:nvSpPr>
          <p:cNvPr id="22" name="TextBox 22"/>
          <p:cNvSpPr txBox="1"/>
          <p:nvPr/>
        </p:nvSpPr>
        <p:spPr>
          <a:xfrm>
            <a:off x="963611" y="4559151"/>
            <a:ext cx="7151806" cy="1271502"/>
          </a:xfrm>
          <a:prstGeom prst="rect">
            <a:avLst/>
          </a:prstGeom>
        </p:spPr>
        <p:txBody>
          <a:bodyPr wrap="square" lIns="0" tIns="0" rIns="0" bIns="0" rtlCol="0" anchor="t">
            <a:spAutoFit/>
          </a:bodyPr>
          <a:lstStyle/>
          <a:p>
            <a:pPr>
              <a:lnSpc>
                <a:spcPts val="9667"/>
              </a:lnSpc>
            </a:pPr>
            <a:r>
              <a:rPr lang="en-US" sz="8800" dirty="0" err="1">
                <a:solidFill>
                  <a:srgbClr val="124A87"/>
                </a:solidFill>
                <a:latin typeface="Caminata One" panose="03050500040007020003" pitchFamily="66" charset="0"/>
              </a:rPr>
              <a:t>Reflexiones</a:t>
            </a:r>
            <a:endParaRPr lang="en-US" sz="8800" dirty="0">
              <a:solidFill>
                <a:srgbClr val="124A87"/>
              </a:solidFill>
              <a:latin typeface="Caminata One" panose="03050500040007020003" pitchFamily="66" charset="0"/>
            </a:endParaRPr>
          </a:p>
        </p:txBody>
      </p:sp>
    </p:spTree>
    <p:extLst>
      <p:ext uri="{BB962C8B-B14F-4D97-AF65-F5344CB8AC3E}">
        <p14:creationId xmlns:p14="http://schemas.microsoft.com/office/powerpoint/2010/main" val="1117936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63926" y="-1559220"/>
            <a:ext cx="10637135" cy="9700208"/>
          </a:xfrm>
          <a:prstGeom prst="rect">
            <a:avLst/>
          </a:prstGeom>
        </p:spPr>
      </p:pic>
    </p:spTree>
    <p:extLst>
      <p:ext uri="{BB962C8B-B14F-4D97-AF65-F5344CB8AC3E}">
        <p14:creationId xmlns:p14="http://schemas.microsoft.com/office/powerpoint/2010/main" val="619000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flipH="1">
            <a:off x="6217920" y="0"/>
            <a:ext cx="5974080" cy="6858000"/>
          </a:xfrm>
          <a:prstGeom prst="rect">
            <a:avLst/>
          </a:prstGeom>
        </p:spPr>
      </p:pic>
      <p:sp>
        <p:nvSpPr>
          <p:cNvPr id="2" name="Título 1"/>
          <p:cNvSpPr>
            <a:spLocks noGrp="1"/>
          </p:cNvSpPr>
          <p:nvPr>
            <p:ph type="title"/>
          </p:nvPr>
        </p:nvSpPr>
        <p:spPr/>
        <p:txBody>
          <a:bodyPr/>
          <a:lstStyle/>
          <a:p>
            <a:r>
              <a:rPr lang="es-NI" dirty="0"/>
              <a:t>Rescatemos lo propiamente humano</a:t>
            </a:r>
          </a:p>
        </p:txBody>
      </p:sp>
      <p:sp>
        <p:nvSpPr>
          <p:cNvPr id="3" name="Marcador de contenido 2"/>
          <p:cNvSpPr>
            <a:spLocks noGrp="1"/>
          </p:cNvSpPr>
          <p:nvPr>
            <p:ph idx="1"/>
          </p:nvPr>
        </p:nvSpPr>
        <p:spPr>
          <a:xfrm>
            <a:off x="838200" y="2012170"/>
            <a:ext cx="7814310" cy="4678190"/>
          </a:xfrm>
        </p:spPr>
        <p:txBody>
          <a:bodyPr/>
          <a:lstStyle/>
          <a:p>
            <a:r>
              <a:rPr lang="es-NI" dirty="0"/>
              <a:t>Libertad de elegir</a:t>
            </a:r>
          </a:p>
          <a:p>
            <a:r>
              <a:rPr lang="es-NI" dirty="0"/>
              <a:t>Emocionalidad</a:t>
            </a:r>
          </a:p>
          <a:p>
            <a:r>
              <a:rPr lang="es-NI" dirty="0"/>
              <a:t>Vínculos afectivos</a:t>
            </a:r>
          </a:p>
          <a:p>
            <a:r>
              <a:rPr lang="es-NI" dirty="0"/>
              <a:t>Empatía</a:t>
            </a:r>
          </a:p>
          <a:p>
            <a:r>
              <a:rPr lang="es-NI" dirty="0"/>
              <a:t>Conciencia</a:t>
            </a:r>
          </a:p>
          <a:p>
            <a:r>
              <a:rPr lang="es-NI" dirty="0"/>
              <a:t>Ética</a:t>
            </a:r>
          </a:p>
          <a:p>
            <a:r>
              <a:rPr lang="es-NI" dirty="0"/>
              <a:t>Curiosidad</a:t>
            </a:r>
          </a:p>
          <a:p>
            <a:r>
              <a:rPr lang="es-NI" dirty="0"/>
              <a:t>Creatividad</a:t>
            </a:r>
          </a:p>
          <a:p>
            <a:r>
              <a:rPr lang="es-NI" dirty="0"/>
              <a:t>...</a:t>
            </a:r>
          </a:p>
        </p:txBody>
      </p:sp>
    </p:spTree>
    <p:extLst>
      <p:ext uri="{BB962C8B-B14F-4D97-AF65-F5344CB8AC3E}">
        <p14:creationId xmlns:p14="http://schemas.microsoft.com/office/powerpoint/2010/main" val="275045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3">
                                            <p:txEl>
                                              <p:pRg st="5" end="5"/>
                                            </p:txEl>
                                          </p:spTgt>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3">
                                            <p:txEl>
                                              <p:pRg st="6" end="6"/>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3">
                                            <p:txEl>
                                              <p:pRg st="7" end="7"/>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p:cTn id="55"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4943" y="0"/>
            <a:ext cx="12196943" cy="6858000"/>
          </a:xfrm>
          <a:prstGeom prst="rect">
            <a:avLst/>
          </a:prstGeom>
        </p:spPr>
      </p:pic>
    </p:spTree>
    <p:extLst>
      <p:ext uri="{BB962C8B-B14F-4D97-AF65-F5344CB8AC3E}">
        <p14:creationId xmlns:p14="http://schemas.microsoft.com/office/powerpoint/2010/main" val="244719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11075458" y="5486400"/>
            <a:ext cx="2753212" cy="2743200"/>
          </a:xfrm>
          <a:custGeom>
            <a:avLst/>
            <a:gdLst/>
            <a:ahLst/>
            <a:cxnLst/>
            <a:rect l="l" t="t" r="r" b="b"/>
            <a:pathLst>
              <a:path w="4129818" h="4114800">
                <a:moveTo>
                  <a:pt x="0" y="0"/>
                </a:moveTo>
                <a:lnTo>
                  <a:pt x="4129817" y="0"/>
                </a:lnTo>
                <a:lnTo>
                  <a:pt x="412981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1218142" y="647701"/>
            <a:ext cx="10288058" cy="609398"/>
          </a:xfrm>
          <a:prstGeom prst="rect">
            <a:avLst/>
          </a:prstGeom>
        </p:spPr>
        <p:txBody>
          <a:bodyPr lIns="0" tIns="0" rIns="0" bIns="0" rtlCol="0" anchor="t">
            <a:spAutoFit/>
          </a:bodyPr>
          <a:lstStyle/>
          <a:p>
            <a:pPr>
              <a:lnSpc>
                <a:spcPct val="90000"/>
              </a:lnSpc>
              <a:spcBef>
                <a:spcPct val="0"/>
              </a:spcBef>
            </a:pPr>
            <a:r>
              <a:rPr lang="en-US" sz="4400" b="1" dirty="0" err="1">
                <a:solidFill>
                  <a:srgbClr val="002060"/>
                </a:solidFill>
                <a:latin typeface="Bahnschrift" panose="020B0502040204020203" pitchFamily="34" charset="0"/>
                <a:ea typeface="Roboto" panose="02000000000000000000" pitchFamily="2" charset="0"/>
                <a:cs typeface="+mj-cs"/>
              </a:rPr>
              <a:t>Tipos</a:t>
            </a:r>
            <a:r>
              <a:rPr lang="en-US" sz="4400" b="1" dirty="0">
                <a:solidFill>
                  <a:srgbClr val="002060"/>
                </a:solidFill>
                <a:latin typeface="Bahnschrift" panose="020B0502040204020203" pitchFamily="34" charset="0"/>
                <a:ea typeface="Roboto" panose="02000000000000000000" pitchFamily="2" charset="0"/>
                <a:cs typeface="+mj-cs"/>
              </a:rPr>
              <a:t> de </a:t>
            </a:r>
            <a:r>
              <a:rPr lang="en-US" sz="4400" b="1" dirty="0" err="1">
                <a:solidFill>
                  <a:srgbClr val="002060"/>
                </a:solidFill>
                <a:latin typeface="Bahnschrift" panose="020B0502040204020203" pitchFamily="34" charset="0"/>
                <a:ea typeface="Roboto" panose="02000000000000000000" pitchFamily="2" charset="0"/>
                <a:cs typeface="+mj-cs"/>
              </a:rPr>
              <a:t>inteligencia</a:t>
            </a:r>
            <a:r>
              <a:rPr lang="en-US" sz="4400" b="1" dirty="0">
                <a:solidFill>
                  <a:srgbClr val="002060"/>
                </a:solidFill>
                <a:latin typeface="Bahnschrift" panose="020B0502040204020203" pitchFamily="34" charset="0"/>
                <a:ea typeface="Roboto" panose="02000000000000000000" pitchFamily="2" charset="0"/>
                <a:cs typeface="+mj-cs"/>
              </a:rPr>
              <a:t> artificial</a:t>
            </a:r>
          </a:p>
        </p:txBody>
      </p:sp>
      <p:grpSp>
        <p:nvGrpSpPr>
          <p:cNvPr id="3" name="Grupo 2"/>
          <p:cNvGrpSpPr/>
          <p:nvPr/>
        </p:nvGrpSpPr>
        <p:grpSpPr>
          <a:xfrm>
            <a:off x="934950" y="1825385"/>
            <a:ext cx="4803375" cy="4919241"/>
            <a:chOff x="972274" y="1825385"/>
            <a:chExt cx="4688155" cy="4919241"/>
          </a:xfrm>
        </p:grpSpPr>
        <p:sp>
          <p:nvSpPr>
            <p:cNvPr id="2" name="Rectángulo redondeado 1"/>
            <p:cNvSpPr/>
            <p:nvPr/>
          </p:nvSpPr>
          <p:spPr>
            <a:xfrm>
              <a:off x="972274" y="1825385"/>
              <a:ext cx="4688155" cy="4919241"/>
            </a:xfrm>
            <a:prstGeom prst="roundRect">
              <a:avLst>
                <a:gd name="adj" fmla="val 5838"/>
              </a:avLst>
            </a:prstGeom>
            <a:solidFill>
              <a:schemeClr val="accent6">
                <a:lumMod val="20000"/>
                <a:lumOff val="80000"/>
                <a:alpha val="43922"/>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7" name="Freeform 7"/>
            <p:cNvSpPr/>
            <p:nvPr/>
          </p:nvSpPr>
          <p:spPr>
            <a:xfrm flipV="1">
              <a:off x="1218142" y="2022323"/>
              <a:ext cx="190068" cy="190068"/>
            </a:xfrm>
            <a:custGeom>
              <a:avLst/>
              <a:gdLst/>
              <a:ahLst/>
              <a:cxnLst/>
              <a:rect l="l" t="t" r="r" b="b"/>
              <a:pathLst>
                <a:path w="285102" h="285102">
                  <a:moveTo>
                    <a:pt x="0" y="285103"/>
                  </a:moveTo>
                  <a:lnTo>
                    <a:pt x="285102" y="285103"/>
                  </a:lnTo>
                  <a:lnTo>
                    <a:pt x="285102" y="0"/>
                  </a:lnTo>
                  <a:lnTo>
                    <a:pt x="0" y="0"/>
                  </a:lnTo>
                  <a:lnTo>
                    <a:pt x="0" y="28510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1218142" y="3025970"/>
              <a:ext cx="3983567" cy="3636316"/>
            </a:xfrm>
            <a:prstGeom prst="rect">
              <a:avLst/>
            </a:prstGeom>
          </p:spPr>
          <p:txBody>
            <a:bodyPr lIns="0" tIns="0" rIns="0" bIns="0" rtlCol="0" anchor="t">
              <a:spAutoFit/>
            </a:bodyPr>
            <a:lstStyle/>
            <a:p>
              <a:pPr>
                <a:lnSpc>
                  <a:spcPct val="150000"/>
                </a:lnSpc>
              </a:pPr>
              <a:r>
                <a:rPr lang="en-US" sz="2000" dirty="0" err="1">
                  <a:solidFill>
                    <a:srgbClr val="000000"/>
                  </a:solidFill>
                  <a:latin typeface="Telegraf"/>
                </a:rPr>
                <a:t>Es</a:t>
              </a:r>
              <a:r>
                <a:rPr lang="en-US" sz="2000" dirty="0">
                  <a:solidFill>
                    <a:srgbClr val="000000"/>
                  </a:solidFill>
                  <a:latin typeface="Telegraf"/>
                </a:rPr>
                <a:t> </a:t>
              </a:r>
              <a:r>
                <a:rPr lang="en-US" sz="2000" dirty="0" err="1">
                  <a:solidFill>
                    <a:srgbClr val="000000"/>
                  </a:solidFill>
                  <a:latin typeface="Telegraf"/>
                </a:rPr>
                <a:t>diseñada</a:t>
              </a:r>
              <a:r>
                <a:rPr lang="en-US" sz="2000" dirty="0">
                  <a:solidFill>
                    <a:srgbClr val="000000"/>
                  </a:solidFill>
                  <a:latin typeface="Telegraf"/>
                </a:rPr>
                <a:t> para </a:t>
              </a:r>
              <a:r>
                <a:rPr lang="en-US" sz="2000" dirty="0" err="1">
                  <a:solidFill>
                    <a:srgbClr val="000000"/>
                  </a:solidFill>
                  <a:latin typeface="Telegraf"/>
                </a:rPr>
                <a:t>realizar</a:t>
              </a:r>
              <a:r>
                <a:rPr lang="en-US" sz="2000" dirty="0">
                  <a:solidFill>
                    <a:srgbClr val="000000"/>
                  </a:solidFill>
                  <a:latin typeface="Telegraf"/>
                </a:rPr>
                <a:t> </a:t>
              </a:r>
              <a:r>
                <a:rPr lang="en-US" sz="2000" dirty="0" err="1">
                  <a:solidFill>
                    <a:srgbClr val="000000"/>
                  </a:solidFill>
                  <a:latin typeface="Telegraf"/>
                </a:rPr>
                <a:t>tareas</a:t>
              </a:r>
              <a:r>
                <a:rPr lang="en-US" sz="2000" dirty="0">
                  <a:solidFill>
                    <a:srgbClr val="000000"/>
                  </a:solidFill>
                  <a:latin typeface="Telegraf"/>
                </a:rPr>
                <a:t> </a:t>
              </a:r>
              <a:r>
                <a:rPr lang="en-US" sz="2000" dirty="0" err="1">
                  <a:solidFill>
                    <a:srgbClr val="000000"/>
                  </a:solidFill>
                  <a:latin typeface="Telegraf"/>
                </a:rPr>
                <a:t>específicas</a:t>
              </a:r>
              <a:r>
                <a:rPr lang="en-US" sz="2000" dirty="0">
                  <a:solidFill>
                    <a:srgbClr val="000000"/>
                  </a:solidFill>
                  <a:latin typeface="Telegraf"/>
                </a:rPr>
                <a:t> y </a:t>
              </a:r>
              <a:r>
                <a:rPr lang="en-US" sz="2000" dirty="0" err="1">
                  <a:solidFill>
                    <a:srgbClr val="000000"/>
                  </a:solidFill>
                  <a:latin typeface="Telegraf"/>
                </a:rPr>
                <a:t>limitadas</a:t>
              </a:r>
              <a:r>
                <a:rPr lang="en-US" sz="2000" dirty="0">
                  <a:solidFill>
                    <a:srgbClr val="000000"/>
                  </a:solidFill>
                  <a:latin typeface="Telegraf"/>
                </a:rPr>
                <a:t>. </a:t>
              </a:r>
              <a:r>
                <a:rPr lang="en-US" sz="2000" dirty="0" err="1">
                  <a:solidFill>
                    <a:srgbClr val="000000"/>
                  </a:solidFill>
                  <a:latin typeface="Telegraf"/>
                </a:rPr>
                <a:t>Es</a:t>
              </a:r>
              <a:r>
                <a:rPr lang="en-US" sz="2000" dirty="0">
                  <a:solidFill>
                    <a:srgbClr val="000000"/>
                  </a:solidFill>
                  <a:latin typeface="Telegraf"/>
                </a:rPr>
                <a:t> </a:t>
              </a:r>
              <a:r>
                <a:rPr lang="en-US" sz="2000" dirty="0" err="1">
                  <a:solidFill>
                    <a:srgbClr val="000000"/>
                  </a:solidFill>
                  <a:latin typeface="Telegraf"/>
                </a:rPr>
                <a:t>decir</a:t>
              </a:r>
              <a:r>
                <a:rPr lang="en-US" sz="2000" dirty="0">
                  <a:solidFill>
                    <a:srgbClr val="000000"/>
                  </a:solidFill>
                  <a:latin typeface="Telegraf"/>
                </a:rPr>
                <a:t>, se </a:t>
              </a:r>
              <a:r>
                <a:rPr lang="en-US" sz="2000" dirty="0" err="1">
                  <a:solidFill>
                    <a:srgbClr val="000000"/>
                  </a:solidFill>
                  <a:latin typeface="Telegraf"/>
                </a:rPr>
                <a:t>enfoca</a:t>
              </a:r>
              <a:r>
                <a:rPr lang="en-US" sz="2000" dirty="0">
                  <a:solidFill>
                    <a:srgbClr val="000000"/>
                  </a:solidFill>
                  <a:latin typeface="Telegraf"/>
                </a:rPr>
                <a:t> </a:t>
              </a:r>
              <a:r>
                <a:rPr lang="en-US" sz="2000" dirty="0" err="1">
                  <a:solidFill>
                    <a:srgbClr val="000000"/>
                  </a:solidFill>
                  <a:latin typeface="Telegraf"/>
                </a:rPr>
                <a:t>en</a:t>
              </a:r>
              <a:r>
                <a:rPr lang="en-US" sz="2000" dirty="0">
                  <a:solidFill>
                    <a:srgbClr val="000000"/>
                  </a:solidFill>
                  <a:latin typeface="Telegraf"/>
                </a:rPr>
                <a:t> resolver un </a:t>
              </a:r>
              <a:r>
                <a:rPr lang="en-US" sz="2000" dirty="0" err="1">
                  <a:solidFill>
                    <a:srgbClr val="000000"/>
                  </a:solidFill>
                  <a:latin typeface="Telegraf"/>
                </a:rPr>
                <a:t>problema</a:t>
              </a:r>
              <a:r>
                <a:rPr lang="en-US" sz="2000" dirty="0">
                  <a:solidFill>
                    <a:srgbClr val="000000"/>
                  </a:solidFill>
                  <a:latin typeface="Telegraf"/>
                </a:rPr>
                <a:t> particular o </a:t>
              </a:r>
              <a:r>
                <a:rPr lang="en-US" sz="2000" dirty="0" err="1">
                  <a:solidFill>
                    <a:srgbClr val="000000"/>
                  </a:solidFill>
                  <a:latin typeface="Telegraf"/>
                </a:rPr>
                <a:t>realizar</a:t>
              </a:r>
              <a:r>
                <a:rPr lang="en-US" sz="2000" dirty="0">
                  <a:solidFill>
                    <a:srgbClr val="000000"/>
                  </a:solidFill>
                  <a:latin typeface="Telegraf"/>
                </a:rPr>
                <a:t> </a:t>
              </a:r>
              <a:r>
                <a:rPr lang="en-US" sz="2000" dirty="0" err="1">
                  <a:solidFill>
                    <a:srgbClr val="000000"/>
                  </a:solidFill>
                  <a:latin typeface="Telegraf"/>
                </a:rPr>
                <a:t>una</a:t>
              </a:r>
              <a:r>
                <a:rPr lang="en-US" sz="2000" dirty="0">
                  <a:solidFill>
                    <a:srgbClr val="000000"/>
                  </a:solidFill>
                  <a:latin typeface="Telegraf"/>
                </a:rPr>
                <a:t> </a:t>
              </a:r>
              <a:r>
                <a:rPr lang="en-US" sz="2000" dirty="0" err="1">
                  <a:solidFill>
                    <a:srgbClr val="000000"/>
                  </a:solidFill>
                  <a:latin typeface="Telegraf"/>
                </a:rPr>
                <a:t>tarea</a:t>
              </a:r>
              <a:r>
                <a:rPr lang="en-US" sz="2000" dirty="0">
                  <a:solidFill>
                    <a:srgbClr val="000000"/>
                  </a:solidFill>
                  <a:latin typeface="Telegraf"/>
                </a:rPr>
                <a:t> </a:t>
              </a:r>
              <a:r>
                <a:rPr lang="en-US" sz="2000" dirty="0" err="1">
                  <a:solidFill>
                    <a:srgbClr val="000000"/>
                  </a:solidFill>
                  <a:latin typeface="Telegraf"/>
                </a:rPr>
                <a:t>específica</a:t>
              </a:r>
              <a:r>
                <a:rPr lang="en-US" sz="2000" dirty="0">
                  <a:solidFill>
                    <a:srgbClr val="000000"/>
                  </a:solidFill>
                  <a:latin typeface="Telegraf"/>
                </a:rPr>
                <a:t>. </a:t>
              </a:r>
              <a:r>
                <a:rPr lang="en-US" sz="2000" dirty="0" err="1">
                  <a:solidFill>
                    <a:srgbClr val="000000"/>
                  </a:solidFill>
                  <a:latin typeface="Telegraf"/>
                </a:rPr>
                <a:t>Por</a:t>
              </a:r>
              <a:r>
                <a:rPr lang="en-US" sz="2000" dirty="0">
                  <a:solidFill>
                    <a:srgbClr val="000000"/>
                  </a:solidFill>
                  <a:latin typeface="Telegraf"/>
                </a:rPr>
                <a:t> </a:t>
              </a:r>
              <a:r>
                <a:rPr lang="en-US" sz="2000" dirty="0" err="1">
                  <a:solidFill>
                    <a:srgbClr val="000000"/>
                  </a:solidFill>
                  <a:latin typeface="Telegraf"/>
                </a:rPr>
                <a:t>ejemplo</a:t>
              </a:r>
              <a:r>
                <a:rPr lang="en-US" sz="2000" dirty="0">
                  <a:solidFill>
                    <a:srgbClr val="000000"/>
                  </a:solidFill>
                  <a:latin typeface="Telegraf"/>
                </a:rPr>
                <a:t>, un </a:t>
              </a:r>
              <a:r>
                <a:rPr lang="en-US" sz="2000" dirty="0" err="1">
                  <a:solidFill>
                    <a:srgbClr val="000000"/>
                  </a:solidFill>
                  <a:latin typeface="Telegraf"/>
                </a:rPr>
                <a:t>sistema</a:t>
              </a:r>
              <a:r>
                <a:rPr lang="en-US" sz="2000" dirty="0">
                  <a:solidFill>
                    <a:srgbClr val="000000"/>
                  </a:solidFill>
                  <a:latin typeface="Telegraf"/>
                </a:rPr>
                <a:t> de </a:t>
              </a:r>
              <a:r>
                <a:rPr lang="en-US" sz="2000" dirty="0" err="1">
                  <a:solidFill>
                    <a:srgbClr val="000000"/>
                  </a:solidFill>
                  <a:latin typeface="Telegraf"/>
                </a:rPr>
                <a:t>reconocimiento</a:t>
              </a:r>
              <a:r>
                <a:rPr lang="en-US" sz="2000" dirty="0">
                  <a:solidFill>
                    <a:srgbClr val="000000"/>
                  </a:solidFill>
                  <a:latin typeface="Telegraf"/>
                </a:rPr>
                <a:t> de </a:t>
              </a:r>
              <a:r>
                <a:rPr lang="en-US" sz="2000" dirty="0" err="1">
                  <a:solidFill>
                    <a:srgbClr val="000000"/>
                  </a:solidFill>
                  <a:latin typeface="Telegraf"/>
                </a:rPr>
                <a:t>voz</a:t>
              </a:r>
              <a:r>
                <a:rPr lang="en-US" sz="2000" dirty="0">
                  <a:solidFill>
                    <a:srgbClr val="000000"/>
                  </a:solidFill>
                  <a:latin typeface="Telegraf"/>
                </a:rPr>
                <a:t> o de </a:t>
              </a:r>
              <a:r>
                <a:rPr lang="en-US" sz="2000" dirty="0" err="1">
                  <a:solidFill>
                    <a:srgbClr val="000000"/>
                  </a:solidFill>
                  <a:latin typeface="Telegraf"/>
                </a:rPr>
                <a:t>análisis</a:t>
              </a:r>
              <a:r>
                <a:rPr lang="en-US" sz="2000" dirty="0">
                  <a:solidFill>
                    <a:srgbClr val="000000"/>
                  </a:solidFill>
                  <a:latin typeface="Telegraf"/>
                </a:rPr>
                <a:t> de </a:t>
              </a:r>
              <a:r>
                <a:rPr lang="en-US" sz="2000" dirty="0" err="1">
                  <a:solidFill>
                    <a:srgbClr val="000000"/>
                  </a:solidFill>
                  <a:latin typeface="Telegraf"/>
                </a:rPr>
                <a:t>datos</a:t>
              </a:r>
              <a:r>
                <a:rPr lang="en-US" sz="2000" dirty="0">
                  <a:solidFill>
                    <a:srgbClr val="000000"/>
                  </a:solidFill>
                  <a:latin typeface="Telegraf"/>
                </a:rPr>
                <a:t> </a:t>
              </a:r>
              <a:r>
                <a:rPr lang="en-US" sz="2000" dirty="0" err="1">
                  <a:solidFill>
                    <a:srgbClr val="000000"/>
                  </a:solidFill>
                  <a:latin typeface="Telegraf"/>
                </a:rPr>
                <a:t>es</a:t>
              </a:r>
              <a:r>
                <a:rPr lang="en-US" sz="2000" dirty="0">
                  <a:solidFill>
                    <a:srgbClr val="000000"/>
                  </a:solidFill>
                  <a:latin typeface="Telegraf"/>
                </a:rPr>
                <a:t> un </a:t>
              </a:r>
              <a:r>
                <a:rPr lang="en-US" sz="2000" dirty="0" err="1">
                  <a:solidFill>
                    <a:srgbClr val="000000"/>
                  </a:solidFill>
                  <a:latin typeface="Telegraf"/>
                </a:rPr>
                <a:t>ejemplo</a:t>
              </a:r>
              <a:r>
                <a:rPr lang="en-US" sz="2000" dirty="0">
                  <a:solidFill>
                    <a:srgbClr val="000000"/>
                  </a:solidFill>
                  <a:latin typeface="Telegraf"/>
                </a:rPr>
                <a:t> de IA </a:t>
              </a:r>
              <a:r>
                <a:rPr lang="en-US" sz="2000" dirty="0" err="1">
                  <a:solidFill>
                    <a:srgbClr val="000000"/>
                  </a:solidFill>
                  <a:latin typeface="Telegraf"/>
                </a:rPr>
                <a:t>débil</a:t>
              </a:r>
              <a:r>
                <a:rPr lang="en-US" sz="2000" dirty="0">
                  <a:solidFill>
                    <a:srgbClr val="000000"/>
                  </a:solidFill>
                  <a:latin typeface="Telegraf"/>
                </a:rPr>
                <a:t>.</a:t>
              </a:r>
            </a:p>
          </p:txBody>
        </p:sp>
        <p:sp>
          <p:nvSpPr>
            <p:cNvPr id="13" name="TextBox 13"/>
            <p:cNvSpPr txBox="1"/>
            <p:nvPr/>
          </p:nvSpPr>
          <p:spPr>
            <a:xfrm>
              <a:off x="1218142" y="2519866"/>
              <a:ext cx="4381282" cy="320601"/>
            </a:xfrm>
            <a:prstGeom prst="rect">
              <a:avLst/>
            </a:prstGeom>
          </p:spPr>
          <p:txBody>
            <a:bodyPr lIns="0" tIns="0" rIns="0" bIns="0" rtlCol="0" anchor="t">
              <a:spAutoFit/>
            </a:bodyPr>
            <a:lstStyle/>
            <a:p>
              <a:pPr>
                <a:lnSpc>
                  <a:spcPts val="2496"/>
                </a:lnSpc>
              </a:pPr>
              <a:r>
                <a:rPr lang="en-US" sz="2800" b="1" dirty="0" err="1">
                  <a:solidFill>
                    <a:srgbClr val="000000"/>
                  </a:solidFill>
                  <a:latin typeface="Telegraf Bold"/>
                </a:rPr>
                <a:t>Inteligencia</a:t>
              </a:r>
              <a:r>
                <a:rPr lang="en-US" sz="2800" b="1" dirty="0">
                  <a:solidFill>
                    <a:srgbClr val="000000"/>
                  </a:solidFill>
                  <a:latin typeface="Telegraf Bold"/>
                </a:rPr>
                <a:t> artificial </a:t>
              </a:r>
              <a:r>
                <a:rPr lang="en-US" sz="2800" b="1" dirty="0" err="1">
                  <a:solidFill>
                    <a:srgbClr val="000000"/>
                  </a:solidFill>
                  <a:latin typeface="Telegraf Bold"/>
                </a:rPr>
                <a:t>débil</a:t>
              </a:r>
              <a:endParaRPr lang="en-US" sz="2800" b="1" dirty="0">
                <a:solidFill>
                  <a:srgbClr val="000000"/>
                </a:solidFill>
                <a:latin typeface="Telegraf Bold"/>
              </a:endParaRPr>
            </a:p>
          </p:txBody>
        </p:sp>
      </p:grpSp>
      <p:grpSp>
        <p:nvGrpSpPr>
          <p:cNvPr id="4" name="Grupo 3"/>
          <p:cNvGrpSpPr/>
          <p:nvPr/>
        </p:nvGrpSpPr>
        <p:grpSpPr>
          <a:xfrm>
            <a:off x="5999607" y="1825385"/>
            <a:ext cx="4904457" cy="4919241"/>
            <a:chOff x="5906297" y="1825385"/>
            <a:chExt cx="4904457" cy="4919241"/>
          </a:xfrm>
        </p:grpSpPr>
        <p:sp>
          <p:nvSpPr>
            <p:cNvPr id="15" name="Rectángulo redondeado 14"/>
            <p:cNvSpPr/>
            <p:nvPr/>
          </p:nvSpPr>
          <p:spPr>
            <a:xfrm>
              <a:off x="5906297" y="1825385"/>
              <a:ext cx="4904457" cy="4919241"/>
            </a:xfrm>
            <a:prstGeom prst="roundRect">
              <a:avLst>
                <a:gd name="adj" fmla="val 5838"/>
              </a:avLst>
            </a:prstGeom>
            <a:solidFill>
              <a:srgbClr val="FBE5D6">
                <a:alpha val="43922"/>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8" name="Freeform 8"/>
            <p:cNvSpPr/>
            <p:nvPr/>
          </p:nvSpPr>
          <p:spPr>
            <a:xfrm flipV="1">
              <a:off x="6096000" y="2022323"/>
              <a:ext cx="190068" cy="190068"/>
            </a:xfrm>
            <a:custGeom>
              <a:avLst/>
              <a:gdLst/>
              <a:ahLst/>
              <a:cxnLst/>
              <a:rect l="l" t="t" r="r" b="b"/>
              <a:pathLst>
                <a:path w="285102" h="285102">
                  <a:moveTo>
                    <a:pt x="0" y="285103"/>
                  </a:moveTo>
                  <a:lnTo>
                    <a:pt x="285102" y="285103"/>
                  </a:lnTo>
                  <a:lnTo>
                    <a:pt x="285102" y="0"/>
                  </a:lnTo>
                  <a:lnTo>
                    <a:pt x="0" y="0"/>
                  </a:lnTo>
                  <a:lnTo>
                    <a:pt x="0" y="28510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6096000" y="3025970"/>
              <a:ext cx="4085167" cy="3636316"/>
            </a:xfrm>
            <a:prstGeom prst="rect">
              <a:avLst/>
            </a:prstGeom>
          </p:spPr>
          <p:txBody>
            <a:bodyPr lIns="0" tIns="0" rIns="0" bIns="0" rtlCol="0" anchor="t">
              <a:spAutoFit/>
            </a:bodyPr>
            <a:lstStyle/>
            <a:p>
              <a:pPr>
                <a:lnSpc>
                  <a:spcPct val="150000"/>
                </a:lnSpc>
              </a:pPr>
              <a:r>
                <a:rPr lang="en-US" sz="2000">
                  <a:solidFill>
                    <a:srgbClr val="000000"/>
                  </a:solidFill>
                  <a:latin typeface="Telegraf"/>
                </a:rPr>
                <a:t>Es capaz de realizar cualquier tarea que una persona pueda hacer, y de adaptarse a nuevas situaciones y contextos. Esta es la forma de IA que se encuentra en los libros de ciencia ficción y películas, y aún no se ha logrado su desarrollo completo. </a:t>
              </a:r>
            </a:p>
          </p:txBody>
        </p:sp>
        <p:sp>
          <p:nvSpPr>
            <p:cNvPr id="14" name="TextBox 14"/>
            <p:cNvSpPr txBox="1"/>
            <p:nvPr/>
          </p:nvSpPr>
          <p:spPr>
            <a:xfrm>
              <a:off x="6096000" y="2519866"/>
              <a:ext cx="4533196" cy="320601"/>
            </a:xfrm>
            <a:prstGeom prst="rect">
              <a:avLst/>
            </a:prstGeom>
          </p:spPr>
          <p:txBody>
            <a:bodyPr lIns="0" tIns="0" rIns="0" bIns="0" rtlCol="0" anchor="t">
              <a:spAutoFit/>
            </a:bodyPr>
            <a:lstStyle/>
            <a:p>
              <a:pPr>
                <a:lnSpc>
                  <a:spcPts val="2496"/>
                </a:lnSpc>
              </a:pPr>
              <a:r>
                <a:rPr lang="en-US" sz="2800" b="1">
                  <a:solidFill>
                    <a:srgbClr val="000000"/>
                  </a:solidFill>
                  <a:latin typeface="Telegraf Bold"/>
                </a:rPr>
                <a:t>Inteligencia artificial fuerte</a:t>
              </a:r>
            </a:p>
          </p:txBody>
        </p:sp>
      </p:grpSp>
    </p:spTree>
    <p:extLst>
      <p:ext uri="{BB962C8B-B14F-4D97-AF65-F5344CB8AC3E}">
        <p14:creationId xmlns:p14="http://schemas.microsoft.com/office/powerpoint/2010/main" val="249878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78853" y="0"/>
            <a:ext cx="12270853" cy="6858000"/>
          </a:xfrm>
          <a:prstGeom prst="rect">
            <a:avLst/>
          </a:prstGeom>
        </p:spPr>
      </p:pic>
    </p:spTree>
    <p:extLst>
      <p:ext uri="{BB962C8B-B14F-4D97-AF65-F5344CB8AC3E}">
        <p14:creationId xmlns:p14="http://schemas.microsoft.com/office/powerpoint/2010/main" val="1809284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4943" y="0"/>
            <a:ext cx="12196943" cy="6858000"/>
          </a:xfrm>
          <a:prstGeom prst="rect">
            <a:avLst/>
          </a:prstGeom>
        </p:spPr>
      </p:pic>
    </p:spTree>
    <p:extLst>
      <p:ext uri="{BB962C8B-B14F-4D97-AF65-F5344CB8AC3E}">
        <p14:creationId xmlns:p14="http://schemas.microsoft.com/office/powerpoint/2010/main" val="30238725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474787" y="3805760"/>
            <a:ext cx="8963025" cy="1282402"/>
          </a:xfrm>
          <a:prstGeom prst="rect">
            <a:avLst/>
          </a:prstGeom>
        </p:spPr>
        <p:txBody>
          <a:bodyPr lIns="0" tIns="0" rIns="0" bIns="0" rtlCol="0" anchor="t">
            <a:spAutoFit/>
          </a:bodyPr>
          <a:lstStyle/>
          <a:p>
            <a:pPr algn="r">
              <a:lnSpc>
                <a:spcPts val="9986"/>
              </a:lnSpc>
            </a:pPr>
            <a:r>
              <a:rPr lang="en-US" sz="7133">
                <a:solidFill>
                  <a:srgbClr val="E3E8FF"/>
                </a:solidFill>
                <a:latin typeface="Heroes Assemble 3D Italic"/>
              </a:rPr>
              <a:t>  Estrategias didácticas  </a:t>
            </a:r>
          </a:p>
        </p:txBody>
      </p:sp>
      <p:pic>
        <p:nvPicPr>
          <p:cNvPr id="5" name="Imagen 4"/>
          <p:cNvPicPr>
            <a:picLocks noChangeAspect="1"/>
          </p:cNvPicPr>
          <p:nvPr/>
        </p:nvPicPr>
        <p:blipFill>
          <a:blip r:embed="rId2"/>
          <a:stretch>
            <a:fillRect/>
          </a:stretch>
        </p:blipFill>
        <p:spPr>
          <a:xfrm>
            <a:off x="-4943" y="0"/>
            <a:ext cx="12196943" cy="6858000"/>
          </a:xfrm>
          <a:prstGeom prst="rect">
            <a:avLst/>
          </a:prstGeom>
        </p:spPr>
      </p:pic>
    </p:spTree>
    <p:extLst>
      <p:ext uri="{BB962C8B-B14F-4D97-AF65-F5344CB8AC3E}">
        <p14:creationId xmlns:p14="http://schemas.microsoft.com/office/powerpoint/2010/main" val="40812644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 y="2779"/>
            <a:ext cx="12192000" cy="6855221"/>
          </a:xfrm>
          <a:prstGeom prst="rect">
            <a:avLst/>
          </a:prstGeom>
        </p:spPr>
      </p:pic>
    </p:spTree>
    <p:extLst>
      <p:ext uri="{BB962C8B-B14F-4D97-AF65-F5344CB8AC3E}">
        <p14:creationId xmlns:p14="http://schemas.microsoft.com/office/powerpoint/2010/main" val="38002453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1178917D-6BDC-92FE-EEF2-EBC5D0ABE89C}"/>
              </a:ext>
            </a:extLst>
          </p:cNvPr>
          <p:cNvSpPr txBox="1">
            <a:spLocks/>
          </p:cNvSpPr>
          <p:nvPr/>
        </p:nvSpPr>
        <p:spPr>
          <a:xfrm>
            <a:off x="353411" y="2524023"/>
            <a:ext cx="6950215" cy="1712856"/>
          </a:xfrm>
          <a:prstGeom prst="rect">
            <a:avLst/>
          </a:prstGeom>
          <a:noFill/>
          <a:scene3d>
            <a:camera prst="orthographicFront"/>
            <a:lightRig rig="threePt" dir="t"/>
          </a:scene3d>
          <a:sp3d>
            <a:bevelT w="165100" prst="coolSlant"/>
          </a:sp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ES" sz="8800" dirty="0">
                <a:solidFill>
                  <a:srgbClr val="186AAD"/>
                </a:solidFill>
                <a:latin typeface="Franklin Gothic Heavy" panose="020B0903020102020204" pitchFamily="34" charset="0"/>
              </a:rPr>
              <a:t>¡Gracias por su atención!</a:t>
            </a:r>
            <a:endParaRPr lang="es-NI" sz="8800" dirty="0">
              <a:solidFill>
                <a:srgbClr val="186AAD"/>
              </a:solidFill>
              <a:latin typeface="Franklin Gothic Heavy" panose="020B0903020102020204" pitchFamily="34" charset="0"/>
            </a:endParaRPr>
          </a:p>
        </p:txBody>
      </p:sp>
      <p:pic>
        <p:nvPicPr>
          <p:cNvPr id="3" name="Picture 2" descr="descontextualizar la inteligencia artificial, fondo blanco"/>
          <p:cNvPicPr>
            <a:picLocks noChangeAspect="1" noChangeArrowheads="1"/>
          </p:cNvPicPr>
          <p:nvPr/>
        </p:nvPicPr>
        <p:blipFill>
          <a:blip r:embed="rId2">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5105083" y="-137160"/>
            <a:ext cx="8748077" cy="874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798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439386" y="3121008"/>
            <a:ext cx="7031174" cy="628686"/>
            <a:chOff x="0" y="0"/>
            <a:chExt cx="3779721" cy="337960"/>
          </a:xfrm>
        </p:grpSpPr>
        <p:sp>
          <p:nvSpPr>
            <p:cNvPr id="3" name="Freeform 3"/>
            <p:cNvSpPr/>
            <p:nvPr/>
          </p:nvSpPr>
          <p:spPr>
            <a:xfrm>
              <a:off x="0" y="0"/>
              <a:ext cx="3779721" cy="337960"/>
            </a:xfrm>
            <a:custGeom>
              <a:avLst/>
              <a:gdLst/>
              <a:ahLst/>
              <a:cxnLst/>
              <a:rect l="l" t="t" r="r" b="b"/>
              <a:pathLst>
                <a:path w="3779721" h="337960">
                  <a:moveTo>
                    <a:pt x="0" y="0"/>
                  </a:moveTo>
                  <a:lnTo>
                    <a:pt x="3779721" y="0"/>
                  </a:lnTo>
                  <a:lnTo>
                    <a:pt x="3779721" y="337960"/>
                  </a:lnTo>
                  <a:lnTo>
                    <a:pt x="0" y="337960"/>
                  </a:lnTo>
                  <a:close/>
                </a:path>
              </a:pathLst>
            </a:custGeom>
            <a:gradFill rotWithShape="1">
              <a:gsLst>
                <a:gs pos="0">
                  <a:srgbClr val="501BA4">
                    <a:alpha val="100000"/>
                  </a:srgbClr>
                </a:gs>
                <a:gs pos="100000">
                  <a:srgbClr val="F83EA3">
                    <a:alpha val="100000"/>
                  </a:srgbClr>
                </a:gs>
              </a:gsLst>
              <a:lin ang="0"/>
            </a:gradFill>
          </p:spPr>
        </p:sp>
        <p:sp>
          <p:nvSpPr>
            <p:cNvPr id="4" name="TextBox 4"/>
            <p:cNvSpPr txBox="1"/>
            <p:nvPr/>
          </p:nvSpPr>
          <p:spPr>
            <a:xfrm>
              <a:off x="0" y="-123825"/>
              <a:ext cx="812800" cy="936625"/>
            </a:xfrm>
            <a:prstGeom prst="rect">
              <a:avLst/>
            </a:prstGeom>
          </p:spPr>
          <p:txBody>
            <a:bodyPr lIns="33867" tIns="33867" rIns="33867" bIns="33867" rtlCol="0" anchor="ctr"/>
            <a:lstStyle/>
            <a:p>
              <a:pPr algn="ctr">
                <a:lnSpc>
                  <a:spcPts val="2566"/>
                </a:lnSpc>
              </a:pPr>
              <a:endParaRPr sz="1200"/>
            </a:p>
          </p:txBody>
        </p:sp>
      </p:grpSp>
      <p:sp>
        <p:nvSpPr>
          <p:cNvPr id="5" name="Freeform 5"/>
          <p:cNvSpPr/>
          <p:nvPr/>
        </p:nvSpPr>
        <p:spPr>
          <a:xfrm>
            <a:off x="11296650" y="1408871"/>
            <a:ext cx="2289012" cy="2114215"/>
          </a:xfrm>
          <a:custGeom>
            <a:avLst/>
            <a:gdLst/>
            <a:ahLst/>
            <a:cxnLst/>
            <a:rect l="l" t="t" r="r" b="b"/>
            <a:pathLst>
              <a:path w="3433518" h="3171322">
                <a:moveTo>
                  <a:pt x="0" y="0"/>
                </a:moveTo>
                <a:lnTo>
                  <a:pt x="3433518" y="0"/>
                </a:lnTo>
                <a:lnTo>
                  <a:pt x="3433518" y="3171322"/>
                </a:lnTo>
                <a:lnTo>
                  <a:pt x="0" y="3171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V="1">
            <a:off x="931947" y="1106575"/>
            <a:ext cx="190068" cy="190068"/>
          </a:xfrm>
          <a:custGeom>
            <a:avLst/>
            <a:gdLst/>
            <a:ahLst/>
            <a:cxnLst/>
            <a:rect l="l" t="t" r="r" b="b"/>
            <a:pathLst>
              <a:path w="285102" h="285102">
                <a:moveTo>
                  <a:pt x="0" y="285103"/>
                </a:moveTo>
                <a:lnTo>
                  <a:pt x="285102" y="285103"/>
                </a:lnTo>
                <a:lnTo>
                  <a:pt x="285102" y="0"/>
                </a:lnTo>
                <a:lnTo>
                  <a:pt x="0" y="0"/>
                </a:lnTo>
                <a:lnTo>
                  <a:pt x="0" y="28510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1506200" y="6330950"/>
            <a:ext cx="355572" cy="230832"/>
          </a:xfrm>
          <a:prstGeom prst="rect">
            <a:avLst/>
          </a:prstGeom>
        </p:spPr>
        <p:txBody>
          <a:bodyPr lIns="0" tIns="0" rIns="0" bIns="0" rtlCol="0" anchor="t">
            <a:spAutoFit/>
          </a:bodyPr>
          <a:lstStyle/>
          <a:p>
            <a:pPr algn="r">
              <a:lnSpc>
                <a:spcPts val="1794"/>
              </a:lnSpc>
            </a:pPr>
            <a:r>
              <a:rPr lang="en-US" sz="1533">
                <a:solidFill>
                  <a:srgbClr val="000000"/>
                </a:solidFill>
                <a:latin typeface="Telegraf"/>
              </a:rPr>
              <a:t>03</a:t>
            </a:r>
          </a:p>
        </p:txBody>
      </p:sp>
      <p:sp>
        <p:nvSpPr>
          <p:cNvPr id="8" name="Freeform 8"/>
          <p:cNvSpPr/>
          <p:nvPr/>
        </p:nvSpPr>
        <p:spPr>
          <a:xfrm flipV="1">
            <a:off x="931947" y="1630341"/>
            <a:ext cx="190068" cy="190068"/>
          </a:xfrm>
          <a:custGeom>
            <a:avLst/>
            <a:gdLst/>
            <a:ahLst/>
            <a:cxnLst/>
            <a:rect l="l" t="t" r="r" b="b"/>
            <a:pathLst>
              <a:path w="285102" h="285102">
                <a:moveTo>
                  <a:pt x="0" y="285102"/>
                </a:moveTo>
                <a:lnTo>
                  <a:pt x="285102" y="285102"/>
                </a:lnTo>
                <a:lnTo>
                  <a:pt x="285102" y="0"/>
                </a:lnTo>
                <a:lnTo>
                  <a:pt x="0" y="0"/>
                </a:lnTo>
                <a:lnTo>
                  <a:pt x="0" y="28510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356134" y="1305085"/>
            <a:ext cx="6604650" cy="346249"/>
          </a:xfrm>
          <a:prstGeom prst="rect">
            <a:avLst/>
          </a:prstGeom>
        </p:spPr>
        <p:txBody>
          <a:bodyPr lIns="0" tIns="0" rIns="0" bIns="0" rtlCol="0" anchor="t">
            <a:spAutoFit/>
          </a:bodyPr>
          <a:lstStyle/>
          <a:p>
            <a:pPr>
              <a:lnSpc>
                <a:spcPts val="2707"/>
              </a:lnSpc>
            </a:pPr>
            <a:r>
              <a:rPr lang="en-US" sz="1933">
                <a:solidFill>
                  <a:srgbClr val="000000"/>
                </a:solidFill>
                <a:latin typeface="Telegraf"/>
              </a:rPr>
              <a:t>Máster en didáctica de las ingenierías y la arquitectura</a:t>
            </a:r>
          </a:p>
        </p:txBody>
      </p:sp>
      <p:sp>
        <p:nvSpPr>
          <p:cNvPr id="10" name="Freeform 10"/>
          <p:cNvSpPr/>
          <p:nvPr/>
        </p:nvSpPr>
        <p:spPr>
          <a:xfrm>
            <a:off x="6990292"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6"/>
            <a:stretch>
              <a:fillRect/>
            </a:stretch>
          </a:blipFill>
        </p:spPr>
      </p:sp>
      <p:sp>
        <p:nvSpPr>
          <p:cNvPr id="11" name="Freeform 11"/>
          <p:cNvSpPr/>
          <p:nvPr/>
        </p:nvSpPr>
        <p:spPr>
          <a:xfrm>
            <a:off x="2973033" y="3291208"/>
            <a:ext cx="1134139" cy="1133666"/>
          </a:xfrm>
          <a:custGeom>
            <a:avLst/>
            <a:gdLst/>
            <a:ahLst/>
            <a:cxnLst/>
            <a:rect l="l" t="t" r="r" b="b"/>
            <a:pathLst>
              <a:path w="1701208" h="1700499">
                <a:moveTo>
                  <a:pt x="0" y="0"/>
                </a:moveTo>
                <a:lnTo>
                  <a:pt x="1701207" y="0"/>
                </a:lnTo>
                <a:lnTo>
                  <a:pt x="1701207" y="1700499"/>
                </a:lnTo>
                <a:lnTo>
                  <a:pt x="0" y="1700499"/>
                </a:lnTo>
                <a:lnTo>
                  <a:pt x="0" y="0"/>
                </a:lnTo>
                <a:close/>
              </a:path>
            </a:pathLst>
          </a:custGeom>
          <a:blipFill>
            <a:blip r:embed="rId7"/>
            <a:stretch>
              <a:fillRect/>
            </a:stretch>
          </a:blipFill>
        </p:spPr>
      </p:sp>
      <p:sp>
        <p:nvSpPr>
          <p:cNvPr id="12" name="Freeform 12"/>
          <p:cNvSpPr/>
          <p:nvPr/>
        </p:nvSpPr>
        <p:spPr>
          <a:xfrm>
            <a:off x="644985" y="3291202"/>
            <a:ext cx="1133679" cy="1133679"/>
          </a:xfrm>
          <a:custGeom>
            <a:avLst/>
            <a:gdLst/>
            <a:ahLst/>
            <a:cxnLst/>
            <a:rect l="l" t="t" r="r" b="b"/>
            <a:pathLst>
              <a:path w="1700518" h="1700518">
                <a:moveTo>
                  <a:pt x="0" y="0"/>
                </a:moveTo>
                <a:lnTo>
                  <a:pt x="1700518" y="0"/>
                </a:lnTo>
                <a:lnTo>
                  <a:pt x="1700518" y="1700518"/>
                </a:lnTo>
                <a:lnTo>
                  <a:pt x="0" y="1700518"/>
                </a:lnTo>
                <a:lnTo>
                  <a:pt x="0" y="0"/>
                </a:lnTo>
                <a:close/>
              </a:path>
            </a:pathLst>
          </a:custGeom>
          <a:blipFill>
            <a:blip r:embed="rId8"/>
            <a:stretch>
              <a:fillRect/>
            </a:stretch>
          </a:blipFill>
        </p:spPr>
      </p:sp>
      <p:sp>
        <p:nvSpPr>
          <p:cNvPr id="13" name="Freeform 13"/>
          <p:cNvSpPr/>
          <p:nvPr/>
        </p:nvSpPr>
        <p:spPr>
          <a:xfrm>
            <a:off x="1808779" y="3291208"/>
            <a:ext cx="1134139" cy="1133666"/>
          </a:xfrm>
          <a:custGeom>
            <a:avLst/>
            <a:gdLst/>
            <a:ahLst/>
            <a:cxnLst/>
            <a:rect l="l" t="t" r="r" b="b"/>
            <a:pathLst>
              <a:path w="1701208" h="1700499">
                <a:moveTo>
                  <a:pt x="0" y="0"/>
                </a:moveTo>
                <a:lnTo>
                  <a:pt x="1701208" y="0"/>
                </a:lnTo>
                <a:lnTo>
                  <a:pt x="1701208" y="1700499"/>
                </a:lnTo>
                <a:lnTo>
                  <a:pt x="0" y="1700499"/>
                </a:lnTo>
                <a:lnTo>
                  <a:pt x="0" y="0"/>
                </a:lnTo>
                <a:close/>
              </a:path>
            </a:pathLst>
          </a:custGeom>
          <a:blipFill>
            <a:blip r:embed="rId9"/>
            <a:stretch>
              <a:fillRect/>
            </a:stretch>
          </a:blipFill>
        </p:spPr>
      </p:sp>
      <p:sp>
        <p:nvSpPr>
          <p:cNvPr id="14" name="Freeform 14"/>
          <p:cNvSpPr/>
          <p:nvPr/>
        </p:nvSpPr>
        <p:spPr>
          <a:xfrm>
            <a:off x="1743492" y="2272066"/>
            <a:ext cx="1187857" cy="996810"/>
          </a:xfrm>
          <a:custGeom>
            <a:avLst/>
            <a:gdLst/>
            <a:ahLst/>
            <a:cxnLst/>
            <a:rect l="l" t="t" r="r" b="b"/>
            <a:pathLst>
              <a:path w="1781785" h="1495215">
                <a:moveTo>
                  <a:pt x="0" y="0"/>
                </a:moveTo>
                <a:lnTo>
                  <a:pt x="1781785" y="0"/>
                </a:lnTo>
                <a:lnTo>
                  <a:pt x="1781785" y="1495215"/>
                </a:lnTo>
                <a:lnTo>
                  <a:pt x="0" y="1495215"/>
                </a:lnTo>
                <a:lnTo>
                  <a:pt x="0" y="0"/>
                </a:lnTo>
                <a:close/>
              </a:path>
            </a:pathLst>
          </a:custGeom>
          <a:blipFill>
            <a:blip r:embed="rId10"/>
            <a:stretch>
              <a:fillRect/>
            </a:stretch>
          </a:blipFill>
        </p:spPr>
      </p:sp>
      <p:sp>
        <p:nvSpPr>
          <p:cNvPr id="15" name="Freeform 15"/>
          <p:cNvSpPr/>
          <p:nvPr/>
        </p:nvSpPr>
        <p:spPr>
          <a:xfrm>
            <a:off x="686669" y="2261275"/>
            <a:ext cx="977039" cy="938379"/>
          </a:xfrm>
          <a:custGeom>
            <a:avLst/>
            <a:gdLst/>
            <a:ahLst/>
            <a:cxnLst/>
            <a:rect l="l" t="t" r="r" b="b"/>
            <a:pathLst>
              <a:path w="1465558" h="1407568">
                <a:moveTo>
                  <a:pt x="0" y="0"/>
                </a:moveTo>
                <a:lnTo>
                  <a:pt x="1465558" y="0"/>
                </a:lnTo>
                <a:lnTo>
                  <a:pt x="1465558" y="1407569"/>
                </a:lnTo>
                <a:lnTo>
                  <a:pt x="0" y="1407569"/>
                </a:lnTo>
                <a:lnTo>
                  <a:pt x="0" y="0"/>
                </a:lnTo>
                <a:close/>
              </a:path>
            </a:pathLst>
          </a:custGeom>
          <a:blipFill>
            <a:blip r:embed="rId11"/>
            <a:stretch>
              <a:fillRect/>
            </a:stretch>
          </a:blipFill>
        </p:spPr>
      </p:sp>
      <p:sp>
        <p:nvSpPr>
          <p:cNvPr id="16" name="Freeform 16"/>
          <p:cNvSpPr/>
          <p:nvPr/>
        </p:nvSpPr>
        <p:spPr>
          <a:xfrm>
            <a:off x="2743183" y="4552043"/>
            <a:ext cx="1037123" cy="1037123"/>
          </a:xfrm>
          <a:custGeom>
            <a:avLst/>
            <a:gdLst/>
            <a:ahLst/>
            <a:cxnLst/>
            <a:rect l="l" t="t" r="r" b="b"/>
            <a:pathLst>
              <a:path w="1555685" h="1555685">
                <a:moveTo>
                  <a:pt x="0" y="0"/>
                </a:moveTo>
                <a:lnTo>
                  <a:pt x="1555685" y="0"/>
                </a:lnTo>
                <a:lnTo>
                  <a:pt x="1555685" y="1555685"/>
                </a:lnTo>
                <a:lnTo>
                  <a:pt x="0" y="1555685"/>
                </a:lnTo>
                <a:lnTo>
                  <a:pt x="0" y="0"/>
                </a:lnTo>
                <a:close/>
              </a:path>
            </a:pathLst>
          </a:custGeom>
          <a:blipFill>
            <a:blip r:embed="rId12"/>
            <a:stretch>
              <a:fillRect/>
            </a:stretch>
          </a:blipFill>
        </p:spPr>
      </p:sp>
      <p:sp>
        <p:nvSpPr>
          <p:cNvPr id="17" name="Freeform 17"/>
          <p:cNvSpPr/>
          <p:nvPr/>
        </p:nvSpPr>
        <p:spPr>
          <a:xfrm>
            <a:off x="3810422" y="4544427"/>
            <a:ext cx="1052355" cy="1052355"/>
          </a:xfrm>
          <a:custGeom>
            <a:avLst/>
            <a:gdLst/>
            <a:ahLst/>
            <a:cxnLst/>
            <a:rect l="l" t="t" r="r" b="b"/>
            <a:pathLst>
              <a:path w="1578533" h="1578533">
                <a:moveTo>
                  <a:pt x="0" y="0"/>
                </a:moveTo>
                <a:lnTo>
                  <a:pt x="1578533" y="0"/>
                </a:lnTo>
                <a:lnTo>
                  <a:pt x="1578533" y="1578533"/>
                </a:lnTo>
                <a:lnTo>
                  <a:pt x="0" y="1578533"/>
                </a:lnTo>
                <a:lnTo>
                  <a:pt x="0" y="0"/>
                </a:lnTo>
                <a:close/>
              </a:path>
            </a:pathLst>
          </a:custGeom>
          <a:blipFill>
            <a:blip r:embed="rId13"/>
            <a:stretch>
              <a:fillRect/>
            </a:stretch>
          </a:blipFill>
        </p:spPr>
      </p:sp>
      <p:sp>
        <p:nvSpPr>
          <p:cNvPr id="18" name="Freeform 18"/>
          <p:cNvSpPr/>
          <p:nvPr/>
        </p:nvSpPr>
        <p:spPr>
          <a:xfrm>
            <a:off x="686669" y="4513781"/>
            <a:ext cx="991427" cy="991427"/>
          </a:xfrm>
          <a:custGeom>
            <a:avLst/>
            <a:gdLst/>
            <a:ahLst/>
            <a:cxnLst/>
            <a:rect l="l" t="t" r="r" b="b"/>
            <a:pathLst>
              <a:path w="1487140" h="1487140">
                <a:moveTo>
                  <a:pt x="0" y="0"/>
                </a:moveTo>
                <a:lnTo>
                  <a:pt x="1487139" y="0"/>
                </a:lnTo>
                <a:lnTo>
                  <a:pt x="1487139" y="1487139"/>
                </a:lnTo>
                <a:lnTo>
                  <a:pt x="0" y="1487139"/>
                </a:lnTo>
                <a:lnTo>
                  <a:pt x="0" y="0"/>
                </a:lnTo>
                <a:close/>
              </a:path>
            </a:pathLst>
          </a:custGeom>
          <a:blipFill>
            <a:blip r:embed="rId14"/>
            <a:stretch>
              <a:fillRect/>
            </a:stretch>
          </a:blipFill>
        </p:spPr>
      </p:sp>
      <p:sp>
        <p:nvSpPr>
          <p:cNvPr id="19" name="Freeform 19"/>
          <p:cNvSpPr/>
          <p:nvPr/>
        </p:nvSpPr>
        <p:spPr>
          <a:xfrm>
            <a:off x="772044" y="5708407"/>
            <a:ext cx="1000714" cy="1000714"/>
          </a:xfrm>
          <a:custGeom>
            <a:avLst/>
            <a:gdLst/>
            <a:ahLst/>
            <a:cxnLst/>
            <a:rect l="l" t="t" r="r" b="b"/>
            <a:pathLst>
              <a:path w="1501071" h="1501071">
                <a:moveTo>
                  <a:pt x="0" y="0"/>
                </a:moveTo>
                <a:lnTo>
                  <a:pt x="1501071" y="0"/>
                </a:lnTo>
                <a:lnTo>
                  <a:pt x="1501071" y="1501072"/>
                </a:lnTo>
                <a:lnTo>
                  <a:pt x="0" y="1501072"/>
                </a:lnTo>
                <a:lnTo>
                  <a:pt x="0" y="0"/>
                </a:lnTo>
                <a:close/>
              </a:path>
            </a:pathLst>
          </a:custGeom>
          <a:blipFill>
            <a:blip r:embed="rId15"/>
            <a:stretch>
              <a:fillRect/>
            </a:stretch>
          </a:blipFill>
        </p:spPr>
      </p:sp>
      <p:sp>
        <p:nvSpPr>
          <p:cNvPr id="20" name="Freeform 20"/>
          <p:cNvSpPr/>
          <p:nvPr/>
        </p:nvSpPr>
        <p:spPr>
          <a:xfrm>
            <a:off x="1852737" y="4595421"/>
            <a:ext cx="860329" cy="950364"/>
          </a:xfrm>
          <a:custGeom>
            <a:avLst/>
            <a:gdLst/>
            <a:ahLst/>
            <a:cxnLst/>
            <a:rect l="l" t="t" r="r" b="b"/>
            <a:pathLst>
              <a:path w="1290494" h="1425546">
                <a:moveTo>
                  <a:pt x="0" y="0"/>
                </a:moveTo>
                <a:lnTo>
                  <a:pt x="1290495" y="0"/>
                </a:lnTo>
                <a:lnTo>
                  <a:pt x="1290495" y="1425546"/>
                </a:lnTo>
                <a:lnTo>
                  <a:pt x="0" y="1425546"/>
                </a:lnTo>
                <a:lnTo>
                  <a:pt x="0" y="0"/>
                </a:lnTo>
                <a:close/>
              </a:path>
            </a:pathLst>
          </a:custGeom>
          <a:blipFill>
            <a:blip r:embed="rId16"/>
            <a:stretch>
              <a:fillRect/>
            </a:stretch>
          </a:blipFill>
        </p:spPr>
      </p:sp>
      <p:sp>
        <p:nvSpPr>
          <p:cNvPr id="21" name="Freeform 21"/>
          <p:cNvSpPr/>
          <p:nvPr/>
        </p:nvSpPr>
        <p:spPr>
          <a:xfrm>
            <a:off x="2859731" y="5597431"/>
            <a:ext cx="1086307" cy="1260569"/>
          </a:xfrm>
          <a:custGeom>
            <a:avLst/>
            <a:gdLst/>
            <a:ahLst/>
            <a:cxnLst/>
            <a:rect l="l" t="t" r="r" b="b"/>
            <a:pathLst>
              <a:path w="1629461" h="1890854">
                <a:moveTo>
                  <a:pt x="0" y="0"/>
                </a:moveTo>
                <a:lnTo>
                  <a:pt x="1629461" y="0"/>
                </a:lnTo>
                <a:lnTo>
                  <a:pt x="1629461" y="1890854"/>
                </a:lnTo>
                <a:lnTo>
                  <a:pt x="0" y="1890854"/>
                </a:lnTo>
                <a:lnTo>
                  <a:pt x="0" y="0"/>
                </a:lnTo>
                <a:close/>
              </a:path>
            </a:pathLst>
          </a:custGeom>
          <a:blipFill>
            <a:blip r:embed="rId17"/>
            <a:stretch>
              <a:fillRect r="-107069"/>
            </a:stretch>
          </a:blipFill>
        </p:spPr>
      </p:sp>
      <p:sp>
        <p:nvSpPr>
          <p:cNvPr id="22" name="Freeform 22"/>
          <p:cNvSpPr/>
          <p:nvPr/>
        </p:nvSpPr>
        <p:spPr>
          <a:xfrm>
            <a:off x="3983278" y="5597431"/>
            <a:ext cx="1078593" cy="1260569"/>
          </a:xfrm>
          <a:custGeom>
            <a:avLst/>
            <a:gdLst/>
            <a:ahLst/>
            <a:cxnLst/>
            <a:rect l="l" t="t" r="r" b="b"/>
            <a:pathLst>
              <a:path w="1617890" h="1890854">
                <a:moveTo>
                  <a:pt x="0" y="0"/>
                </a:moveTo>
                <a:lnTo>
                  <a:pt x="1617890" y="0"/>
                </a:lnTo>
                <a:lnTo>
                  <a:pt x="1617890" y="1890854"/>
                </a:lnTo>
                <a:lnTo>
                  <a:pt x="0" y="1890854"/>
                </a:lnTo>
                <a:lnTo>
                  <a:pt x="0" y="0"/>
                </a:lnTo>
                <a:close/>
              </a:path>
            </a:pathLst>
          </a:custGeom>
          <a:blipFill>
            <a:blip r:embed="rId17"/>
            <a:stretch>
              <a:fillRect l="-102663" r="-5887"/>
            </a:stretch>
          </a:blipFill>
        </p:spPr>
      </p:sp>
      <p:sp>
        <p:nvSpPr>
          <p:cNvPr id="23" name="Freeform 23"/>
          <p:cNvSpPr/>
          <p:nvPr/>
        </p:nvSpPr>
        <p:spPr>
          <a:xfrm>
            <a:off x="4028767" y="3291208"/>
            <a:ext cx="1134139" cy="1133666"/>
          </a:xfrm>
          <a:custGeom>
            <a:avLst/>
            <a:gdLst/>
            <a:ahLst/>
            <a:cxnLst/>
            <a:rect l="l" t="t" r="r" b="b"/>
            <a:pathLst>
              <a:path w="1701208" h="1700499">
                <a:moveTo>
                  <a:pt x="0" y="0"/>
                </a:moveTo>
                <a:lnTo>
                  <a:pt x="1701208" y="0"/>
                </a:lnTo>
                <a:lnTo>
                  <a:pt x="1701208" y="1700499"/>
                </a:lnTo>
                <a:lnTo>
                  <a:pt x="0" y="1700499"/>
                </a:lnTo>
                <a:lnTo>
                  <a:pt x="0" y="0"/>
                </a:lnTo>
                <a:close/>
              </a:path>
            </a:pathLst>
          </a:custGeom>
          <a:blipFill>
            <a:blip r:embed="rId18"/>
            <a:stretch>
              <a:fillRect/>
            </a:stretch>
          </a:blipFill>
        </p:spPr>
      </p:sp>
      <p:sp>
        <p:nvSpPr>
          <p:cNvPr id="24" name="Freeform 24"/>
          <p:cNvSpPr/>
          <p:nvPr/>
        </p:nvSpPr>
        <p:spPr>
          <a:xfrm>
            <a:off x="2989085" y="2272066"/>
            <a:ext cx="1222199" cy="1025237"/>
          </a:xfrm>
          <a:custGeom>
            <a:avLst/>
            <a:gdLst/>
            <a:ahLst/>
            <a:cxnLst/>
            <a:rect l="l" t="t" r="r" b="b"/>
            <a:pathLst>
              <a:path w="1833299" h="1537856">
                <a:moveTo>
                  <a:pt x="0" y="0"/>
                </a:moveTo>
                <a:lnTo>
                  <a:pt x="1833299" y="0"/>
                </a:lnTo>
                <a:lnTo>
                  <a:pt x="1833299" y="1537857"/>
                </a:lnTo>
                <a:lnTo>
                  <a:pt x="0" y="1537857"/>
                </a:lnTo>
                <a:lnTo>
                  <a:pt x="0" y="0"/>
                </a:lnTo>
                <a:close/>
              </a:path>
            </a:pathLst>
          </a:custGeom>
          <a:blipFill>
            <a:blip r:embed="rId19"/>
            <a:stretch>
              <a:fillRect/>
            </a:stretch>
          </a:blipFill>
        </p:spPr>
      </p:sp>
      <p:sp>
        <p:nvSpPr>
          <p:cNvPr id="25" name="Freeform 25"/>
          <p:cNvSpPr/>
          <p:nvPr/>
        </p:nvSpPr>
        <p:spPr>
          <a:xfrm>
            <a:off x="4903214" y="4595421"/>
            <a:ext cx="993744" cy="993744"/>
          </a:xfrm>
          <a:custGeom>
            <a:avLst/>
            <a:gdLst/>
            <a:ahLst/>
            <a:cxnLst/>
            <a:rect l="l" t="t" r="r" b="b"/>
            <a:pathLst>
              <a:path w="1490616" h="1490616">
                <a:moveTo>
                  <a:pt x="0" y="0"/>
                </a:moveTo>
                <a:lnTo>
                  <a:pt x="1490616" y="0"/>
                </a:lnTo>
                <a:lnTo>
                  <a:pt x="1490616" y="1490616"/>
                </a:lnTo>
                <a:lnTo>
                  <a:pt x="0" y="1490616"/>
                </a:lnTo>
                <a:lnTo>
                  <a:pt x="0" y="0"/>
                </a:lnTo>
                <a:close/>
              </a:path>
            </a:pathLst>
          </a:custGeom>
          <a:blipFill>
            <a:blip r:embed="rId20"/>
            <a:stretch>
              <a:fillRect/>
            </a:stretch>
          </a:blipFill>
        </p:spPr>
      </p:sp>
      <p:sp>
        <p:nvSpPr>
          <p:cNvPr id="26" name="TextBox 26"/>
          <p:cNvSpPr txBox="1"/>
          <p:nvPr/>
        </p:nvSpPr>
        <p:spPr>
          <a:xfrm>
            <a:off x="600535" y="210925"/>
            <a:ext cx="7443244" cy="718145"/>
          </a:xfrm>
          <a:prstGeom prst="rect">
            <a:avLst/>
          </a:prstGeom>
        </p:spPr>
        <p:txBody>
          <a:bodyPr lIns="0" tIns="0" rIns="0" bIns="0" rtlCol="0" anchor="t">
            <a:spAutoFit/>
          </a:bodyPr>
          <a:lstStyle/>
          <a:p>
            <a:pPr>
              <a:lnSpc>
                <a:spcPts val="5616"/>
              </a:lnSpc>
            </a:pPr>
            <a:r>
              <a:rPr lang="en-US" sz="4800">
                <a:solidFill>
                  <a:srgbClr val="000000"/>
                </a:solidFill>
                <a:latin typeface="Telegraf Bold"/>
              </a:rPr>
              <a:t>Norman Trujillo Zapata</a:t>
            </a:r>
          </a:p>
        </p:txBody>
      </p:sp>
      <p:sp>
        <p:nvSpPr>
          <p:cNvPr id="27" name="TextBox 27"/>
          <p:cNvSpPr txBox="1"/>
          <p:nvPr/>
        </p:nvSpPr>
        <p:spPr>
          <a:xfrm>
            <a:off x="1356134" y="956374"/>
            <a:ext cx="4824074" cy="1038746"/>
          </a:xfrm>
          <a:prstGeom prst="rect">
            <a:avLst/>
          </a:prstGeom>
        </p:spPr>
        <p:txBody>
          <a:bodyPr lIns="0" tIns="0" rIns="0" bIns="0" rtlCol="0" anchor="t">
            <a:spAutoFit/>
          </a:bodyPr>
          <a:lstStyle/>
          <a:p>
            <a:pPr>
              <a:lnSpc>
                <a:spcPts val="2707"/>
              </a:lnSpc>
            </a:pPr>
            <a:r>
              <a:rPr lang="en-US" sz="1900" dirty="0" err="1">
                <a:solidFill>
                  <a:srgbClr val="000000"/>
                </a:solidFill>
                <a:latin typeface="Telegraf"/>
              </a:rPr>
              <a:t>Ingeniero</a:t>
            </a:r>
            <a:r>
              <a:rPr lang="en-US" sz="1900" dirty="0">
                <a:solidFill>
                  <a:srgbClr val="000000"/>
                </a:solidFill>
                <a:latin typeface="Telegraf"/>
              </a:rPr>
              <a:t> </a:t>
            </a:r>
            <a:r>
              <a:rPr lang="en-US" sz="1900" dirty="0" err="1">
                <a:solidFill>
                  <a:srgbClr val="000000"/>
                </a:solidFill>
                <a:latin typeface="Telegraf"/>
              </a:rPr>
              <a:t>en</a:t>
            </a:r>
            <a:r>
              <a:rPr lang="en-US" sz="1900" dirty="0">
                <a:solidFill>
                  <a:srgbClr val="000000"/>
                </a:solidFill>
                <a:latin typeface="Telegraf"/>
              </a:rPr>
              <a:t> </a:t>
            </a:r>
            <a:r>
              <a:rPr lang="en-US" sz="1900" dirty="0" err="1">
                <a:solidFill>
                  <a:srgbClr val="000000"/>
                </a:solidFill>
                <a:latin typeface="Telegraf"/>
              </a:rPr>
              <a:t>Computación</a:t>
            </a:r>
          </a:p>
          <a:p>
            <a:pPr>
              <a:lnSpc>
                <a:spcPts val="2707"/>
              </a:lnSpc>
            </a:pPr>
            <a:endParaRPr lang="en-US" sz="1900" dirty="0">
              <a:latin typeface="Telegraf"/>
              <a:ea typeface="+mn-lt"/>
              <a:cs typeface="+mn-lt"/>
            </a:endParaRPr>
          </a:p>
          <a:p>
            <a:pPr>
              <a:lnSpc>
                <a:spcPts val="2707"/>
              </a:lnSpc>
            </a:pPr>
            <a:r>
              <a:rPr lang="es-ES" sz="2400" b="1" dirty="0">
                <a:latin typeface="Times New Roman"/>
                <a:ea typeface="+mn-lt"/>
                <a:cs typeface="+mn-lt"/>
              </a:rPr>
              <a:t>norman.trujillo@dul.uni.edu.ni</a:t>
            </a:r>
            <a:endParaRPr lang="en-US" sz="2400" b="1" dirty="0">
              <a:latin typeface="Times New Roman"/>
              <a:ea typeface="Calibri" panose="020F0502020204030204"/>
              <a:cs typeface="Calibri" panose="020F0502020204030204"/>
            </a:endParaRPr>
          </a:p>
        </p:txBody>
      </p:sp>
      <p:pic>
        <p:nvPicPr>
          <p:cNvPr id="28" name="Imagen 27"/>
          <p:cNvPicPr>
            <a:picLocks noChangeAspect="1"/>
          </p:cNvPicPr>
          <p:nvPr/>
        </p:nvPicPr>
        <p:blipFill>
          <a:blip r:embed="rId21">
            <a:clrChange>
              <a:clrFrom>
                <a:srgbClr val="FFFFFF"/>
              </a:clrFrom>
              <a:clrTo>
                <a:srgbClr val="FFFFFF">
                  <a:alpha val="0"/>
                </a:srgbClr>
              </a:clrTo>
            </a:clrChange>
          </a:blip>
          <a:stretch>
            <a:fillRect/>
          </a:stretch>
        </p:blipFill>
        <p:spPr>
          <a:xfrm>
            <a:off x="1818139" y="5707153"/>
            <a:ext cx="999691" cy="1001968"/>
          </a:xfrm>
          <a:prstGeom prst="rect">
            <a:avLst/>
          </a:prstGeom>
        </p:spPr>
      </p:pic>
      <p:pic>
        <p:nvPicPr>
          <p:cNvPr id="29" name="Imagen 28"/>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4224039" y="2259432"/>
            <a:ext cx="1262597" cy="972000"/>
          </a:xfrm>
          <a:prstGeom prst="rect">
            <a:avLst/>
          </a:prstGeom>
        </p:spPr>
      </p:pic>
    </p:spTree>
    <p:extLst>
      <p:ext uri="{BB962C8B-B14F-4D97-AF65-F5344CB8AC3E}">
        <p14:creationId xmlns:p14="http://schemas.microsoft.com/office/powerpoint/2010/main" val="243706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reeform 2"/>
          <p:cNvSpPr/>
          <p:nvPr/>
        </p:nvSpPr>
        <p:spPr>
          <a:xfrm>
            <a:off x="825236" y="1936707"/>
            <a:ext cx="2729997" cy="2729997"/>
          </a:xfrm>
          <a:custGeom>
            <a:avLst/>
            <a:gdLst/>
            <a:ahLst/>
            <a:cxnLst/>
            <a:rect l="l" t="t" r="r" b="b"/>
            <a:pathLst>
              <a:path w="4094996" h="4094996">
                <a:moveTo>
                  <a:pt x="0" y="0"/>
                </a:moveTo>
                <a:lnTo>
                  <a:pt x="4094996" y="0"/>
                </a:lnTo>
                <a:lnTo>
                  <a:pt x="4094996" y="4094996"/>
                </a:lnTo>
                <a:lnTo>
                  <a:pt x="0" y="4094996"/>
                </a:lnTo>
                <a:lnTo>
                  <a:pt x="0" y="0"/>
                </a:lnTo>
                <a:close/>
              </a:path>
            </a:pathLst>
          </a:custGeom>
          <a:blipFill>
            <a:blip r:embed="rId2"/>
            <a:stretch>
              <a:fillRect/>
            </a:stretch>
          </a:blipFill>
        </p:spPr>
      </p:sp>
      <p:sp>
        <p:nvSpPr>
          <p:cNvPr id="3" name="TextBox 3"/>
          <p:cNvSpPr txBox="1"/>
          <p:nvPr/>
        </p:nvSpPr>
        <p:spPr>
          <a:xfrm>
            <a:off x="3555233" y="2451057"/>
            <a:ext cx="8636767" cy="2513509"/>
          </a:xfrm>
          <a:prstGeom prst="rect">
            <a:avLst/>
          </a:prstGeom>
        </p:spPr>
        <p:txBody>
          <a:bodyPr wrap="square" lIns="0" tIns="0" rIns="0" bIns="0" rtlCol="0" anchor="t">
            <a:spAutoFit/>
          </a:bodyPr>
          <a:lstStyle/>
          <a:p>
            <a:pPr algn="ctr">
              <a:lnSpc>
                <a:spcPts val="19623"/>
              </a:lnSpc>
            </a:pPr>
            <a:r>
              <a:rPr lang="en-US" sz="24000" dirty="0">
                <a:solidFill>
                  <a:srgbClr val="E6AFFC"/>
                </a:solidFill>
                <a:latin typeface="Summer Loving Sans" pitchFamily="50" charset="0"/>
              </a:rPr>
              <a:t>CHATGPT</a:t>
            </a:r>
          </a:p>
        </p:txBody>
      </p:sp>
    </p:spTree>
    <p:extLst>
      <p:ext uri="{BB962C8B-B14F-4D97-AF65-F5344CB8AC3E}">
        <p14:creationId xmlns:p14="http://schemas.microsoft.com/office/powerpoint/2010/main" val="4270199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4"/>
          <a:stretch>
            <a:fillRect/>
          </a:stretch>
        </p:blipFill>
        <p:spPr>
          <a:xfrm>
            <a:off x="0" y="1416735"/>
            <a:ext cx="12192000" cy="4710546"/>
          </a:xfrm>
          <a:prstGeom prst="rect">
            <a:avLst/>
          </a:prstGeom>
        </p:spPr>
      </p:pic>
      <p:cxnSp>
        <p:nvCxnSpPr>
          <p:cNvPr id="4" name="Conector recto 3"/>
          <p:cNvCxnSpPr/>
          <p:nvPr/>
        </p:nvCxnSpPr>
        <p:spPr>
          <a:xfrm flipV="1">
            <a:off x="9528628" y="3438144"/>
            <a:ext cx="2484000" cy="0"/>
          </a:xfrm>
          <a:prstGeom prst="line">
            <a:avLst/>
          </a:prstGeom>
          <a:ln w="38100">
            <a:solidFill>
              <a:schemeClr val="accent2"/>
            </a:solidFill>
          </a:ln>
          <a:effectLst>
            <a:outerShdw blurRad="50800" dist="38100" dir="5400000" algn="t" rotWithShape="0">
              <a:prstClr val="black">
                <a:alpha val="40000"/>
              </a:prstClr>
            </a:out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Conector recto 5"/>
          <p:cNvCxnSpPr/>
          <p:nvPr/>
        </p:nvCxnSpPr>
        <p:spPr>
          <a:xfrm flipV="1">
            <a:off x="6297168" y="3950208"/>
            <a:ext cx="3456000" cy="0"/>
          </a:xfrm>
          <a:prstGeom prst="line">
            <a:avLst/>
          </a:prstGeom>
          <a:ln w="38100">
            <a:solidFill>
              <a:srgbClr val="F39BD4"/>
            </a:solidFill>
          </a:ln>
          <a:effectLst>
            <a:outerShdw blurRad="50800" dist="38100" dir="5400000" algn="t" rotWithShape="0">
              <a:prstClr val="black">
                <a:alpha val="40000"/>
              </a:prstClr>
            </a:out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flipV="1">
            <a:off x="9827784" y="3941064"/>
            <a:ext cx="1584000" cy="0"/>
          </a:xfrm>
          <a:prstGeom prst="line">
            <a:avLst/>
          </a:prstGeom>
          <a:ln w="38100">
            <a:solidFill>
              <a:srgbClr val="67F939"/>
            </a:solidFill>
          </a:ln>
          <a:effectLst>
            <a:outerShdw blurRad="50800" dist="38100" dir="5400000" algn="t" rotWithShape="0">
              <a:prstClr val="black">
                <a:alpha val="40000"/>
              </a:prstClr>
            </a:out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flipV="1">
            <a:off x="1165368" y="4440936"/>
            <a:ext cx="3420000" cy="0"/>
          </a:xfrm>
          <a:prstGeom prst="line">
            <a:avLst/>
          </a:prstGeom>
          <a:ln w="38100">
            <a:solidFill>
              <a:srgbClr val="67F939"/>
            </a:solidFill>
          </a:ln>
          <a:effectLst>
            <a:outerShdw blurRad="50800" dist="38100" dir="5400000" algn="t" rotWithShape="0">
              <a:prstClr val="black">
                <a:alpha val="40000"/>
              </a:prstClr>
            </a:out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flipV="1">
            <a:off x="10163064" y="4440936"/>
            <a:ext cx="1980000" cy="0"/>
          </a:xfrm>
          <a:prstGeom prst="line">
            <a:avLst/>
          </a:prstGeom>
          <a:ln w="38100">
            <a:solidFill>
              <a:srgbClr val="3DC5F5"/>
            </a:solidFill>
          </a:ln>
          <a:effectLst>
            <a:outerShdw blurRad="50800" dist="38100" dir="5400000" algn="t" rotWithShape="0">
              <a:prstClr val="black">
                <a:alpha val="40000"/>
              </a:prstClr>
            </a:out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V="1">
            <a:off x="1165368" y="4940808"/>
            <a:ext cx="1548000" cy="0"/>
          </a:xfrm>
          <a:prstGeom prst="line">
            <a:avLst/>
          </a:prstGeom>
          <a:ln w="38100">
            <a:solidFill>
              <a:srgbClr val="3DC5F5"/>
            </a:solidFill>
          </a:ln>
          <a:effectLst>
            <a:outerShdw blurRad="50800" dist="38100" dir="5400000" algn="t" rotWithShape="0">
              <a:prstClr val="black">
                <a:alpha val="40000"/>
              </a:prstClr>
            </a:out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356257"/>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 y="1725488"/>
            <a:ext cx="12143232" cy="3522775"/>
          </a:xfrm>
          <a:custGeom>
            <a:avLst/>
            <a:gdLst/>
            <a:ahLst/>
            <a:cxnLst/>
            <a:rect l="l" t="t" r="r" b="b"/>
            <a:pathLst>
              <a:path w="18242943" h="5284163">
                <a:moveTo>
                  <a:pt x="0" y="0"/>
                </a:moveTo>
                <a:lnTo>
                  <a:pt x="18242943" y="0"/>
                </a:lnTo>
                <a:lnTo>
                  <a:pt x="18242943" y="5284162"/>
                </a:lnTo>
                <a:lnTo>
                  <a:pt x="0" y="5284162"/>
                </a:lnTo>
                <a:lnTo>
                  <a:pt x="0" y="0"/>
                </a:lnTo>
                <a:close/>
              </a:path>
            </a:pathLst>
          </a:custGeom>
          <a:blipFill>
            <a:blip r:embed="rId2"/>
            <a:stretch>
              <a:fillRect/>
            </a:stretch>
          </a:blipFill>
        </p:spPr>
      </p:sp>
      <p:cxnSp>
        <p:nvCxnSpPr>
          <p:cNvPr id="4" name="Conector recto 3"/>
          <p:cNvCxnSpPr/>
          <p:nvPr/>
        </p:nvCxnSpPr>
        <p:spPr>
          <a:xfrm flipV="1">
            <a:off x="1362456" y="2514600"/>
            <a:ext cx="8748000" cy="0"/>
          </a:xfrm>
          <a:prstGeom prst="line">
            <a:avLst/>
          </a:prstGeom>
          <a:ln w="38100">
            <a:solidFill>
              <a:srgbClr val="FF0000"/>
            </a:solidFill>
          </a:ln>
          <a:effectLst>
            <a:outerShdw blurRad="50800" dist="38100" dir="5400000" algn="t" rotWithShape="0">
              <a:prstClr val="black">
                <a:alpha val="40000"/>
              </a:prstClr>
            </a:out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5" name="Conector recto 4"/>
          <p:cNvCxnSpPr/>
          <p:nvPr/>
        </p:nvCxnSpPr>
        <p:spPr>
          <a:xfrm flipV="1">
            <a:off x="3243072" y="3453384"/>
            <a:ext cx="4356000" cy="0"/>
          </a:xfrm>
          <a:prstGeom prst="line">
            <a:avLst/>
          </a:prstGeom>
          <a:ln w="38100">
            <a:solidFill>
              <a:srgbClr val="00B0F0"/>
            </a:solidFill>
          </a:ln>
          <a:effectLst>
            <a:outerShdw blurRad="50800" dist="38100" dir="5400000" algn="t" rotWithShape="0">
              <a:prstClr val="black">
                <a:alpha val="40000"/>
              </a:prstClr>
            </a:out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Conector recto 5"/>
          <p:cNvCxnSpPr/>
          <p:nvPr/>
        </p:nvCxnSpPr>
        <p:spPr>
          <a:xfrm flipV="1">
            <a:off x="6156960" y="4383024"/>
            <a:ext cx="5292000" cy="0"/>
          </a:xfrm>
          <a:prstGeom prst="line">
            <a:avLst/>
          </a:prstGeom>
          <a:ln w="38100">
            <a:solidFill>
              <a:srgbClr val="7030A0"/>
            </a:solidFill>
          </a:ln>
          <a:effectLst>
            <a:outerShdw blurRad="50800" dist="38100" dir="5400000" algn="t" rotWithShape="0">
              <a:prstClr val="black">
                <a:alpha val="40000"/>
              </a:prstClr>
            </a:out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7" name="Conector recto 6"/>
          <p:cNvCxnSpPr/>
          <p:nvPr/>
        </p:nvCxnSpPr>
        <p:spPr>
          <a:xfrm flipV="1">
            <a:off x="1362456" y="4846320"/>
            <a:ext cx="3528000" cy="0"/>
          </a:xfrm>
          <a:prstGeom prst="line">
            <a:avLst/>
          </a:prstGeom>
          <a:ln w="38100">
            <a:solidFill>
              <a:srgbClr val="7030A0"/>
            </a:solidFill>
          </a:ln>
          <a:effectLst>
            <a:outerShdw blurRad="50800" dist="38100" dir="5400000" algn="t" rotWithShape="0">
              <a:prstClr val="black">
                <a:alpha val="40000"/>
              </a:prstClr>
            </a:out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02564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b9d3935-004e-4b5a-af2b-0e7d03edf69f" xsi:nil="true"/>
    <lcf76f155ced4ddcb4097134ff3c332f xmlns="42ddf5c6-9aa5-453b-8ca0-7b5cc0272e8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986EBCD260ECBF46AAADE8319E96F691" ma:contentTypeVersion="13" ma:contentTypeDescription="Crear nuevo documento." ma:contentTypeScope="" ma:versionID="7bed6e0246d54a1864bfded24041c2f4">
  <xsd:schema xmlns:xsd="http://www.w3.org/2001/XMLSchema" xmlns:xs="http://www.w3.org/2001/XMLSchema" xmlns:p="http://schemas.microsoft.com/office/2006/metadata/properties" xmlns:ns2="42ddf5c6-9aa5-453b-8ca0-7b5cc0272e8f" xmlns:ns3="8b9d3935-004e-4b5a-af2b-0e7d03edf69f" targetNamespace="http://schemas.microsoft.com/office/2006/metadata/properties" ma:root="true" ma:fieldsID="cb45f727354635342c118b8d68065657" ns2:_="" ns3:_="">
    <xsd:import namespace="42ddf5c6-9aa5-453b-8ca0-7b5cc0272e8f"/>
    <xsd:import namespace="8b9d3935-004e-4b5a-af2b-0e7d03edf69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df5c6-9aa5-453b-8ca0-7b5cc0272e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Etiquetas de imagen" ma:readOnly="false" ma:fieldId="{5cf76f15-5ced-4ddc-b409-7134ff3c332f}" ma:taxonomyMulti="true" ma:sspId="bbd16b73-22a5-4c2b-a29d-62afeadb1b93"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9d3935-004e-4b5a-af2b-0e7d03edf69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6e10991-75ea-49f7-a817-123410d91cbd}" ma:internalName="TaxCatchAll" ma:showField="CatchAllData" ma:web="8b9d3935-004e-4b5a-af2b-0e7d03edf69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5BA0C4-AD44-4359-B977-485A17B832BD}">
  <ds:schemaRefs>
    <ds:schemaRef ds:uri="http://schemas.microsoft.com/sharepoint/v3/contenttype/forms"/>
  </ds:schemaRefs>
</ds:datastoreItem>
</file>

<file path=customXml/itemProps2.xml><?xml version="1.0" encoding="utf-8"?>
<ds:datastoreItem xmlns:ds="http://schemas.openxmlformats.org/officeDocument/2006/customXml" ds:itemID="{64BDBD6C-18D8-447F-A067-887CE5A2587A}">
  <ds:schemaRefs>
    <ds:schemaRef ds:uri="http://schemas.microsoft.com/office/2006/metadata/properties"/>
    <ds:schemaRef ds:uri="http://schemas.microsoft.com/office/infopath/2007/PartnerControls"/>
    <ds:schemaRef ds:uri="8b9d3935-004e-4b5a-af2b-0e7d03edf69f"/>
    <ds:schemaRef ds:uri="42ddf5c6-9aa5-453b-8ca0-7b5cc0272e8f"/>
  </ds:schemaRefs>
</ds:datastoreItem>
</file>

<file path=customXml/itemProps3.xml><?xml version="1.0" encoding="utf-8"?>
<ds:datastoreItem xmlns:ds="http://schemas.openxmlformats.org/officeDocument/2006/customXml" ds:itemID="{A6D4179D-8E29-47E1-ADF9-1823A71874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ddf5c6-9aa5-453b-8ca0-7b5cc0272e8f"/>
    <ds:schemaRef ds:uri="8b9d3935-004e-4b5a-af2b-0e7d03edf6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1813</TotalTime>
  <Words>1320</Words>
  <Application>Microsoft Office PowerPoint</Application>
  <PresentationFormat>Panorámica</PresentationFormat>
  <Paragraphs>180</Paragraphs>
  <Slides>65</Slides>
  <Notes>0</Notes>
  <HiddenSlides>1</HiddenSlides>
  <MMClips>0</MMClips>
  <ScaleCrop>false</ScaleCrop>
  <HeadingPairs>
    <vt:vector size="4" baseType="variant">
      <vt:variant>
        <vt:lpstr>Tema</vt:lpstr>
      </vt:variant>
      <vt:variant>
        <vt:i4>1</vt:i4>
      </vt:variant>
      <vt:variant>
        <vt:lpstr>Títulos de diapositiva</vt:lpstr>
      </vt:variant>
      <vt:variant>
        <vt:i4>65</vt:i4>
      </vt:variant>
    </vt:vector>
  </HeadingPairs>
  <TitlesOfParts>
    <vt:vector size="66" baseType="lpstr">
      <vt:lpstr>Tema de Office</vt:lpstr>
      <vt:lpstr>ChatGPT en educación Aplicaciones - Retos - Oportunidades</vt:lpstr>
      <vt:lpstr>Presentación de PowerPoint</vt:lpstr>
      <vt:lpstr>Contenidos</vt:lpstr>
      <vt:lpstr>Presentación de PowerPoint</vt:lpstr>
      <vt:lpstr>Presentación de PowerPoint</vt:lpstr>
      <vt:lpstr>Presentación de PowerPoint</vt:lpstr>
      <vt:lpstr>Presentación de PowerPoint</vt:lpstr>
      <vt:lpstr>Presentación de PowerPoint</vt:lpstr>
      <vt:lpstr>Presentación de PowerPoint</vt:lpstr>
      <vt:lpstr>Características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Estructura de un Prompt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Lentitud / Disponibilidad</vt:lpstr>
      <vt:lpstr>Información desactualizada</vt:lpstr>
      <vt:lpstr>Veracidad de la información</vt:lpstr>
      <vt:lpstr>Problemas de calidad de la información</vt:lpstr>
      <vt:lpstr>Carece de sentimientos</vt:lpstr>
      <vt:lpstr>Posible exposición de información</vt:lpstr>
      <vt:lpstr>Alucinaciones</vt:lpstr>
      <vt:lpstr>Presentación de PowerPoint</vt:lpstr>
      <vt:lpstr>Presentación de PowerPoint</vt:lpstr>
      <vt:lpstr>Estrategias didácticas</vt:lpstr>
      <vt:lpstr>Evaluación</vt:lpstr>
      <vt:lpstr>Fomentar los valores y la ética</vt:lpstr>
      <vt:lpstr>Presentación de PowerPoint</vt:lpstr>
      <vt:lpstr>Presentación de PowerPoint</vt:lpstr>
      <vt:lpstr>Rescatemos lo propiamente humano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PONENCIA”</dc:title>
  <dc:creator>Keneth López</dc:creator>
  <cp:lastModifiedBy>Norman René Trujillo Zapata</cp:lastModifiedBy>
  <cp:revision>183</cp:revision>
  <dcterms:created xsi:type="dcterms:W3CDTF">2023-08-16T17:06:53Z</dcterms:created>
  <dcterms:modified xsi:type="dcterms:W3CDTF">2023-10-06T18:37:44Z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0x010100986EBCD260ECBF46AAADE8319E96F691</vt:lpwstr>
  </property>
  <property fmtid="{D5CDD505-2E9C-101B-9397-08002B2CF9AE}" pid="3" name="MediaServiceImageTags">
    <vt:lpwstr/>
  </property>
</Properties>
</file>