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Libre Franklin Black" pitchFamily="2" charset="0"/>
      <p:bold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vSjpxE6xf9RUEuj7iFOmroPxY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C3CBC-F8A4-42EF-B1FA-4F0E192C69B8}" v="69" dt="2023-10-06T04:58:37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microsoft.com/office/2016/11/relationships/changesInfo" Target="changesInfos/changesInfo1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landino" userId="S::rblandino@cnu.edu.ni::1f93b6ff-581b-49ad-8935-d585617ddfae" providerId="AD" clId="Web-{FD9C3CBC-F8A4-42EF-B1FA-4F0E192C69B8}"/>
    <pc:docChg chg="modSld">
      <pc:chgData name="Roberto Blandino" userId="S::rblandino@cnu.edu.ni::1f93b6ff-581b-49ad-8935-d585617ddfae" providerId="AD" clId="Web-{FD9C3CBC-F8A4-42EF-B1FA-4F0E192C69B8}" dt="2023-10-06T04:58:37.335" v="72" actId="14100"/>
      <pc:docMkLst>
        <pc:docMk/>
      </pc:docMkLst>
      <pc:sldChg chg="modSp">
        <pc:chgData name="Roberto Blandino" userId="S::rblandino@cnu.edu.ni::1f93b6ff-581b-49ad-8935-d585617ddfae" providerId="AD" clId="Web-{FD9C3CBC-F8A4-42EF-B1FA-4F0E192C69B8}" dt="2023-10-06T04:55:18.283" v="63" actId="14100"/>
        <pc:sldMkLst>
          <pc:docMk/>
          <pc:sldMk cId="0" sldId="256"/>
        </pc:sldMkLst>
        <pc:spChg chg="mod">
          <ac:chgData name="Roberto Blandino" userId="S::rblandino@cnu.edu.ni::1f93b6ff-581b-49ad-8935-d585617ddfae" providerId="AD" clId="Web-{FD9C3CBC-F8A4-42EF-B1FA-4F0E192C69B8}" dt="2023-10-06T04:55:18.283" v="63" actId="14100"/>
          <ac:spMkLst>
            <pc:docMk/>
            <pc:sldMk cId="0" sldId="256"/>
            <ac:spMk id="85" creationId="{00000000-0000-0000-0000-000000000000}"/>
          </ac:spMkLst>
        </pc:spChg>
      </pc:sldChg>
      <pc:sldChg chg="modSp">
        <pc:chgData name="Roberto Blandino" userId="S::rblandino@cnu.edu.ni::1f93b6ff-581b-49ad-8935-d585617ddfae" providerId="AD" clId="Web-{FD9C3CBC-F8A4-42EF-B1FA-4F0E192C69B8}" dt="2023-10-06T04:58:37.335" v="72" actId="14100"/>
        <pc:sldMkLst>
          <pc:docMk/>
          <pc:sldMk cId="0" sldId="269"/>
        </pc:sldMkLst>
        <pc:spChg chg="mod">
          <ac:chgData name="Roberto Blandino" userId="S::rblandino@cnu.edu.ni::1f93b6ff-581b-49ad-8935-d585617ddfae" providerId="AD" clId="Web-{FD9C3CBC-F8A4-42EF-B1FA-4F0E192C69B8}" dt="2023-10-06T04:58:37.335" v="72" actId="14100"/>
          <ac:spMkLst>
            <pc:docMk/>
            <pc:sldMk cId="0" sldId="269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67d64d5e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867d64d5e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67d64d5e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867d64d5e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67d64d5e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867d64d5e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67d64d5e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867d64d5e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84f60589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e84f60589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84f60589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e84f60589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67d64d5e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867d64d5e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67d64d5e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867d64d5e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84f6058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e84f6058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67d64d5e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867d64d5e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67d64d5e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867d64d5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2740815"/>
            <a:ext cx="9144000" cy="969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1F3864">
                <a:alpha val="32941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AAD"/>
              </a:buClr>
              <a:buSzPct val="100000"/>
              <a:buFont typeface="Libre Franklin Black"/>
              <a:buNone/>
            </a:pPr>
            <a:r>
              <a:rPr lang="es-ES" sz="4400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“Colaboración Humano-Máquina</a:t>
            </a:r>
            <a:endParaRPr sz="4400">
              <a:solidFill>
                <a:srgbClr val="186AAD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4400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en un Mundo Cuántico y de IA”</a:t>
            </a:r>
            <a:endParaRPr sz="4400">
              <a:solidFill>
                <a:srgbClr val="186AAD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280003"/>
            <a:ext cx="9144000" cy="16690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SzPct val="45833"/>
            </a:pPr>
            <a:r>
              <a:rPr lang="es-ES" b="1" err="1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MSc</a:t>
            </a:r>
            <a:r>
              <a:rPr lang="es-ES" b="1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. Daniel </a:t>
            </a:r>
            <a:r>
              <a:rPr lang="es-ES" b="1" err="1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Daniel</a:t>
            </a:r>
            <a:r>
              <a:rPr lang="es-ES" b="1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 Narváez</a:t>
            </a:r>
            <a:r>
              <a:rPr lang="es-ES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, </a:t>
            </a:r>
            <a:endParaRPr lang="es-ES">
              <a:solidFill>
                <a:srgbClr val="186AA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0"/>
              </a:spcBef>
            </a:pPr>
            <a:r>
              <a:rPr lang="es-ES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Especialista en </a:t>
            </a:r>
            <a:r>
              <a:rPr lang="es-ES" i="1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Ingeniería de Software, Sistemas Informáticos</a:t>
            </a:r>
            <a:r>
              <a:rPr lang="es-ES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s-ES" i="1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Inteligencia Artificial</a:t>
            </a:r>
            <a:r>
              <a:rPr lang="es-ES" dirty="0">
                <a:solidFill>
                  <a:srgbClr val="186AAD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rgbClr val="186AAD"/>
              </a:solidFill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0"/>
              </a:spcBef>
            </a:pPr>
            <a:r>
              <a:rPr lang="es-ES" dirty="0">
                <a:solidFill>
                  <a:srgbClr val="186AAD"/>
                </a:solidFill>
                <a:latin typeface="Roboto"/>
                <a:ea typeface="Roboto"/>
                <a:cs typeface="Roboto"/>
              </a:rPr>
              <a:t>Universidad Nacional Multidisciplinaria "Ricardo Morales Avilés"</a:t>
            </a:r>
          </a:p>
          <a:p>
            <a:pPr marL="0" indent="0" algn="l">
              <a:spcBef>
                <a:spcPts val="0"/>
              </a:spcBef>
              <a:buClr>
                <a:srgbClr val="186AAD"/>
              </a:buClr>
              <a:buSzPct val="100000"/>
            </a:pPr>
            <a:endParaRPr lang="es-ES">
              <a:solidFill>
                <a:srgbClr val="186AAD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67d64d5e2_0_54"/>
          <p:cNvSpPr txBox="1">
            <a:spLocks noGrp="1"/>
          </p:cNvSpPr>
          <p:nvPr>
            <p:ph type="title"/>
          </p:nvPr>
        </p:nvSpPr>
        <p:spPr>
          <a:xfrm>
            <a:off x="414000" y="768650"/>
            <a:ext cx="113640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Creatividad Artística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Impulsada por la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2867d64d5e2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225" y="5242200"/>
            <a:ext cx="1745475" cy="17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867d64d5e2_0_54"/>
          <p:cNvSpPr txBox="1"/>
          <p:nvPr/>
        </p:nvSpPr>
        <p:spPr>
          <a:xfrm>
            <a:off x="2209800" y="2369375"/>
            <a:ext cx="3645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Figura 7. </a:t>
            </a:r>
            <a:r>
              <a:rPr lang="es-ES" i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Arte generada por dall-e.</a:t>
            </a:r>
            <a:endParaRPr i="1"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g2867d64d5e2_0_54"/>
          <p:cNvSpPr txBox="1"/>
          <p:nvPr/>
        </p:nvSpPr>
        <p:spPr>
          <a:xfrm>
            <a:off x="2606300" y="4838450"/>
            <a:ext cx="62277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Fuente: https://openai.com/blog/dall-e-introducing-outpainting</a:t>
            </a:r>
            <a:endParaRPr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g2867d64d5e2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2724100"/>
            <a:ext cx="2117849" cy="20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867d64d5e2_0_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6251" y="2724100"/>
            <a:ext cx="2076350" cy="208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867d64d5e2_0_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5000" y="2689275"/>
            <a:ext cx="2294000" cy="21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67d64d5e2_0_71"/>
          <p:cNvSpPr txBox="1">
            <a:spLocks noGrp="1"/>
          </p:cNvSpPr>
          <p:nvPr>
            <p:ph type="title"/>
          </p:nvPr>
        </p:nvSpPr>
        <p:spPr>
          <a:xfrm>
            <a:off x="414000" y="844850"/>
            <a:ext cx="91737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Sinergia entre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IA y la Computación Cuántica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867d64d5e2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150" y="2536125"/>
            <a:ext cx="25336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867d64d5e2_0_71"/>
          <p:cNvSpPr txBox="1"/>
          <p:nvPr/>
        </p:nvSpPr>
        <p:spPr>
          <a:xfrm>
            <a:off x="4440750" y="2370550"/>
            <a:ext cx="49701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Figura 8. </a:t>
            </a:r>
            <a:r>
              <a:rPr lang="es-ES" i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Enfoques entre la Computación Cuántica y la IA.</a:t>
            </a:r>
            <a:endParaRPr i="1"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867d64d5e2_0_71"/>
          <p:cNvSpPr txBox="1"/>
          <p:nvPr/>
        </p:nvSpPr>
        <p:spPr>
          <a:xfrm>
            <a:off x="2992350" y="5242200"/>
            <a:ext cx="641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Fuente: https://learn.qiskit.org/course/machine-learning/introduction</a:t>
            </a:r>
            <a:endParaRPr/>
          </a:p>
        </p:txBody>
      </p:sp>
      <p:pic>
        <p:nvPicPr>
          <p:cNvPr id="176" name="Google Shape;176;g2867d64d5e2_0_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5050" y="5394600"/>
            <a:ext cx="1463400" cy="14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67d64d5e2_0_89"/>
          <p:cNvSpPr txBox="1">
            <a:spLocks noGrp="1"/>
          </p:cNvSpPr>
          <p:nvPr>
            <p:ph type="title"/>
          </p:nvPr>
        </p:nvSpPr>
        <p:spPr>
          <a:xfrm>
            <a:off x="1447800" y="836175"/>
            <a:ext cx="923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Educación y Formación 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Personalizada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867d64d5e2_0_89"/>
          <p:cNvSpPr txBox="1">
            <a:spLocks noGrp="1"/>
          </p:cNvSpPr>
          <p:nvPr>
            <p:ph type="body" idx="1"/>
          </p:nvPr>
        </p:nvSpPr>
        <p:spPr>
          <a:xfrm>
            <a:off x="2133600" y="2479972"/>
            <a:ext cx="7009200" cy="2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Personalización del aprendizaje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Tutores virtuales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Formación profesional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Aprendizaje a lo largo de la vida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2867d64d5e2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700" y="50508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67d64d5e2_0_98"/>
          <p:cNvSpPr txBox="1">
            <a:spLocks noGrp="1"/>
          </p:cNvSpPr>
          <p:nvPr>
            <p:ph type="title"/>
          </p:nvPr>
        </p:nvSpPr>
        <p:spPr>
          <a:xfrm>
            <a:off x="1447800" y="836175"/>
            <a:ext cx="923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Desafíos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Éticos y Sociales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867d64d5e2_0_98"/>
          <p:cNvSpPr txBox="1">
            <a:spLocks noGrp="1"/>
          </p:cNvSpPr>
          <p:nvPr>
            <p:ph type="body" idx="1"/>
          </p:nvPr>
        </p:nvSpPr>
        <p:spPr>
          <a:xfrm>
            <a:off x="2133600" y="2327574"/>
            <a:ext cx="76845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Privacidad y seguridad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Automatización y empleo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Sesto algorítmico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Interacción humana y social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Regulación y ética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pérdida de control</a:t>
            </a:r>
            <a:endParaRPr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867d64d5e2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7450" y="4970575"/>
            <a:ext cx="1826650" cy="18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/>
        </p:nvSpPr>
        <p:spPr>
          <a:xfrm>
            <a:off x="1649192" y="3429000"/>
            <a:ext cx="9023957" cy="63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AAD"/>
              </a:buClr>
              <a:buSzPts val="4800"/>
              <a:buFont typeface="Libre Franklin Black"/>
              <a:buNone/>
            </a:pPr>
            <a:r>
              <a:rPr lang="es-ES" sz="4800" b="0" i="0" u="none" strike="noStrike" cap="none" dirty="0">
                <a:solidFill>
                  <a:srgbClr val="186AAD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¡Gracias por su atención!</a:t>
            </a:r>
          </a:p>
          <a:p>
            <a:pPr algn="ctr">
              <a:lnSpc>
                <a:spcPct val="90000"/>
              </a:lnSpc>
              <a:buSzPts val="4800"/>
            </a:pPr>
            <a:r>
              <a:rPr lang="es-ES" sz="4800">
                <a:solidFill>
                  <a:srgbClr val="186AAD"/>
                </a:solidFill>
              </a:rPr>
              <a:t>Correo: </a:t>
            </a:r>
            <a:r>
              <a:rPr lang="es-ES" sz="4800">
                <a:solidFill>
                  <a:srgbClr val="186AAD"/>
                </a:solidFill>
                <a:ea typeface="Libre Franklin Black"/>
              </a:rPr>
              <a:t>jdnarvaezf@gmail.com</a:t>
            </a:r>
            <a:endParaRPr lang="es-ES" sz="4800" dirty="0">
              <a:solidFill>
                <a:srgbClr val="186AAD"/>
              </a:solidFill>
              <a:latin typeface="Libre Franklin Black"/>
              <a:ea typeface="Libre Franklin Black"/>
              <a:cs typeface="Libre Franklin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Resumen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1447800" y="2098963"/>
            <a:ext cx="100239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colaboración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humano-máquina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es esencial para aprovechar el potencial de la computación cuántica y la IA.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este mundo, los humanos y las máquinas deben trabajar juntos para 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resolver problemas complejos y crear nuevas tecnologías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esta presentación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exploraremos los desafíos y oportunidades de la colaboración </a:t>
            </a: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humano-máquina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en un </a:t>
            </a: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mundo cuántico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y de </a:t>
            </a: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IA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68225"/>
            <a:ext cx="1735124" cy="173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84f605895_0_3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e84f605895_0_3"/>
          <p:cNvSpPr txBox="1">
            <a:spLocks noGrp="1"/>
          </p:cNvSpPr>
          <p:nvPr>
            <p:ph type="body" idx="1"/>
          </p:nvPr>
        </p:nvSpPr>
        <p:spPr>
          <a:xfrm>
            <a:off x="1447800" y="2327563"/>
            <a:ext cx="100239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colaboración</a:t>
            </a:r>
            <a:r>
              <a:rPr lang="es-ES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humano-máquina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es un enfoque en el que los humanos y las máquinas trabajan juntos para lograr un objetivo común.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un mundo cuántico y de IA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la colaboración humano-máquina </a:t>
            </a: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 aún más importante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Esto se debe a que la computación cuántica y la IA son tecnologías complejas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que requieren la participación de humanos para ser desarrolladas y utilizadas de manera segura y efectiva.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e84f605895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1850" y="4887850"/>
            <a:ext cx="1970150" cy="19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84f605895_0_14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Contexto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Tecnológico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e84f605895_0_14"/>
          <p:cNvSpPr txBox="1">
            <a:spLocks noGrp="1"/>
          </p:cNvSpPr>
          <p:nvPr>
            <p:ph type="body" idx="1"/>
          </p:nvPr>
        </p:nvSpPr>
        <p:spPr>
          <a:xfrm>
            <a:off x="1447800" y="2327563"/>
            <a:ext cx="100239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¿Qué es la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Inteligencia Artificial(IA)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¿Qué es la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Computación Cuántica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1e84f605895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5000" y="43345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67d64d5e2_0_116"/>
          <p:cNvSpPr txBox="1">
            <a:spLocks noGrp="1"/>
          </p:cNvSpPr>
          <p:nvPr>
            <p:ph type="title"/>
          </p:nvPr>
        </p:nvSpPr>
        <p:spPr>
          <a:xfrm>
            <a:off x="557875" y="691575"/>
            <a:ext cx="9997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Desafíos 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la colaboración humano-máquina: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867d64d5e2_0_116"/>
          <p:cNvSpPr txBox="1">
            <a:spLocks noGrp="1"/>
          </p:cNvSpPr>
          <p:nvPr>
            <p:ph type="body" idx="1"/>
          </p:nvPr>
        </p:nvSpPr>
        <p:spPr>
          <a:xfrm>
            <a:off x="1191300" y="2251375"/>
            <a:ext cx="9230100" cy="3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Diferencia de habilidades y capacidades entre humanos y máquinas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humanos son buenos en creatividad, intuición y pensamiento crítico, mientras que las máquinas destacan en velocidad, precisión y procesamiento de datos.</a:t>
            </a:r>
            <a:endParaRPr sz="2600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Falta de confianza entre humanos y máquinas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humanos pueden desconfiar de las máquinas, y viceversa, las máquinas pueden desconfiar de los humanos.</a:t>
            </a:r>
            <a:endParaRPr sz="2600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2867d64d5e2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4575" y="4914025"/>
            <a:ext cx="1867775" cy="1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67d64d5e2_0_110"/>
          <p:cNvSpPr txBox="1">
            <a:spLocks noGrp="1"/>
          </p:cNvSpPr>
          <p:nvPr>
            <p:ph type="title"/>
          </p:nvPr>
        </p:nvSpPr>
        <p:spPr>
          <a:xfrm>
            <a:off x="1219200" y="1064775"/>
            <a:ext cx="923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Oportunidades </a:t>
            </a: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 la colaboración humano-máquina:</a:t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867d64d5e2_0_110"/>
          <p:cNvSpPr txBox="1">
            <a:spLocks noGrp="1"/>
          </p:cNvSpPr>
          <p:nvPr>
            <p:ph type="body" idx="1"/>
          </p:nvPr>
        </p:nvSpPr>
        <p:spPr>
          <a:xfrm>
            <a:off x="1905000" y="2708576"/>
            <a:ext cx="7509900" cy="26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Las máquinas pueden ayudar a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los humanos a </a:t>
            </a:r>
            <a:r>
              <a:rPr lang="es-ES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resolver problemas complejos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que serían imposibles de resolver sin ellas.</a:t>
            </a:r>
            <a:endParaRPr sz="2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Las máquinas pueden ayudar a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los humanos a </a:t>
            </a:r>
            <a:r>
              <a:rPr lang="es-ES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 más eficientes y productivos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Las máquinas pueden ayudar a</a:t>
            </a:r>
            <a:r>
              <a:rPr lang="es-ES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los humanos a s</a:t>
            </a:r>
            <a:r>
              <a:rPr lang="es-ES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er más creativos e innovadores.</a:t>
            </a:r>
            <a:endParaRPr sz="2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2867d64d5e2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3550" y="4823375"/>
            <a:ext cx="1948300" cy="1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84f605895_0_19"/>
          <p:cNvSpPr txBox="1">
            <a:spLocks noGrp="1"/>
          </p:cNvSpPr>
          <p:nvPr>
            <p:ph type="title"/>
          </p:nvPr>
        </p:nvSpPr>
        <p:spPr>
          <a:xfrm>
            <a:off x="1447800" y="83618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Evolución de la Colaboración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Humano-Máquina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1e84f605895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849" y="3326775"/>
            <a:ext cx="3889880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e84f605895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202" y="2841675"/>
            <a:ext cx="4429436" cy="25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e84f605895_0_19"/>
          <p:cNvSpPr txBox="1"/>
          <p:nvPr/>
        </p:nvSpPr>
        <p:spPr>
          <a:xfrm>
            <a:off x="1615700" y="293290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Figura 1.</a:t>
            </a:r>
            <a:r>
              <a:rPr lang="es-ES" i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Garry Kasparov vs Deep Blue. </a:t>
            </a:r>
            <a:endParaRPr i="1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g1e84f605895_0_19"/>
          <p:cNvSpPr txBox="1"/>
          <p:nvPr/>
        </p:nvSpPr>
        <p:spPr>
          <a:xfrm>
            <a:off x="5850125" y="2517075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Figura 2.</a:t>
            </a:r>
            <a:r>
              <a:rPr lang="es-ES" i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El futuro de la medicina. </a:t>
            </a:r>
            <a:endParaRPr i="1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g1e84f605895_0_19"/>
          <p:cNvSpPr txBox="1"/>
          <p:nvPr/>
        </p:nvSpPr>
        <p:spPr>
          <a:xfrm>
            <a:off x="1768100" y="529565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Fuente: Google Images</a:t>
            </a:r>
            <a:endParaRPr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1e84f605895_0_19"/>
          <p:cNvSpPr txBox="1"/>
          <p:nvPr/>
        </p:nvSpPr>
        <p:spPr>
          <a:xfrm>
            <a:off x="5791200" y="5376525"/>
            <a:ext cx="44295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Fuente: The Medical Futurist(Canal de Youtube)</a:t>
            </a:r>
            <a:endParaRPr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67d64d5e2_0_14"/>
          <p:cNvSpPr txBox="1">
            <a:spLocks noGrp="1"/>
          </p:cNvSpPr>
          <p:nvPr>
            <p:ph type="title"/>
          </p:nvPr>
        </p:nvSpPr>
        <p:spPr>
          <a:xfrm>
            <a:off x="414000" y="692450"/>
            <a:ext cx="113640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Ejemplo de colaboración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humano-máquina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867d64d5e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225" y="5242200"/>
            <a:ext cx="1745475" cy="17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867d64d5e2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425" y="2637025"/>
            <a:ext cx="2605175" cy="26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867d64d5e2_0_14"/>
          <p:cNvSpPr txBox="1"/>
          <p:nvPr/>
        </p:nvSpPr>
        <p:spPr>
          <a:xfrm>
            <a:off x="1396825" y="231075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Figura 3.</a:t>
            </a:r>
            <a:r>
              <a:rPr lang="es-ES" i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Paciente con máquina de diálisis. </a:t>
            </a:r>
            <a:endParaRPr i="1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g2867d64d5e2_0_14"/>
          <p:cNvSpPr txBox="1"/>
          <p:nvPr/>
        </p:nvSpPr>
        <p:spPr>
          <a:xfrm>
            <a:off x="1015825" y="517830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Fuente: Flaticon</a:t>
            </a:r>
            <a:endParaRPr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g2867d64d5e2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221" y="2454506"/>
            <a:ext cx="2262226" cy="301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867d64d5e2_0_14"/>
          <p:cNvPicPr preferRelativeResize="0"/>
          <p:nvPr/>
        </p:nvPicPr>
        <p:blipFill rotWithShape="1">
          <a:blip r:embed="rId7">
            <a:alphaModFix/>
          </a:blip>
          <a:srcRect t="13164"/>
          <a:stretch/>
        </p:blipFill>
        <p:spPr>
          <a:xfrm>
            <a:off x="4965925" y="2454500"/>
            <a:ext cx="2605176" cy="301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67d64d5e2_0_14"/>
          <p:cNvSpPr txBox="1"/>
          <p:nvPr/>
        </p:nvSpPr>
        <p:spPr>
          <a:xfrm>
            <a:off x="4889725" y="2057975"/>
            <a:ext cx="47982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Figura 4.</a:t>
            </a:r>
            <a:r>
              <a:rPr lang="es-ES" i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Paciente en tratamiento de hemodiálisis(Mi papá). </a:t>
            </a:r>
            <a:endParaRPr i="1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g2867d64d5e2_0_14"/>
          <p:cNvSpPr txBox="1"/>
          <p:nvPr/>
        </p:nvSpPr>
        <p:spPr>
          <a:xfrm>
            <a:off x="5568463" y="548205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Fuente: Elaboración propia</a:t>
            </a:r>
            <a:endParaRPr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67d64d5e2_0_35"/>
          <p:cNvSpPr txBox="1">
            <a:spLocks noGrp="1"/>
          </p:cNvSpPr>
          <p:nvPr>
            <p:ph type="title"/>
          </p:nvPr>
        </p:nvSpPr>
        <p:spPr>
          <a:xfrm>
            <a:off x="414000" y="768650"/>
            <a:ext cx="113640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Ejemplos de colaboración en </a:t>
            </a:r>
            <a:r>
              <a:rPr lang="es-ES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Investigación Científica</a:t>
            </a:r>
            <a:endParaRPr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867d64d5e2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8225" y="5242200"/>
            <a:ext cx="1745475" cy="17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67d64d5e2_0_35"/>
          <p:cNvSpPr txBox="1"/>
          <p:nvPr/>
        </p:nvSpPr>
        <p:spPr>
          <a:xfrm>
            <a:off x="1691900" y="2323300"/>
            <a:ext cx="3645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Figura 5.</a:t>
            </a:r>
            <a:r>
              <a:rPr lang="es-ES" i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 Moléculas polares atrapadas en un plano. </a:t>
            </a:r>
            <a:endParaRPr i="1"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g2867d64d5e2_0_35"/>
          <p:cNvSpPr txBox="1"/>
          <p:nvPr/>
        </p:nvSpPr>
        <p:spPr>
          <a:xfrm>
            <a:off x="5642000" y="2288475"/>
            <a:ext cx="45393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Figura 6.</a:t>
            </a:r>
            <a:r>
              <a:rPr lang="es-ES" i="1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 Simulación de modelos de física de la materia condensada mediante matrices de qubits y controles. </a:t>
            </a:r>
            <a:endParaRPr i="1"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867d64d5e2_0_35"/>
          <p:cNvSpPr txBox="1"/>
          <p:nvPr/>
        </p:nvSpPr>
        <p:spPr>
          <a:xfrm>
            <a:off x="1615700" y="4990850"/>
            <a:ext cx="34929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Fuente: Georgescu, I. M., Ashhab, S., &amp; Nori, F. (2014). Quantum simulation. Reviews of Modern Physics, 86(1), 153.</a:t>
            </a:r>
            <a:endParaRPr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867d64d5e2_0_35"/>
          <p:cNvSpPr txBox="1"/>
          <p:nvPr/>
        </p:nvSpPr>
        <p:spPr>
          <a:xfrm>
            <a:off x="5638800" y="5147925"/>
            <a:ext cx="44295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>
                <a:solidFill>
                  <a:srgbClr val="131314"/>
                </a:solidFill>
                <a:latin typeface="Lato"/>
                <a:ea typeface="Lato"/>
                <a:cs typeface="Lato"/>
                <a:sym typeface="Lato"/>
              </a:rPr>
              <a:t>Fuente: Buluta, I., &amp; Nori, F. (2009). Quantum simulators. Science, 326(5949), 108-111.</a:t>
            </a:r>
            <a:endParaRPr>
              <a:solidFill>
                <a:srgbClr val="13131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g2867d64d5e2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050" y="2876500"/>
            <a:ext cx="31242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867d64d5e2_0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200" y="2841675"/>
            <a:ext cx="4078055" cy="23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A6D18-2BDA-4592-87C2-6B22356A3601}">
  <ds:schemaRefs>
    <ds:schemaRef ds:uri="http://schemas.microsoft.com/office/2006/metadata/properties"/>
    <ds:schemaRef ds:uri="http://schemas.microsoft.com/office/infopath/2007/PartnerControls"/>
    <ds:schemaRef ds:uri="8b9d3935-004e-4b5a-af2b-0e7d03edf69f"/>
    <ds:schemaRef ds:uri="42ddf5c6-9aa5-453b-8ca0-7b5cc0272e8f"/>
  </ds:schemaRefs>
</ds:datastoreItem>
</file>

<file path=customXml/itemProps2.xml><?xml version="1.0" encoding="utf-8"?>
<ds:datastoreItem xmlns:ds="http://schemas.openxmlformats.org/officeDocument/2006/customXml" ds:itemID="{B16A2550-85B8-4D52-83EF-17605444B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687807-BFD5-4061-9AE6-964E6849D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df5c6-9aa5-453b-8ca0-7b5cc0272e8f"/>
    <ds:schemaRef ds:uri="8b9d3935-004e-4b5a-af2b-0e7d03edf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14</Slides>
  <Notes>14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“Colaboración Humano-Máquina en un Mundo Cuántico y de IA”</vt:lpstr>
      <vt:lpstr>Resumen</vt:lpstr>
      <vt:lpstr>Introducción</vt:lpstr>
      <vt:lpstr>Contexto Tecnológico</vt:lpstr>
      <vt:lpstr>Desafíos de la colaboración humano-máquina:</vt:lpstr>
      <vt:lpstr>Oportunidades de la colaboración humano-máquina:</vt:lpstr>
      <vt:lpstr>La Evolución de la Colaboración Humano-Máquina</vt:lpstr>
      <vt:lpstr>Ejemplo de colaboración humano-máquina</vt:lpstr>
      <vt:lpstr>Ejemplos de colaboración en Investigación Científica</vt:lpstr>
      <vt:lpstr>Creatividad Artística Impulsada por la IA</vt:lpstr>
      <vt:lpstr>Sinergia entre la IA y la Computación Cuántica</vt:lpstr>
      <vt:lpstr>Educación y Formación Personalizada</vt:lpstr>
      <vt:lpstr>Desafíos Éticos y Sociales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“Colaboración Humano-Máquina en un Mundo Cuántico y de IA”</dc:title>
  <dc:creator>Keneth López</dc:creator>
  <cp:revision>26</cp:revision>
  <dcterms:created xsi:type="dcterms:W3CDTF">2023-08-16T17:06:53Z</dcterms:created>
  <dcterms:modified xsi:type="dcterms:W3CDTF">2023-10-06T04:58:41Z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  <property fmtid="{D5CDD505-2E9C-101B-9397-08002B2CF9AE}" pid="3" name="MediaServiceImageTags">
    <vt:lpwstr/>
  </property>
</Properties>
</file>